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30"/>
  </p:notesMasterIdLst>
  <p:sldIdLst>
    <p:sldId id="389" r:id="rId2"/>
    <p:sldId id="390" r:id="rId3"/>
    <p:sldId id="485" r:id="rId4"/>
    <p:sldId id="391" r:id="rId5"/>
    <p:sldId id="398" r:id="rId6"/>
    <p:sldId id="480" r:id="rId7"/>
    <p:sldId id="418" r:id="rId8"/>
    <p:sldId id="419" r:id="rId9"/>
    <p:sldId id="437" r:id="rId10"/>
    <p:sldId id="468" r:id="rId11"/>
    <p:sldId id="489" r:id="rId12"/>
    <p:sldId id="449" r:id="rId13"/>
    <p:sldId id="450" r:id="rId14"/>
    <p:sldId id="460" r:id="rId15"/>
    <p:sldId id="469" r:id="rId16"/>
    <p:sldId id="453" r:id="rId17"/>
    <p:sldId id="461" r:id="rId18"/>
    <p:sldId id="454" r:id="rId19"/>
    <p:sldId id="486" r:id="rId20"/>
    <p:sldId id="488" r:id="rId21"/>
    <p:sldId id="477" r:id="rId22"/>
    <p:sldId id="459" r:id="rId23"/>
    <p:sldId id="442" r:id="rId24"/>
    <p:sldId id="458" r:id="rId25"/>
    <p:sldId id="481" r:id="rId26"/>
    <p:sldId id="415" r:id="rId27"/>
    <p:sldId id="474" r:id="rId28"/>
    <p:sldId id="417" r:id="rId29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192A72"/>
    <a:srgbClr val="FFCC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סגנון ביניים 1 - הדגשה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27F97BB-C833-4FB7-BDE5-3F7075034690}" styleName="סגנון ערכת נושא 2 - הדגשה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0053" autoAdjust="0"/>
  </p:normalViewPr>
  <p:slideViewPr>
    <p:cSldViewPr snapToGrid="0" snapToObjects="1">
      <p:cViewPr varScale="1">
        <p:scale>
          <a:sx n="67" d="100"/>
          <a:sy n="67" d="100"/>
        </p:scale>
        <p:origin x="1190" y="5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92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ב'/אייר/תש"ף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15823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הוצפתי מצבי צבירה לחומרים הנתונים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15823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הוספתי</a:t>
            </a:r>
            <a:r>
              <a:rPr lang="he-IL" baseline="0" dirty="0"/>
              <a:t> זוג אלקטרונים בלתי קושרים על החנקן במולקולה  הימנית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15823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2746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/>
              <a:t>הוספתי</a:t>
            </a:r>
            <a:r>
              <a:rPr lang="he-IL" baseline="0"/>
              <a:t> מצבי צבירה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9181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5957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14257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8481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61842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baseline="0" dirty="0"/>
          </a:p>
          <a:p>
            <a:endParaRPr lang="he-IL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2825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43867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004513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7017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5359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aseline="0" dirty="0"/>
              <a:t>הוספתי זוג אלקטרונים בלתי קושרים לחמצן במולקולת המים הימינית (היו חסרים)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8169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b="1" baseline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05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0058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הוספתי</a:t>
            </a:r>
            <a:r>
              <a:rPr lang="he-IL" baseline="0" dirty="0"/>
              <a:t> זוגות אלקטרונים בלתי קושרים לנוסחאות 3+4 בדומה לנוסחאות 1+2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63286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89429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9433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מציין מיקום של מספר שקופית 22">
            <a:extLst>
              <a:ext uri="{FF2B5EF4-FFF2-40B4-BE49-F238E27FC236}">
                <a16:creationId xmlns:a16="http://schemas.microsoft.com/office/drawing/2014/main" id="{1773C746-D5D8-46AD-AC71-D599CEE362BA}"/>
              </a:ext>
            </a:extLst>
          </p:cNvPr>
          <p:cNvSpPr txBox="1">
            <a:spLocks/>
          </p:cNvSpPr>
          <p:nvPr userDrawn="1"/>
        </p:nvSpPr>
        <p:spPr>
          <a:xfrm>
            <a:off x="11174492" y="136524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tx1"/>
                </a:solidFill>
                <a:latin typeface="Arial" panose="020B0604020202020204" pitchFamily="34" charset="0"/>
                <a:cs typeface="+mn-cs"/>
              </a:rPr>
              <a:pPr/>
              <a:t>‹#›</a:t>
            </a:fld>
            <a:endParaRPr lang="he-IL" sz="1800" b="0" dirty="0">
              <a:solidFill>
                <a:schemeClr val="tx1"/>
              </a:solidFill>
              <a:latin typeface="Arial" panose="020B0604020202020204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3" r:id="rId4"/>
    <p:sldLayoutId id="2147483663" r:id="rId5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gif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39.jpeg"/><Relationship Id="rId4" Type="http://schemas.microsoft.com/office/2007/relationships/hdphoto" Target="../media/hdphoto1.wdp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png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youtu.be/LGwyBeuVjhU" TargetMode="External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/photos/frozen-lake?utm_source=unsplash&amp;utm_medium=referral&amp;utm_content=creditCopyText" TargetMode="External"/><Relationship Id="rId2" Type="http://schemas.openxmlformats.org/officeDocument/2006/relationships/hyperlink" Target="https://unsplash.com/@8moments?utm_source=unsplash&amp;utm_medium=referral&amp;utm_content=creditCopyText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SA" dirty="0">
                <a:cs typeface="+mn-cs"/>
              </a:rPr>
              <a:t>مَنظومة البثّ القُطريّة</a:t>
            </a:r>
            <a:endParaRPr lang="he-IL" dirty="0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4137" y="1665027"/>
            <a:ext cx="23883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ar-SA" sz="2400" b="1" dirty="0"/>
              <a:t>وزارة التربية والتّعليم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>
            <a:extLst>
              <a:ext uri="{FF2B5EF4-FFF2-40B4-BE49-F238E27FC236}">
                <a16:creationId xmlns:a16="http://schemas.microsoft.com/office/drawing/2014/main" id="{E3D2DCB1-63D2-46AF-8C08-FD8BD5FA2C07}"/>
              </a:ext>
            </a:extLst>
          </p:cNvPr>
          <p:cNvSpPr/>
          <p:nvPr/>
        </p:nvSpPr>
        <p:spPr>
          <a:xfrm>
            <a:off x="0" y="5822301"/>
            <a:ext cx="9175531" cy="1035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876483" y="1002509"/>
            <a:ext cx="11430000" cy="1109617"/>
          </a:xfrm>
        </p:spPr>
        <p:txBody>
          <a:bodyPr/>
          <a:lstStyle/>
          <a:p>
            <a:pPr lvl="0" algn="r">
              <a:lnSpc>
                <a:spcPct val="150000"/>
              </a:lnSpc>
            </a:pPr>
            <a:r>
              <a:rPr lang="ar-SA" sz="2400" dirty="0">
                <a:solidFill>
                  <a:schemeClr val="tx1"/>
                </a:solidFill>
                <a:cs typeface="+mn-cs"/>
              </a:rPr>
              <a:t>أيّ مادّة من بين الموادّ التالية، تكوّن روابط هيدروجينيّة مع الماء ومع الأسيتون </a:t>
            </a:r>
            <a:r>
              <a:rPr lang="en-US" sz="2400" dirty="0">
                <a:solidFill>
                  <a:schemeClr val="tx1"/>
                </a:solidFill>
              </a:rPr>
              <a:t>CH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r>
              <a:rPr lang="en-US" sz="2400" dirty="0">
                <a:solidFill>
                  <a:schemeClr val="tx1"/>
                </a:solidFill>
              </a:rPr>
              <a:t>COCH</a:t>
            </a:r>
            <a:r>
              <a:rPr lang="en-US" sz="2400" baseline="-25000" dirty="0">
                <a:solidFill>
                  <a:schemeClr val="tx1"/>
                </a:solidFill>
              </a:rPr>
              <a:t>3(l) </a:t>
            </a:r>
            <a:r>
              <a:rPr lang="ar-SA" sz="2400" baseline="-25000" dirty="0">
                <a:solidFill>
                  <a:schemeClr val="tx1"/>
                </a:solidFill>
              </a:rPr>
              <a:t> </a:t>
            </a:r>
            <a:r>
              <a:rPr lang="ar-SA" sz="2400" dirty="0">
                <a:solidFill>
                  <a:srgbClr val="FF0000"/>
                </a:solidFill>
              </a:rPr>
              <a:t>أيضًا</a:t>
            </a:r>
            <a:r>
              <a:rPr lang="ar-SA" sz="2400" dirty="0">
                <a:solidFill>
                  <a:schemeClr val="tx1"/>
                </a:solidFill>
              </a:rPr>
              <a:t>؟ </a:t>
            </a:r>
            <a:br>
              <a:rPr lang="ar-SA" sz="2400" dirty="0">
                <a:solidFill>
                  <a:schemeClr val="tx1"/>
                </a:solidFill>
                <a:cs typeface="+mn-cs"/>
              </a:rPr>
            </a:br>
            <a:br>
              <a:rPr lang="en-US" sz="2400" dirty="0">
                <a:solidFill>
                  <a:schemeClr val="tx1"/>
                </a:solidFill>
                <a:cs typeface="+mn-cs"/>
              </a:rPr>
            </a:br>
            <a:br>
              <a:rPr lang="en-US" sz="2400" dirty="0">
                <a:solidFill>
                  <a:schemeClr val="tx1"/>
                </a:solidFill>
                <a:cs typeface="+mn-cs"/>
              </a:rPr>
            </a:br>
            <a:endParaRPr lang="he-IL" sz="24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191067" y="1872788"/>
            <a:ext cx="6092825" cy="48173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lvl="0" indent="-514350" algn="l" rtl="0">
              <a:lnSpc>
                <a:spcPct val="250000"/>
              </a:lnSpc>
              <a:buFont typeface="+mj-lt"/>
              <a:buAutoNum type="arabicPeriod"/>
            </a:pPr>
            <a:r>
              <a:rPr lang="en-US" sz="3200" dirty="0"/>
              <a:t>CH</a:t>
            </a:r>
            <a:r>
              <a:rPr lang="en-US" sz="3200" baseline="-25000" dirty="0"/>
              <a:t>3</a:t>
            </a:r>
            <a:r>
              <a:rPr lang="en-US" sz="3200" dirty="0"/>
              <a:t>CH</a:t>
            </a:r>
            <a:r>
              <a:rPr lang="en-US" sz="3200" baseline="-25000" dirty="0"/>
              <a:t>2</a:t>
            </a:r>
            <a:r>
              <a:rPr lang="en-US" sz="3200" dirty="0"/>
              <a:t>OCH</a:t>
            </a:r>
            <a:r>
              <a:rPr lang="en-US" sz="3200" baseline="-25000" dirty="0"/>
              <a:t>2</a:t>
            </a:r>
            <a:r>
              <a:rPr lang="en-US" sz="3200" dirty="0"/>
              <a:t>CH</a:t>
            </a:r>
            <a:r>
              <a:rPr lang="en-US" sz="3200" baseline="-25000" dirty="0"/>
              <a:t>3(l)</a:t>
            </a:r>
            <a:endParaRPr lang="en-US" sz="3200" dirty="0"/>
          </a:p>
          <a:p>
            <a:pPr marL="514350" lvl="0" indent="-514350" algn="l" rtl="0">
              <a:lnSpc>
                <a:spcPct val="250000"/>
              </a:lnSpc>
              <a:buFont typeface="+mj-lt"/>
              <a:buAutoNum type="arabicPeriod"/>
            </a:pPr>
            <a:r>
              <a:rPr lang="en-US" sz="3200" dirty="0"/>
              <a:t>CH</a:t>
            </a:r>
            <a:r>
              <a:rPr lang="en-US" sz="3200" baseline="-25000" dirty="0"/>
              <a:t>3</a:t>
            </a:r>
            <a:r>
              <a:rPr lang="en-US" sz="3200" dirty="0"/>
              <a:t>CHOHCH</a:t>
            </a:r>
            <a:r>
              <a:rPr lang="en-US" sz="3200" baseline="-25000" dirty="0"/>
              <a:t>2</a:t>
            </a:r>
            <a:r>
              <a:rPr lang="en-US" sz="3200" dirty="0"/>
              <a:t>CH</a:t>
            </a:r>
            <a:r>
              <a:rPr lang="en-US" sz="3200" baseline="-25000" dirty="0"/>
              <a:t>3(l)</a:t>
            </a:r>
            <a:endParaRPr lang="en-US" sz="3200" dirty="0"/>
          </a:p>
          <a:p>
            <a:pPr marL="514350" lvl="0" indent="-514350" algn="l" rtl="0">
              <a:lnSpc>
                <a:spcPct val="250000"/>
              </a:lnSpc>
              <a:buFont typeface="+mj-lt"/>
              <a:buAutoNum type="arabicPeriod"/>
            </a:pPr>
            <a:r>
              <a:rPr lang="en-US" sz="3200" dirty="0"/>
              <a:t>CH</a:t>
            </a:r>
            <a:r>
              <a:rPr lang="en-US" sz="3200" baseline="-25000" dirty="0"/>
              <a:t>3</a:t>
            </a:r>
            <a:r>
              <a:rPr lang="en-US" sz="3200" dirty="0"/>
              <a:t>CH</a:t>
            </a:r>
            <a:r>
              <a:rPr lang="en-US" sz="3200" baseline="-25000" dirty="0"/>
              <a:t>2</a:t>
            </a:r>
            <a:r>
              <a:rPr lang="en-US" sz="3200" dirty="0"/>
              <a:t>CHFCH</a:t>
            </a:r>
            <a:r>
              <a:rPr lang="en-US" sz="3200" baseline="-25000" dirty="0"/>
              <a:t>2</a:t>
            </a:r>
            <a:r>
              <a:rPr lang="en-US" sz="3200" dirty="0"/>
              <a:t>CH</a:t>
            </a:r>
            <a:r>
              <a:rPr lang="en-US" sz="3200" baseline="-25000" dirty="0"/>
              <a:t>3(l)</a:t>
            </a:r>
            <a:endParaRPr lang="en-US" sz="3200" dirty="0"/>
          </a:p>
          <a:p>
            <a:pPr marL="514350" lvl="0" indent="-514350" algn="l" rtl="0">
              <a:lnSpc>
                <a:spcPct val="250000"/>
              </a:lnSpc>
              <a:buFont typeface="+mj-lt"/>
              <a:buAutoNum type="arabicPeriod"/>
            </a:pPr>
            <a:r>
              <a:rPr lang="en-US" sz="3200" dirty="0"/>
              <a:t>(CH</a:t>
            </a:r>
            <a:r>
              <a:rPr lang="en-US" sz="3200" baseline="-25000" dirty="0"/>
              <a:t>3</a:t>
            </a:r>
            <a:r>
              <a:rPr lang="en-US" sz="3200" dirty="0"/>
              <a:t>)</a:t>
            </a:r>
            <a:r>
              <a:rPr lang="en-US" sz="3200" baseline="-25000" dirty="0"/>
              <a:t>2</a:t>
            </a:r>
            <a:r>
              <a:rPr lang="en-US" sz="3200" dirty="0"/>
              <a:t>CHF</a:t>
            </a:r>
            <a:r>
              <a:rPr lang="en-US" sz="3200" baseline="-25000" dirty="0"/>
              <a:t>(l)</a:t>
            </a:r>
            <a:endParaRPr lang="en-US" sz="3200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9683225" y="165886"/>
            <a:ext cx="2426115" cy="72000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r>
              <a:rPr lang="ar-SA" sz="2800" dirty="0">
                <a:solidFill>
                  <a:srgbClr val="FF0000"/>
                </a:solidFill>
                <a:latin typeface="Arial" panose="020B0604020202020204" pitchFamily="34" charset="0"/>
                <a:cs typeface="+mn-cs"/>
              </a:rPr>
              <a:t>تمرين</a:t>
            </a:r>
          </a:p>
          <a:p>
            <a:r>
              <a:rPr lang="ar-SA" sz="2800" dirty="0">
                <a:solidFill>
                  <a:srgbClr val="FF0000"/>
                </a:solidFill>
                <a:latin typeface="Arial" panose="020B0604020202020204" pitchFamily="34" charset="0"/>
                <a:cs typeface="+mn-cs"/>
              </a:rPr>
              <a:t> 1</a:t>
            </a:r>
          </a:p>
        </p:txBody>
      </p:sp>
      <p:grpSp>
        <p:nvGrpSpPr>
          <p:cNvPr id="12" name="קבוצה 11"/>
          <p:cNvGrpSpPr/>
          <p:nvPr/>
        </p:nvGrpSpPr>
        <p:grpSpPr>
          <a:xfrm>
            <a:off x="9536970" y="1345619"/>
            <a:ext cx="2426115" cy="2405241"/>
            <a:chOff x="9631680" y="699241"/>
            <a:chExt cx="2426115" cy="2405241"/>
          </a:xfrm>
        </p:grpSpPr>
        <p:grpSp>
          <p:nvGrpSpPr>
            <p:cNvPr id="4" name="קבוצה 3"/>
            <p:cNvGrpSpPr/>
            <p:nvPr/>
          </p:nvGrpSpPr>
          <p:grpSpPr>
            <a:xfrm>
              <a:off x="9631680" y="699241"/>
              <a:ext cx="2426115" cy="2265574"/>
              <a:chOff x="10378904" y="221471"/>
              <a:chExt cx="1726545" cy="2265574"/>
            </a:xfrm>
          </p:grpSpPr>
          <p:pic>
            <p:nvPicPr>
              <p:cNvPr id="8194" name="Picture 2" descr="קובץ:Water-2D-flat.png – ויקיפדיה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75455" y="221471"/>
                <a:ext cx="1133444" cy="8831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96" name="Picture 4" descr="Solved: [7] Select The Best Lewis Structure For Acetone, C ...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22" t="50000" r="41846" b="4774"/>
              <a:stretch/>
            </p:blipFill>
            <p:spPr bwMode="auto">
              <a:xfrm>
                <a:off x="10378904" y="1206725"/>
                <a:ext cx="1726545" cy="12803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10990993" y="2642817"/>
              <a:ext cx="10668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dirty="0"/>
                <a:t>أسيتون</a:t>
              </a:r>
              <a:endParaRPr lang="he-IL" sz="24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30805" y="1004799"/>
            <a:ext cx="9215423" cy="11318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400" b="1" dirty="0">
                <a:solidFill>
                  <a:srgbClr val="192A72"/>
                </a:solidFill>
              </a:rPr>
              <a:t>لكي تتمكّن المادّة من تكوين روابط هيدروجينيّة مع الأسيتون يُشترَط أن يكون بداخل جُزيء المادّة هيدروجين مكشوف من الإلكترونات </a:t>
            </a:r>
            <a:r>
              <a:rPr lang="ar-SA" sz="2000" b="1" dirty="0">
                <a:solidFill>
                  <a:srgbClr val="192A72"/>
                </a:solidFill>
              </a:rPr>
              <a:t>(هيدروجين مرتبط برابط كوفالنتيّ مع </a:t>
            </a:r>
            <a:r>
              <a:rPr lang="en-US" sz="20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N/ O /F</a:t>
            </a:r>
            <a:r>
              <a:rPr lang="ar-SA" sz="2000" b="1" dirty="0">
                <a:solidFill>
                  <a:srgbClr val="192A72"/>
                </a:solidFill>
              </a:rPr>
              <a:t>)</a:t>
            </a:r>
            <a:endParaRPr lang="he-IL" sz="2400" b="1" dirty="0">
              <a:solidFill>
                <a:srgbClr val="192A72"/>
              </a:solidFill>
            </a:endParaRPr>
          </a:p>
        </p:txBody>
      </p:sp>
      <p:pic>
        <p:nvPicPr>
          <p:cNvPr id="3074" name="Picture 2" descr="Illustrated Glossary of Organic Chemistry - Eth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335" y="2275017"/>
            <a:ext cx="2595465" cy="98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קבוצה 15"/>
          <p:cNvGrpSpPr/>
          <p:nvPr/>
        </p:nvGrpSpPr>
        <p:grpSpPr>
          <a:xfrm>
            <a:off x="191067" y="3562834"/>
            <a:ext cx="6590733" cy="1089688"/>
            <a:chOff x="191067" y="3562834"/>
            <a:chExt cx="6590733" cy="1089688"/>
          </a:xfrm>
        </p:grpSpPr>
        <p:sp>
          <p:nvSpPr>
            <p:cNvPr id="6" name="אליפסה 5"/>
            <p:cNvSpPr/>
            <p:nvPr/>
          </p:nvSpPr>
          <p:spPr>
            <a:xfrm>
              <a:off x="191067" y="3593314"/>
              <a:ext cx="450378" cy="68814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pic>
          <p:nvPicPr>
            <p:cNvPr id="3076" name="Picture 4" descr="4.2: Representing Structures - Chemistry LibreText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9575" y="3562834"/>
              <a:ext cx="2562225" cy="1013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אליפסה 10"/>
            <p:cNvSpPr/>
            <p:nvPr/>
          </p:nvSpPr>
          <p:spPr>
            <a:xfrm>
              <a:off x="4993486" y="4039098"/>
              <a:ext cx="584353" cy="6134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616" y="4698242"/>
            <a:ext cx="27908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491" y="5629047"/>
            <a:ext cx="13811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02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>
            <a:extLst>
              <a:ext uri="{FF2B5EF4-FFF2-40B4-BE49-F238E27FC236}">
                <a16:creationId xmlns:a16="http://schemas.microsoft.com/office/drawing/2014/main" id="{E3D2DCB1-63D2-46AF-8C08-FD8BD5FA2C07}"/>
              </a:ext>
            </a:extLst>
          </p:cNvPr>
          <p:cNvSpPr/>
          <p:nvPr/>
        </p:nvSpPr>
        <p:spPr>
          <a:xfrm>
            <a:off x="0" y="5733683"/>
            <a:ext cx="8337171" cy="1124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3"/>
          <p:cNvSpPr/>
          <p:nvPr/>
        </p:nvSpPr>
        <p:spPr>
          <a:xfrm>
            <a:off x="231775" y="525463"/>
            <a:ext cx="8215313" cy="46037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95252" y="114210"/>
            <a:ext cx="1107090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400" b="1" dirty="0">
                <a:solidFill>
                  <a:srgbClr val="002060"/>
                </a:solidFill>
                <a:latin typeface="Simplified Arabic" pitchFamily="18" charset="-78"/>
              </a:rPr>
              <a:t>أيّ من الموادّ التالية قادرة على تكوين روابط هيدروجينيَّة بين جزيئاتها؟ علِّل.</a:t>
            </a:r>
          </a:p>
          <a:p>
            <a:pPr algn="l" rtl="0">
              <a:spcBef>
                <a:spcPct val="50000"/>
              </a:spcBef>
            </a:pPr>
            <a:r>
              <a:rPr lang="he-IL" sz="24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(CH</a:t>
            </a:r>
            <a:r>
              <a:rPr lang="en-US" sz="2400" b="1" baseline="-250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r>
              <a:rPr lang="en-US" sz="2400" b="1" baseline="-250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-N</a:t>
            </a:r>
            <a:r>
              <a:rPr lang="en-US" sz="2400" b="1" baseline="-250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(g)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he-IL" sz="24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</a:t>
            </a:r>
            <a:r>
              <a:rPr lang="en-US" sz="2400" b="1" baseline="-250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-OH</a:t>
            </a:r>
            <a:r>
              <a:rPr lang="en-US" sz="2400" b="1" baseline="-250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(l)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     CH</a:t>
            </a:r>
            <a:r>
              <a:rPr lang="en-US" sz="2400" b="1" baseline="-250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-O-CH</a:t>
            </a:r>
            <a:r>
              <a:rPr lang="en-US" sz="2400" b="1" baseline="-250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3(l)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CH</a:t>
            </a:r>
            <a:r>
              <a:rPr lang="en-US" sz="2400" b="1" baseline="-250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-NH</a:t>
            </a:r>
            <a:r>
              <a:rPr lang="en-US" sz="2400" b="1" baseline="-250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2(g)      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</a:t>
            </a:r>
            <a:r>
              <a:rPr lang="en-US" sz="2400" b="1" baseline="-250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-CH</a:t>
            </a:r>
            <a:r>
              <a:rPr lang="en-US" sz="2400" b="1" baseline="-250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-CH</a:t>
            </a:r>
            <a:r>
              <a:rPr lang="en-US" sz="2400" b="1" baseline="-2500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3(g)</a:t>
            </a:r>
            <a:endParaRPr lang="he-IL" sz="2400" b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15" y="5911119"/>
            <a:ext cx="957279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285750" indent="-285750">
              <a:spcBef>
                <a:spcPct val="50000"/>
              </a:spcBef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en-US" sz="2200" dirty="0"/>
              <a:t>CH</a:t>
            </a:r>
            <a:r>
              <a:rPr lang="en-US" sz="2200" baseline="-25000" dirty="0"/>
              <a:t>3</a:t>
            </a:r>
            <a:r>
              <a:rPr lang="en-US" sz="2200" dirty="0"/>
              <a:t>-CH</a:t>
            </a:r>
            <a:r>
              <a:rPr lang="en-US" sz="2200" baseline="-25000" dirty="0"/>
              <a:t>2</a:t>
            </a:r>
            <a:r>
              <a:rPr lang="en-US" sz="2200" dirty="0"/>
              <a:t>-CH</a:t>
            </a:r>
            <a:r>
              <a:rPr lang="en-US" sz="2200" baseline="-25000" dirty="0"/>
              <a:t>3(g)</a:t>
            </a:r>
            <a:r>
              <a:rPr lang="en-US" sz="2200" dirty="0"/>
              <a:t> </a:t>
            </a:r>
            <a:r>
              <a:rPr lang="he-IL" sz="2200" dirty="0"/>
              <a:t> </a:t>
            </a:r>
            <a:r>
              <a:rPr lang="ar-SA" sz="2200" b="1" dirty="0">
                <a:solidFill>
                  <a:srgbClr val="FF0000"/>
                </a:solidFill>
              </a:rPr>
              <a:t>غير قادرة</a:t>
            </a:r>
            <a:r>
              <a:rPr lang="he-IL" sz="2200" dirty="0">
                <a:solidFill>
                  <a:srgbClr val="FF0000"/>
                </a:solidFill>
              </a:rPr>
              <a:t> </a:t>
            </a:r>
            <a:r>
              <a:rPr lang="ar-SA" sz="2200" dirty="0"/>
              <a:t>لأنّ الجُزيء لا يحتوي على واحدة من الذرّات ذات الإلكتروسالبيّة العالية </a:t>
            </a:r>
            <a:r>
              <a:rPr lang="en-US" sz="2200" dirty="0"/>
              <a:t>N,O,F</a:t>
            </a:r>
            <a:r>
              <a:rPr lang="ar-SA" sz="2200" dirty="0"/>
              <a:t>.</a:t>
            </a:r>
            <a:endParaRPr lang="he-IL" sz="2200" dirty="0"/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10737816" y="541253"/>
            <a:ext cx="1755550" cy="72000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r>
              <a:rPr lang="ar-SA" sz="2800" dirty="0">
                <a:solidFill>
                  <a:srgbClr val="FF0000"/>
                </a:solidFill>
                <a:latin typeface="Arial" panose="020B0604020202020204" pitchFamily="34" charset="0"/>
                <a:cs typeface="+mn-cs"/>
              </a:rPr>
              <a:t>تمرين</a:t>
            </a:r>
          </a:p>
          <a:p>
            <a:r>
              <a:rPr lang="ar-SA" sz="2800" dirty="0">
                <a:solidFill>
                  <a:srgbClr val="FF0000"/>
                </a:solidFill>
                <a:latin typeface="Arial" panose="020B0604020202020204" pitchFamily="34" charset="0"/>
                <a:cs typeface="+mn-cs"/>
              </a:rPr>
              <a:t> 2</a:t>
            </a:r>
          </a:p>
        </p:txBody>
      </p:sp>
      <p:grpSp>
        <p:nvGrpSpPr>
          <p:cNvPr id="11" name="קבוצה 10"/>
          <p:cNvGrpSpPr/>
          <p:nvPr/>
        </p:nvGrpSpPr>
        <p:grpSpPr>
          <a:xfrm>
            <a:off x="0" y="1137570"/>
            <a:ext cx="11944340" cy="1066800"/>
            <a:chOff x="0" y="1051842"/>
            <a:chExt cx="11944340" cy="1066800"/>
          </a:xfrm>
        </p:grpSpPr>
        <p:grpSp>
          <p:nvGrpSpPr>
            <p:cNvPr id="5" name="קבוצה 4"/>
            <p:cNvGrpSpPr/>
            <p:nvPr/>
          </p:nvGrpSpPr>
          <p:grpSpPr>
            <a:xfrm>
              <a:off x="0" y="1051842"/>
              <a:ext cx="9782493" cy="1066800"/>
              <a:chOff x="0" y="1051842"/>
              <a:chExt cx="9782493" cy="1066800"/>
            </a:xfrm>
          </p:grpSpPr>
          <p:pic>
            <p:nvPicPr>
              <p:cNvPr id="2053" name="Picture 5" descr="In the lewis structure of ch3oh, how many lone pairs of electrons ...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1561" y="1179324"/>
                <a:ext cx="1217439" cy="9393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179324"/>
                <a:ext cx="1571625" cy="939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5" name="Picture 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8585" y="1211785"/>
                <a:ext cx="1367236" cy="874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6" name="Picture 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34430" y="1315607"/>
                <a:ext cx="1304925" cy="666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7" name="Picture 9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6093" y="1051842"/>
                <a:ext cx="1676400" cy="106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10115540" y="1271864"/>
              <a:ext cx="1828800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>
                  <a:solidFill>
                    <a:srgbClr val="FF0000"/>
                  </a:solidFill>
                </a:rPr>
                <a:t>نُسجِّل صيغة تمثيل إلكترونيّ</a:t>
              </a:r>
              <a:endParaRPr lang="he-IL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מלבן 1"/>
          <p:cNvSpPr/>
          <p:nvPr/>
        </p:nvSpPr>
        <p:spPr>
          <a:xfrm>
            <a:off x="137160" y="2267634"/>
            <a:ext cx="94948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en-US" sz="2200" dirty="0"/>
              <a:t>(CH</a:t>
            </a:r>
            <a:r>
              <a:rPr lang="en-US" sz="2200" baseline="-25000" dirty="0"/>
              <a:t>3</a:t>
            </a:r>
            <a:r>
              <a:rPr lang="en-US" sz="2200" dirty="0"/>
              <a:t>)</a:t>
            </a:r>
            <a:r>
              <a:rPr lang="en-US" sz="2200" baseline="-25000" dirty="0"/>
              <a:t>3</a:t>
            </a:r>
            <a:r>
              <a:rPr lang="en-US" sz="2200" dirty="0"/>
              <a:t>-N</a:t>
            </a:r>
            <a:r>
              <a:rPr lang="en-US" sz="2200" baseline="-25000" dirty="0"/>
              <a:t>(g)</a:t>
            </a:r>
            <a:r>
              <a:rPr lang="en-US" sz="2200" dirty="0"/>
              <a:t>   </a:t>
            </a:r>
            <a:r>
              <a:rPr lang="he-IL" sz="2200" dirty="0"/>
              <a:t> </a:t>
            </a:r>
            <a:r>
              <a:rPr lang="ar-SA" sz="2200" b="1" dirty="0">
                <a:solidFill>
                  <a:srgbClr val="FF0000"/>
                </a:solidFill>
              </a:rPr>
              <a:t>غير قادرة</a:t>
            </a:r>
            <a:r>
              <a:rPr lang="he-IL" sz="2200" dirty="0">
                <a:solidFill>
                  <a:srgbClr val="FF0000"/>
                </a:solidFill>
              </a:rPr>
              <a:t> </a:t>
            </a:r>
            <a:r>
              <a:rPr lang="ar-SA" sz="2200" dirty="0"/>
              <a:t>لأنّه لا يوجد هيدروجين ”مكشوف“</a:t>
            </a:r>
            <a:r>
              <a:rPr lang="he-IL" sz="2200" dirty="0"/>
              <a:t> </a:t>
            </a:r>
            <a:r>
              <a:rPr lang="ar-SA" sz="2200" dirty="0"/>
              <a:t>من الإلكترونات</a:t>
            </a:r>
            <a:r>
              <a:rPr lang="he-IL" sz="2200" dirty="0"/>
              <a:t>. </a:t>
            </a:r>
            <a:r>
              <a:rPr lang="ar-SA" sz="2200" dirty="0"/>
              <a:t>لا توجد ذرّة هيدروجين مرتبطة بشكل مباشر مع </a:t>
            </a:r>
            <a:r>
              <a:rPr lang="en-US" sz="2200" dirty="0"/>
              <a:t>N,O,F</a:t>
            </a:r>
          </a:p>
        </p:txBody>
      </p:sp>
      <p:sp>
        <p:nvSpPr>
          <p:cNvPr id="7" name="מלבן 6"/>
          <p:cNvSpPr/>
          <p:nvPr/>
        </p:nvSpPr>
        <p:spPr>
          <a:xfrm>
            <a:off x="-165899" y="3064877"/>
            <a:ext cx="98266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en-US" sz="2200" dirty="0"/>
              <a:t>CH</a:t>
            </a:r>
            <a:r>
              <a:rPr lang="en-US" sz="2200" baseline="-25000" dirty="0"/>
              <a:t>3</a:t>
            </a:r>
            <a:r>
              <a:rPr lang="en-US" sz="2200" dirty="0"/>
              <a:t>-OH</a:t>
            </a:r>
            <a:r>
              <a:rPr lang="en-US" sz="2200" baseline="-25000" dirty="0"/>
              <a:t>(l)</a:t>
            </a:r>
            <a:r>
              <a:rPr lang="en-US" sz="2200" dirty="0"/>
              <a:t>  </a:t>
            </a:r>
            <a:r>
              <a:rPr lang="he-IL" sz="2200" dirty="0"/>
              <a:t> </a:t>
            </a:r>
            <a:r>
              <a:rPr lang="ar-SA" sz="2200" b="1" dirty="0">
                <a:solidFill>
                  <a:srgbClr val="FF0000"/>
                </a:solidFill>
              </a:rPr>
              <a:t>قادرة </a:t>
            </a:r>
            <a:r>
              <a:rPr lang="ar-SA" sz="2200" dirty="0"/>
              <a:t>لأنّه توجد ذرّة هيدروجين مُرتبطة بأُكسجين</a:t>
            </a:r>
            <a:r>
              <a:rPr lang="he-IL" sz="2200" dirty="0"/>
              <a:t>. </a:t>
            </a:r>
            <a:r>
              <a:rPr lang="ar-SA" sz="2200" dirty="0"/>
              <a:t>هذا الهيدروجين ”مكشوف“ من الإلكترونات ويُمكنه الإرتباط بزوج إلكترونات غير رابط على ذرّة أُكسجين في جُزيء مُجاور.</a:t>
            </a:r>
            <a:endParaRPr lang="he-IL" sz="2200" dirty="0"/>
          </a:p>
        </p:txBody>
      </p:sp>
      <p:sp>
        <p:nvSpPr>
          <p:cNvPr id="12" name="מלבן 11"/>
          <p:cNvSpPr/>
          <p:nvPr/>
        </p:nvSpPr>
        <p:spPr>
          <a:xfrm>
            <a:off x="137477" y="3864798"/>
            <a:ext cx="94948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en-US" sz="2200" dirty="0"/>
              <a:t>CH</a:t>
            </a:r>
            <a:r>
              <a:rPr lang="en-US" sz="2200" baseline="-25000" dirty="0"/>
              <a:t>3</a:t>
            </a:r>
            <a:r>
              <a:rPr lang="en-US" sz="2200" dirty="0"/>
              <a:t>-O-CH</a:t>
            </a:r>
            <a:r>
              <a:rPr lang="en-US" sz="2200" baseline="-25000" dirty="0"/>
              <a:t>3(l)</a:t>
            </a:r>
            <a:r>
              <a:rPr lang="en-US" sz="2200" dirty="0"/>
              <a:t>  </a:t>
            </a:r>
            <a:r>
              <a:rPr lang="he-IL" sz="2200" dirty="0"/>
              <a:t> </a:t>
            </a:r>
            <a:r>
              <a:rPr lang="ar-SA" sz="2200" b="1" dirty="0">
                <a:solidFill>
                  <a:srgbClr val="FF0000"/>
                </a:solidFill>
              </a:rPr>
              <a:t>غير قادرة</a:t>
            </a:r>
            <a:r>
              <a:rPr lang="he-IL" sz="2200" dirty="0">
                <a:solidFill>
                  <a:srgbClr val="FF0000"/>
                </a:solidFill>
              </a:rPr>
              <a:t> </a:t>
            </a:r>
            <a:r>
              <a:rPr lang="ar-SA" sz="2200" dirty="0"/>
              <a:t>لأنّه لا يوجد هيدروجين ”مكشوف“</a:t>
            </a:r>
            <a:r>
              <a:rPr lang="he-IL" sz="2200" dirty="0"/>
              <a:t> </a:t>
            </a:r>
            <a:r>
              <a:rPr lang="ar-SA" sz="2200" dirty="0"/>
              <a:t>من الإلكترونات</a:t>
            </a:r>
            <a:r>
              <a:rPr lang="he-IL" sz="2200" dirty="0"/>
              <a:t>. </a:t>
            </a:r>
            <a:r>
              <a:rPr lang="ar-SA" sz="2200" dirty="0"/>
              <a:t>لا توجد ذرّة هيدروجين مرتبطة بشكل مباشر مع </a:t>
            </a:r>
            <a:r>
              <a:rPr lang="en-US" sz="2200" dirty="0"/>
              <a:t>N,O,F</a:t>
            </a:r>
            <a:r>
              <a:rPr lang="ar-SA" sz="2200" dirty="0"/>
              <a:t> </a:t>
            </a:r>
            <a:endParaRPr lang="en-US" sz="2200" dirty="0"/>
          </a:p>
        </p:txBody>
      </p:sp>
      <p:sp>
        <p:nvSpPr>
          <p:cNvPr id="13" name="מלבן 12"/>
          <p:cNvSpPr/>
          <p:nvPr/>
        </p:nvSpPr>
        <p:spPr>
          <a:xfrm>
            <a:off x="61115" y="4634239"/>
            <a:ext cx="95996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en-US" sz="2200" dirty="0"/>
              <a:t>CH</a:t>
            </a:r>
            <a:r>
              <a:rPr lang="en-US" sz="2200" baseline="-25000" dirty="0"/>
              <a:t>3</a:t>
            </a:r>
            <a:r>
              <a:rPr lang="en-US" sz="2200" dirty="0"/>
              <a:t>-NH</a:t>
            </a:r>
            <a:r>
              <a:rPr lang="en-US" sz="2200" baseline="-25000" dirty="0"/>
              <a:t>2(g)</a:t>
            </a:r>
            <a:r>
              <a:rPr lang="en-US" sz="2200" dirty="0"/>
              <a:t>   </a:t>
            </a:r>
            <a:r>
              <a:rPr lang="ar-SA" sz="2200" dirty="0"/>
              <a:t> </a:t>
            </a:r>
            <a:r>
              <a:rPr lang="ar-SA" sz="2200" b="1" dirty="0">
                <a:solidFill>
                  <a:srgbClr val="FF0000"/>
                </a:solidFill>
              </a:rPr>
              <a:t>قادرة</a:t>
            </a:r>
            <a:r>
              <a:rPr lang="he-IL" sz="2200" dirty="0">
                <a:solidFill>
                  <a:srgbClr val="FF0000"/>
                </a:solidFill>
              </a:rPr>
              <a:t> </a:t>
            </a:r>
            <a:r>
              <a:rPr lang="ar-SA" sz="2200" dirty="0"/>
              <a:t>لأنّ ذرّة الهيدروجين ترتبط مباشرة بذرّة نيتروجين صاحبة إلكتروسالبيّة عالية. فتصبح ذرّة الهيدروجين ”مكشوفة“ من الإلكترونات وتتمكّن من الإرتباط مع زوج إلكترونات غير رابط على ذرّة نيتروجين في جُزيء مُجاور. </a:t>
            </a:r>
            <a:endParaRPr lang="he-IL" sz="2200" dirty="0"/>
          </a:p>
        </p:txBody>
      </p:sp>
    </p:spTree>
    <p:extLst>
      <p:ext uri="{BB962C8B-B14F-4D97-AF65-F5344CB8AC3E}">
        <p14:creationId xmlns:p14="http://schemas.microsoft.com/office/powerpoint/2010/main" val="220549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>
            <a:extLst>
              <a:ext uri="{FF2B5EF4-FFF2-40B4-BE49-F238E27FC236}">
                <a16:creationId xmlns:a16="http://schemas.microsoft.com/office/drawing/2014/main" id="{E3D2DCB1-63D2-46AF-8C08-FD8BD5FA2C07}"/>
              </a:ext>
            </a:extLst>
          </p:cNvPr>
          <p:cNvSpPr/>
          <p:nvPr/>
        </p:nvSpPr>
        <p:spPr>
          <a:xfrm>
            <a:off x="0" y="5733683"/>
            <a:ext cx="8337171" cy="1124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162711" y="294198"/>
            <a:ext cx="11160000" cy="720000"/>
          </a:xfrm>
        </p:spPr>
        <p:txBody>
          <a:bodyPr/>
          <a:lstStyle/>
          <a:p>
            <a:r>
              <a:rPr lang="ar-JO" sz="3200" dirty="0">
                <a:solidFill>
                  <a:schemeClr val="tx1"/>
                </a:solidFill>
                <a:cs typeface="+mn-cs"/>
              </a:rPr>
              <a:t>العوامل </a:t>
            </a:r>
            <a:r>
              <a:rPr lang="ar-JO" sz="3600" dirty="0">
                <a:solidFill>
                  <a:schemeClr val="tx1"/>
                </a:solidFill>
                <a:cs typeface="+mn-cs"/>
              </a:rPr>
              <a:t>الّتي</a:t>
            </a:r>
            <a:r>
              <a:rPr lang="ar-JO" sz="3200" dirty="0">
                <a:solidFill>
                  <a:schemeClr val="tx1"/>
                </a:solidFill>
                <a:cs typeface="+mn-cs"/>
              </a:rPr>
              <a:t> تُؤثِّر في شدّة </a:t>
            </a:r>
            <a:r>
              <a:rPr lang="ar-SA" sz="3200" dirty="0">
                <a:solidFill>
                  <a:schemeClr val="tx1"/>
                </a:solidFill>
                <a:cs typeface="+mn-cs"/>
              </a:rPr>
              <a:t>الروابط الهيدروجينيّة</a:t>
            </a:r>
            <a:r>
              <a:rPr lang="ar-JO" sz="3200" dirty="0">
                <a:solidFill>
                  <a:schemeClr val="tx1"/>
                </a:solidFill>
                <a:cs typeface="+mn-cs"/>
              </a:rPr>
              <a:t> </a:t>
            </a:r>
            <a:r>
              <a:rPr lang="ar-JO" sz="2800" dirty="0">
                <a:solidFill>
                  <a:schemeClr val="tx1"/>
                </a:solidFill>
                <a:cs typeface="+mn-cs"/>
              </a:rPr>
              <a:t>(حسب الأهمّيّة)</a:t>
            </a:r>
            <a:br>
              <a:rPr lang="en-US" sz="2800" dirty="0">
                <a:solidFill>
                  <a:schemeClr val="tx1"/>
                </a:solidFill>
                <a:cs typeface="+mn-cs"/>
              </a:rPr>
            </a:br>
            <a:endParaRPr lang="he-IL" sz="3200" dirty="0">
              <a:cs typeface="+mn-cs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3580417" y="3056027"/>
            <a:ext cx="62109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ar-SA" sz="2400" dirty="0">
                <a:solidFill>
                  <a:srgbClr val="FF0000"/>
                </a:solidFill>
              </a:rPr>
              <a:t>كلّما كان عدد المراكز المُمكنة لتكوين الرّابِط الهيدروجينيّ أكبر</a:t>
            </a:r>
            <a:r>
              <a:rPr lang="ar-SA" sz="2400" dirty="0"/>
              <a:t>، ازداد احتمال تكوين عدد أكبر من الروابط الهيدروجينيّة، ولذلك، تكون هذه الروابط أقوى، وبالتالي</a:t>
            </a:r>
            <a:r>
              <a:rPr lang="ar-S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2400" dirty="0"/>
              <a:t>نحتاج إلى طاقة أكبر للتّغلُّب على قوى الروابط الهيدروجينيّة وفصل الجزيئات، فترتفع </a:t>
            </a:r>
            <a:r>
              <a:rPr lang="ar-SA" sz="2400" dirty="0">
                <a:solidFill>
                  <a:srgbClr val="FF0000"/>
                </a:solidFill>
              </a:rPr>
              <a:t>درجة حرارة الانصهار والغليان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5379" y="1728928"/>
            <a:ext cx="74097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=</a:t>
            </a:r>
          </a:p>
        </p:txBody>
      </p:sp>
      <p:sp>
        <p:nvSpPr>
          <p:cNvPr id="12" name="תרשים זרימה: תהליך חלופי 11">
            <a:extLst>
              <a:ext uri="{FF2B5EF4-FFF2-40B4-BE49-F238E27FC236}">
                <a16:creationId xmlns:a16="http://schemas.microsoft.com/office/drawing/2014/main" id="{04A1334B-5ADC-4228-B6D1-6AAE8140F46B}"/>
              </a:ext>
            </a:extLst>
          </p:cNvPr>
          <p:cNvSpPr/>
          <p:nvPr/>
        </p:nvSpPr>
        <p:spPr>
          <a:xfrm>
            <a:off x="930148" y="1393633"/>
            <a:ext cx="2712627" cy="1424969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2400" dirty="0"/>
              <a:t>عدد أزواج الإلكترونات غير الرّابِطة، على</a:t>
            </a:r>
          </a:p>
          <a:p>
            <a:pPr algn="ctr"/>
            <a:r>
              <a:rPr lang="ar-SA" sz="2400" dirty="0"/>
              <a:t> </a:t>
            </a:r>
            <a:r>
              <a:rPr lang="en-US" sz="2400" dirty="0"/>
              <a:t>(N / O / F) </a:t>
            </a:r>
            <a:endParaRPr lang="he-IL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367588" y="1736409"/>
            <a:ext cx="74097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/>
              <a:t>+</a:t>
            </a:r>
          </a:p>
        </p:txBody>
      </p:sp>
      <p:sp>
        <p:nvSpPr>
          <p:cNvPr id="14" name="תרשים זרימה: תהליך חלופי 13">
            <a:extLst>
              <a:ext uri="{FF2B5EF4-FFF2-40B4-BE49-F238E27FC236}">
                <a16:creationId xmlns:a16="http://schemas.microsoft.com/office/drawing/2014/main" id="{04A1334B-5ADC-4228-B6D1-6AAE8140F46B}"/>
              </a:ext>
            </a:extLst>
          </p:cNvPr>
          <p:cNvSpPr/>
          <p:nvPr/>
        </p:nvSpPr>
        <p:spPr>
          <a:xfrm>
            <a:off x="4074411" y="1397440"/>
            <a:ext cx="2712627" cy="1424969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2400" dirty="0"/>
              <a:t>عدد ذرّات الهيدروجين المكشوفة من الإلكترونات</a:t>
            </a:r>
            <a:endParaRPr lang="he-IL" sz="2400" dirty="0"/>
          </a:p>
        </p:txBody>
      </p:sp>
      <p:sp>
        <p:nvSpPr>
          <p:cNvPr id="15" name="תרשים זרימה: תהליך חלופי 14">
            <a:extLst>
              <a:ext uri="{FF2B5EF4-FFF2-40B4-BE49-F238E27FC236}">
                <a16:creationId xmlns:a16="http://schemas.microsoft.com/office/drawing/2014/main" id="{04A1334B-5ADC-4228-B6D1-6AAE8140F46B}"/>
              </a:ext>
            </a:extLst>
          </p:cNvPr>
          <p:cNvSpPr/>
          <p:nvPr/>
        </p:nvSpPr>
        <p:spPr>
          <a:xfrm>
            <a:off x="7236358" y="1370386"/>
            <a:ext cx="2712627" cy="1424969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JO" sz="2400" dirty="0"/>
              <a:t>عدد مراكز تكوين الروابط الهيدروجينيّة </a:t>
            </a:r>
            <a:r>
              <a:rPr lang="ar-JO" sz="2800" b="1" dirty="0">
                <a:solidFill>
                  <a:schemeClr val="tx1"/>
                </a:solidFill>
              </a:rPr>
              <a:t>النظريّ</a:t>
            </a:r>
            <a:endParaRPr lang="he-IL" sz="28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8077" y="742950"/>
            <a:ext cx="773002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</a:rPr>
              <a:t>1. عدد المراكز لتكوين روابط هيدروجينيّة</a:t>
            </a:r>
            <a:endParaRPr lang="he-IL" sz="32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95" y="2956580"/>
            <a:ext cx="3171825" cy="2403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7295" y="5218386"/>
            <a:ext cx="34154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FF0000"/>
                </a:solidFill>
              </a:rPr>
              <a:t>عدد المراكز النظريّة لتكوين روابط هيدروجينيّة بين جُزيئات الماء هو (4)</a:t>
            </a:r>
            <a:endParaRPr lang="he-IL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E3D2DCB1-63D2-46AF-8C08-FD8BD5FA2C07}"/>
              </a:ext>
            </a:extLst>
          </p:cNvPr>
          <p:cNvSpPr/>
          <p:nvPr/>
        </p:nvSpPr>
        <p:spPr>
          <a:xfrm>
            <a:off x="0" y="5801710"/>
            <a:ext cx="8337171" cy="1056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630459" y="139810"/>
            <a:ext cx="11160000" cy="720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ar-SA" sz="3200" dirty="0">
                <a:solidFill>
                  <a:srgbClr val="FF0000"/>
                </a:solidFill>
                <a:cs typeface="+mn-cs"/>
              </a:rPr>
              <a:t>مثال: </a:t>
            </a:r>
            <a:r>
              <a:rPr lang="ar-JO" sz="2800" dirty="0">
                <a:cs typeface="+mn-cs"/>
              </a:rPr>
              <a:t>تأثير عدد المراكز لتكوين الروابط الهيدروجينيّة على درجات حرارة الغليان</a:t>
            </a:r>
            <a:endParaRPr lang="he-IL" sz="2800" dirty="0">
              <a:cs typeface="+mn-cs"/>
            </a:endParaRPr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538362"/>
              </p:ext>
            </p:extLst>
          </p:nvPr>
        </p:nvGraphicFramePr>
        <p:xfrm>
          <a:off x="121511" y="936657"/>
          <a:ext cx="8249979" cy="502915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749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9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9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703">
                <a:tc>
                  <a:txBody>
                    <a:bodyPr/>
                    <a:lstStyle/>
                    <a:p>
                      <a:pPr algn="ctr" rtl="1"/>
                      <a:endParaRPr lang="en-US" sz="2600" dirty="0">
                        <a:solidFill>
                          <a:schemeClr val="bg1"/>
                        </a:solidFill>
                      </a:endParaRPr>
                    </a:p>
                    <a:p>
                      <a:pPr algn="ctr" rtl="1"/>
                      <a:endParaRPr lang="en-US" sz="2600" dirty="0">
                        <a:solidFill>
                          <a:schemeClr val="bg1"/>
                        </a:solidFill>
                      </a:endParaRPr>
                    </a:p>
                    <a:p>
                      <a:pPr algn="ctr" rtl="1"/>
                      <a:endParaRPr lang="en-US" sz="2600" dirty="0">
                        <a:solidFill>
                          <a:schemeClr val="bg1"/>
                        </a:solidFill>
                      </a:endParaRPr>
                    </a:p>
                    <a:p>
                      <a:pPr algn="ctr" rtl="1"/>
                      <a:endParaRPr lang="en-US" sz="2600" dirty="0">
                        <a:solidFill>
                          <a:schemeClr val="bg1"/>
                        </a:solidFill>
                      </a:endParaRPr>
                    </a:p>
                    <a:p>
                      <a:pPr algn="ctr" rtl="1"/>
                      <a:endParaRPr lang="he-IL" sz="2600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714" marB="45714"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714" marB="45714"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714" marB="45714" anchor="ctr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70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400" dirty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400" dirty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400" dirty="0"/>
                    </a:p>
                  </a:txBody>
                  <a:tcPr marL="91428" marR="91428" marT="45714" marB="4571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400" dirty="0"/>
                    </a:p>
                  </a:txBody>
                  <a:tcPr marL="91428" marR="91428" marT="45714" marB="4571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400" dirty="0"/>
                    </a:p>
                  </a:txBody>
                  <a:tcPr marL="91428" marR="91428" marT="45714" marB="4571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70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400" dirty="0"/>
                    </a:p>
                  </a:txBody>
                  <a:tcPr marL="91428" marR="91428" marT="45714" marB="45714"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400" dirty="0"/>
                    </a:p>
                  </a:txBody>
                  <a:tcPr marL="91428" marR="91428" marT="45714" marB="45714"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400" dirty="0"/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2400" dirty="0"/>
                    </a:p>
                  </a:txBody>
                  <a:tcPr marL="91428" marR="91428" marT="45714" marB="45714" anchor="ctr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703">
                <a:tc>
                  <a:txBody>
                    <a:bodyPr/>
                    <a:lstStyle/>
                    <a:p>
                      <a:pPr algn="ctr" rtl="1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endParaRPr lang="he-IL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14" marB="4571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48" y="1173560"/>
            <a:ext cx="2475183" cy="167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6889" y="2983043"/>
            <a:ext cx="263801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/>
              <a:t>تعمل </a:t>
            </a:r>
            <a:r>
              <a:rPr lang="ar-SA" sz="2400" dirty="0">
                <a:solidFill>
                  <a:srgbClr val="FF0000"/>
                </a:solidFill>
              </a:rPr>
              <a:t>بين الجُزيئات</a:t>
            </a:r>
            <a:r>
              <a:rPr lang="ar-SA" sz="2400" dirty="0"/>
              <a:t> روابط هيدروجينيّة</a:t>
            </a:r>
            <a:r>
              <a:rPr lang="ar-SA" sz="2400" dirty="0">
                <a:solidFill>
                  <a:srgbClr val="FF0000"/>
                </a:solidFill>
              </a:rPr>
              <a:t> و</a:t>
            </a:r>
            <a:r>
              <a:rPr lang="ar-SA" sz="2400" dirty="0"/>
              <a:t>قوى فاندرفالس</a:t>
            </a:r>
            <a:endParaRPr lang="he-IL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19206" y="4222947"/>
            <a:ext cx="247337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3 مراكز</a:t>
            </a:r>
            <a:r>
              <a:rPr lang="ar-SA" sz="2400" dirty="0">
                <a:solidFill>
                  <a:schemeClr val="bg1"/>
                </a:solidFill>
              </a:rPr>
              <a:t> </a:t>
            </a:r>
            <a:r>
              <a:rPr lang="ar-SA" sz="2400" dirty="0"/>
              <a:t>لتكوين روابط هيدروجينيّة</a:t>
            </a:r>
            <a:endParaRPr lang="he-IL" sz="2400" dirty="0"/>
          </a:p>
        </p:txBody>
      </p:sp>
      <p:grpSp>
        <p:nvGrpSpPr>
          <p:cNvPr id="15" name="קבוצה 14"/>
          <p:cNvGrpSpPr/>
          <p:nvPr/>
        </p:nvGrpSpPr>
        <p:grpSpPr>
          <a:xfrm>
            <a:off x="5638801" y="1173560"/>
            <a:ext cx="2638012" cy="4542103"/>
            <a:chOff x="5638801" y="1173560"/>
            <a:chExt cx="2638012" cy="4542103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5947" y="1173560"/>
              <a:ext cx="2380592" cy="1667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638801" y="2985542"/>
              <a:ext cx="2638012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/>
                <a:t>تعمل </a:t>
              </a:r>
              <a:r>
                <a:rPr lang="ar-SA" sz="2400" dirty="0">
                  <a:solidFill>
                    <a:srgbClr val="FF0000"/>
                  </a:solidFill>
                </a:rPr>
                <a:t>بين الجُزيئات</a:t>
              </a:r>
              <a:r>
                <a:rPr lang="ar-SA" sz="2400" dirty="0"/>
                <a:t> روابط هيدروجينيّة</a:t>
              </a:r>
              <a:r>
                <a:rPr lang="ar-SA" sz="2400" dirty="0">
                  <a:solidFill>
                    <a:srgbClr val="FF0000"/>
                  </a:solidFill>
                </a:rPr>
                <a:t> و</a:t>
              </a:r>
              <a:r>
                <a:rPr lang="ar-SA" sz="2400" dirty="0"/>
                <a:t>قوى فاندرفالس</a:t>
              </a:r>
              <a:endParaRPr lang="he-IL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39554" y="4183372"/>
              <a:ext cx="2473377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</a:rPr>
                <a:t>9 مراكز</a:t>
              </a:r>
              <a:r>
                <a:rPr lang="ar-SA" sz="2400" dirty="0">
                  <a:solidFill>
                    <a:schemeClr val="bg1"/>
                  </a:solidFill>
                </a:rPr>
                <a:t> </a:t>
              </a:r>
              <a:r>
                <a:rPr lang="ar-SA" sz="2400" dirty="0"/>
                <a:t>لتكوين روابط هيدروجينيّة</a:t>
              </a:r>
              <a:endParaRPr lang="he-IL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95213" y="5192443"/>
              <a:ext cx="1925187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>
                <a:defRPr/>
              </a:pPr>
              <a:r>
                <a:rPr lang="en-US" sz="2800" b="1" dirty="0"/>
                <a:t>290 (</a:t>
              </a:r>
              <a:r>
                <a:rPr lang="en-US" sz="2800" b="1" baseline="30000" dirty="0"/>
                <a:t>0</a:t>
              </a:r>
              <a:r>
                <a:rPr lang="en-US" sz="2800" b="1" dirty="0"/>
                <a:t>C)</a:t>
              </a:r>
              <a:endParaRPr lang="he-IL" sz="2800" b="1" dirty="0"/>
            </a:p>
          </p:txBody>
        </p:sp>
      </p:grpSp>
      <p:grpSp>
        <p:nvGrpSpPr>
          <p:cNvPr id="12" name="קבוצה 11"/>
          <p:cNvGrpSpPr/>
          <p:nvPr/>
        </p:nvGrpSpPr>
        <p:grpSpPr>
          <a:xfrm>
            <a:off x="2848389" y="1173560"/>
            <a:ext cx="2683496" cy="4680603"/>
            <a:chOff x="2848389" y="1173560"/>
            <a:chExt cx="2683496" cy="4680603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508" y="1173560"/>
              <a:ext cx="2427892" cy="1667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848389" y="2983043"/>
              <a:ext cx="2638012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/>
                <a:t>تعمل </a:t>
              </a:r>
              <a:r>
                <a:rPr lang="ar-SA" sz="2400" dirty="0">
                  <a:solidFill>
                    <a:srgbClr val="FF0000"/>
                  </a:solidFill>
                </a:rPr>
                <a:t>بين الجُزيئات</a:t>
              </a:r>
              <a:r>
                <a:rPr lang="ar-SA" sz="2400" dirty="0"/>
                <a:t> روابط هيدروجينيّة</a:t>
              </a:r>
              <a:r>
                <a:rPr lang="ar-SA" sz="2400" dirty="0">
                  <a:solidFill>
                    <a:srgbClr val="FF0000"/>
                  </a:solidFill>
                </a:rPr>
                <a:t> و</a:t>
              </a:r>
              <a:r>
                <a:rPr lang="ar-SA" sz="2400" dirty="0"/>
                <a:t>قوى فاندرفالس</a:t>
              </a:r>
              <a:endParaRPr lang="he-IL" sz="2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58508" y="4222947"/>
              <a:ext cx="2473377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</a:rPr>
                <a:t>6 مراكز</a:t>
              </a:r>
              <a:r>
                <a:rPr lang="ar-SA" sz="2400" dirty="0">
                  <a:solidFill>
                    <a:schemeClr val="bg1"/>
                  </a:solidFill>
                </a:rPr>
                <a:t> </a:t>
              </a:r>
              <a:r>
                <a:rPr lang="ar-SA" sz="2400" dirty="0"/>
                <a:t>لتكوين روابط هيدروجينيّة</a:t>
              </a:r>
              <a:endParaRPr lang="he-IL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65549" y="5053944"/>
              <a:ext cx="1813810" cy="80021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/>
                <a:t>(</a:t>
              </a:r>
              <a:r>
                <a:rPr lang="en-US" sz="2800" b="1" dirty="0"/>
                <a:t>197.6 (</a:t>
              </a:r>
              <a:r>
                <a:rPr lang="en-US" sz="2800" b="1" baseline="30000" dirty="0"/>
                <a:t>0</a:t>
              </a:r>
              <a:r>
                <a:rPr lang="en-US" sz="2800" b="1" dirty="0"/>
                <a:t>C</a:t>
              </a:r>
              <a:endParaRPr lang="he-IL" sz="2800" b="1" dirty="0"/>
            </a:p>
            <a:p>
              <a:endParaRPr lang="he-IL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82934" y="5077173"/>
            <a:ext cx="1813810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(</a:t>
            </a:r>
            <a:r>
              <a:rPr lang="en-US" sz="2800" b="1" dirty="0"/>
              <a:t>78.37 (</a:t>
            </a:r>
            <a:r>
              <a:rPr lang="en-US" sz="2800" b="1" baseline="30000" dirty="0"/>
              <a:t>0</a:t>
            </a:r>
            <a:r>
              <a:rPr lang="en-US" sz="2800" b="1" dirty="0"/>
              <a:t>C</a:t>
            </a:r>
            <a:endParaRPr lang="he-IL" sz="2800" b="1" dirty="0"/>
          </a:p>
          <a:p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13365480" y="3124200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3952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E3D2DCB1-63D2-46AF-8C08-FD8BD5FA2C07}"/>
              </a:ext>
            </a:extLst>
          </p:cNvPr>
          <p:cNvSpPr/>
          <p:nvPr/>
        </p:nvSpPr>
        <p:spPr>
          <a:xfrm>
            <a:off x="0" y="5822301"/>
            <a:ext cx="9175531" cy="1035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1262880" y="1369236"/>
            <a:ext cx="11160000" cy="720000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ar-SA" sz="2800" dirty="0">
                <a:cs typeface="+mn-cs"/>
              </a:rPr>
              <a:t>(أ) حدِّد نوع التّأثيرات المُتبادلة بين جُزيئات كلّ واحدة من المادّتين التاليَتين.</a:t>
            </a:r>
            <a:br>
              <a:rPr lang="ar-SA" sz="2800" dirty="0">
                <a:cs typeface="+mn-cs"/>
              </a:rPr>
            </a:br>
            <a:r>
              <a:rPr lang="ar-SA" sz="2800" dirty="0">
                <a:cs typeface="+mn-cs"/>
              </a:rPr>
              <a:t>(ب) لأيّ من المادّتين، حسب رأيك، درجة حرارة الغليان الأعلى؟ اشرح.</a:t>
            </a:r>
            <a:endParaRPr lang="he-IL" sz="2800" dirty="0">
              <a:cs typeface="+mn-cs"/>
            </a:endParaRPr>
          </a:p>
        </p:txBody>
      </p:sp>
      <p:sp>
        <p:nvSpPr>
          <p:cNvPr id="3" name="AutoShape 10" descr="Red question mark icon - Free red question mark icons"/>
          <p:cNvSpPr>
            <a:spLocks noChangeAspect="1" noChangeArrowheads="1"/>
          </p:cNvSpPr>
          <p:nvPr/>
        </p:nvSpPr>
        <p:spPr bwMode="auto">
          <a:xfrm>
            <a:off x="119697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sp>
        <p:nvSpPr>
          <p:cNvPr id="4" name="AutoShape 12" descr="Red question mark icon - Free red question mark icons"/>
          <p:cNvSpPr>
            <a:spLocks noChangeAspect="1" noChangeArrowheads="1"/>
          </p:cNvSpPr>
          <p:nvPr/>
        </p:nvSpPr>
        <p:spPr bwMode="auto">
          <a:xfrm>
            <a:off x="121221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sp>
        <p:nvSpPr>
          <p:cNvPr id="11" name="AutoShape 14" descr="Question Mark 3D Computer Graphics Three-dimensional Space, PNG ..."/>
          <p:cNvSpPr>
            <a:spLocks noChangeAspect="1" noChangeArrowheads="1"/>
          </p:cNvSpPr>
          <p:nvPr/>
        </p:nvSpPr>
        <p:spPr bwMode="auto">
          <a:xfrm>
            <a:off x="1227455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pic>
        <p:nvPicPr>
          <p:cNvPr id="2064" name="Picture 16" descr="Question Mark 3D Computer Graphics Three-dimensional Space, PNG, 500x500px, Question Mark, Blog, Illustration, Matthew Lesko, Product Design Download Fre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74" t="1456" r="20794" b="-1456"/>
          <a:stretch/>
        </p:blipFill>
        <p:spPr bwMode="auto">
          <a:xfrm>
            <a:off x="3567817" y="3124266"/>
            <a:ext cx="1424762" cy="143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קבוצה 23"/>
          <p:cNvGrpSpPr/>
          <p:nvPr/>
        </p:nvGrpSpPr>
        <p:grpSpPr>
          <a:xfrm>
            <a:off x="0" y="-86473"/>
            <a:ext cx="8042725" cy="1236740"/>
            <a:chOff x="0" y="46037"/>
            <a:chExt cx="7629098" cy="1236740"/>
          </a:xfrm>
        </p:grpSpPr>
        <p:sp>
          <p:nvSpPr>
            <p:cNvPr id="26" name="תרשים זרימה: מסיים 25">
              <a:extLst>
                <a:ext uri="{FF2B5EF4-FFF2-40B4-BE49-F238E27FC236}">
                  <a16:creationId xmlns:a16="http://schemas.microsoft.com/office/drawing/2014/main" id="{65CF19B0-B50C-40AD-BC08-14E9353DC465}"/>
                </a:ext>
              </a:extLst>
            </p:cNvPr>
            <p:cNvSpPr/>
            <p:nvPr/>
          </p:nvSpPr>
          <p:spPr>
            <a:xfrm>
              <a:off x="4558352" y="299915"/>
              <a:ext cx="3070746" cy="982862"/>
            </a:xfrm>
            <a:prstGeom prst="flowChartTermina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sym typeface="Wingdings"/>
                </a:rPr>
                <a:t> </a:t>
              </a:r>
              <a:r>
                <a:rPr lang="ar-SA" sz="3200" b="1" dirty="0">
                  <a:solidFill>
                    <a:schemeClr val="bg1"/>
                  </a:solidFill>
                  <a:latin typeface="Arial" panose="020B0604020202020204" pitchFamily="34" charset="0"/>
                  <a:sym typeface="Wingdings"/>
                </a:rPr>
                <a:t>نفكّر خلال الاستراحة</a:t>
              </a:r>
              <a:endParaRPr lang="he-IL" sz="32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7" name="Picture 8" descr="Person question icon work people illustration concept. | Premium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037"/>
              <a:ext cx="1891862" cy="1063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295636" y="2566863"/>
            <a:ext cx="1905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CH</a:t>
            </a:r>
            <a:r>
              <a:rPr lang="en-US" sz="2800" baseline="-25000" dirty="0"/>
              <a:t>3</a:t>
            </a:r>
            <a:r>
              <a:rPr lang="en-US" sz="2800" dirty="0"/>
              <a:t>OH</a:t>
            </a:r>
            <a:r>
              <a:rPr lang="en-US" sz="2800" baseline="-25000" dirty="0"/>
              <a:t>(l)</a:t>
            </a:r>
            <a:endParaRPr lang="he-IL" sz="2800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6018137" y="2514600"/>
            <a:ext cx="1905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/>
              <a:t>CH</a:t>
            </a:r>
            <a:r>
              <a:rPr lang="en-US" sz="2800" baseline="-25000" dirty="0"/>
              <a:t>3</a:t>
            </a:r>
            <a:r>
              <a:rPr lang="en-US" sz="2800" dirty="0"/>
              <a:t>NH</a:t>
            </a:r>
            <a:r>
              <a:rPr lang="en-US" sz="2800" baseline="-25000" dirty="0"/>
              <a:t>2(l)</a:t>
            </a:r>
            <a:endParaRPr lang="he-IL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877" y="3064963"/>
            <a:ext cx="2818210" cy="243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29" y="3124266"/>
            <a:ext cx="2548716" cy="196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157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1">
            <a:extLst>
              <a:ext uri="{FF2B5EF4-FFF2-40B4-BE49-F238E27FC236}">
                <a16:creationId xmlns:a16="http://schemas.microsoft.com/office/drawing/2014/main" id="{E3D2DCB1-63D2-46AF-8C08-FD8BD5FA2C07}"/>
              </a:ext>
            </a:extLst>
          </p:cNvPr>
          <p:cNvSpPr/>
          <p:nvPr/>
        </p:nvSpPr>
        <p:spPr>
          <a:xfrm>
            <a:off x="0" y="5758792"/>
            <a:ext cx="8337171" cy="1099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תרשים זרימה: מסיים 14">
            <a:extLst>
              <a:ext uri="{FF2B5EF4-FFF2-40B4-BE49-F238E27FC236}">
                <a16:creationId xmlns:a16="http://schemas.microsoft.com/office/drawing/2014/main" id="{582F3B17-6891-4A2A-BE13-6C3615478511}"/>
              </a:ext>
            </a:extLst>
          </p:cNvPr>
          <p:cNvSpPr/>
          <p:nvPr/>
        </p:nvSpPr>
        <p:spPr>
          <a:xfrm>
            <a:off x="3880845" y="2205100"/>
            <a:ext cx="2632020" cy="1246747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8" tIns="45714" rIns="91428" bIns="45714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نفس عدد المراكز لتكوين روابط هيدروجينيّة (3)</a:t>
            </a:r>
            <a:endParaRPr lang="he-I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3" name="קבוצה 12"/>
          <p:cNvGrpSpPr/>
          <p:nvPr/>
        </p:nvGrpSpPr>
        <p:grpSpPr>
          <a:xfrm>
            <a:off x="3717072" y="3519879"/>
            <a:ext cx="2795793" cy="2238913"/>
            <a:chOff x="3717072" y="3519879"/>
            <a:chExt cx="2795793" cy="2238913"/>
          </a:xfrm>
        </p:grpSpPr>
        <p:sp>
          <p:nvSpPr>
            <p:cNvPr id="16" name="חץ: למטה 10">
              <a:extLst>
                <a:ext uri="{FF2B5EF4-FFF2-40B4-BE49-F238E27FC236}">
                  <a16:creationId xmlns:a16="http://schemas.microsoft.com/office/drawing/2014/main" id="{02B4C19A-0960-42C3-81EB-B50DA60CC75B}"/>
                </a:ext>
              </a:extLst>
            </p:cNvPr>
            <p:cNvSpPr/>
            <p:nvPr/>
          </p:nvSpPr>
          <p:spPr>
            <a:xfrm>
              <a:off x="4919800" y="3519879"/>
              <a:ext cx="554110" cy="951222"/>
            </a:xfrm>
            <a:prstGeom prst="downArrow">
              <a:avLst>
                <a:gd name="adj1" fmla="val 50000"/>
                <a:gd name="adj2" fmla="val 80000"/>
              </a:avLst>
            </a:prstGeom>
            <a:solidFill>
              <a:srgbClr val="12B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17" name="תרשים זרימה: מסיים 16">
              <a:extLst>
                <a:ext uri="{FF2B5EF4-FFF2-40B4-BE49-F238E27FC236}">
                  <a16:creationId xmlns:a16="http://schemas.microsoft.com/office/drawing/2014/main" id="{65CF19B0-B50C-40AD-BC08-14E9353DC465}"/>
                </a:ext>
              </a:extLst>
            </p:cNvPr>
            <p:cNvSpPr/>
            <p:nvPr/>
          </p:nvSpPr>
          <p:spPr>
            <a:xfrm>
              <a:off x="3717072" y="4512045"/>
              <a:ext cx="2795793" cy="1246747"/>
            </a:xfrm>
            <a:prstGeom prst="flowChartTerminator">
              <a:avLst/>
            </a:prstGeom>
            <a:solidFill>
              <a:srgbClr val="12B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ar-SA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</a:rPr>
                <a:t>نُحدِّد حسب قوّة الرّابِط الهيدروجينيّ</a:t>
              </a:r>
              <a:endParaRPr lang="he-I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sp>
        <p:nvSpPr>
          <p:cNvPr id="3" name="AutoShape 10" descr="Red question mark icon - Free red question mark icons"/>
          <p:cNvSpPr>
            <a:spLocks noChangeAspect="1" noChangeArrowheads="1"/>
          </p:cNvSpPr>
          <p:nvPr/>
        </p:nvSpPr>
        <p:spPr bwMode="auto">
          <a:xfrm>
            <a:off x="119697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sp>
        <p:nvSpPr>
          <p:cNvPr id="4" name="AutoShape 12" descr="Red question mark icon - Free red question mark icons"/>
          <p:cNvSpPr>
            <a:spLocks noChangeAspect="1" noChangeArrowheads="1"/>
          </p:cNvSpPr>
          <p:nvPr/>
        </p:nvSpPr>
        <p:spPr bwMode="auto">
          <a:xfrm>
            <a:off x="121221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sp>
        <p:nvSpPr>
          <p:cNvPr id="11" name="AutoShape 14" descr="Question Mark 3D Computer Graphics Three-dimensional Space, PNG ..."/>
          <p:cNvSpPr>
            <a:spLocks noChangeAspect="1" noChangeArrowheads="1"/>
          </p:cNvSpPr>
          <p:nvPr/>
        </p:nvSpPr>
        <p:spPr bwMode="auto">
          <a:xfrm>
            <a:off x="1227455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pic>
        <p:nvPicPr>
          <p:cNvPr id="2064" name="Picture 16" descr="Question Mark 3D Computer Graphics Three-dimensional Space, PNG, 500x500px, Question Mark, Blog, Illustration, Matthew Lesko, Product Design Download Fre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74" t="1456" r="20794" b="-1456"/>
          <a:stretch/>
        </p:blipFill>
        <p:spPr bwMode="auto">
          <a:xfrm>
            <a:off x="5559858" y="3600081"/>
            <a:ext cx="982827" cy="76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קבוצה 23"/>
          <p:cNvGrpSpPr/>
          <p:nvPr/>
        </p:nvGrpSpPr>
        <p:grpSpPr>
          <a:xfrm>
            <a:off x="0" y="-86473"/>
            <a:ext cx="8042725" cy="1236740"/>
            <a:chOff x="0" y="46037"/>
            <a:chExt cx="7629098" cy="1236740"/>
          </a:xfrm>
        </p:grpSpPr>
        <p:sp>
          <p:nvSpPr>
            <p:cNvPr id="26" name="תרשים זרימה: מסיים 25">
              <a:extLst>
                <a:ext uri="{FF2B5EF4-FFF2-40B4-BE49-F238E27FC236}">
                  <a16:creationId xmlns:a16="http://schemas.microsoft.com/office/drawing/2014/main" id="{65CF19B0-B50C-40AD-BC08-14E9353DC465}"/>
                </a:ext>
              </a:extLst>
            </p:cNvPr>
            <p:cNvSpPr/>
            <p:nvPr/>
          </p:nvSpPr>
          <p:spPr>
            <a:xfrm>
              <a:off x="4558352" y="299915"/>
              <a:ext cx="3070746" cy="982862"/>
            </a:xfrm>
            <a:prstGeom prst="flowChartTerminator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28" tIns="45714" rIns="91428" bIns="45714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sym typeface="Wingdings"/>
                </a:rPr>
                <a:t> </a:t>
              </a:r>
              <a:r>
                <a:rPr lang="ar-SA" sz="3200" b="1" dirty="0">
                  <a:solidFill>
                    <a:schemeClr val="bg1"/>
                  </a:solidFill>
                  <a:latin typeface="Arial" panose="020B0604020202020204" pitchFamily="34" charset="0"/>
                  <a:sym typeface="Wingdings"/>
                </a:rPr>
                <a:t>نفكّر خلال الاستراحة</a:t>
              </a:r>
              <a:endParaRPr lang="he-IL" sz="32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7" name="Picture 8" descr="Person question icon work people illustration concept. | Premium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037"/>
              <a:ext cx="1891862" cy="1063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6432318" y="1245472"/>
            <a:ext cx="400444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/>
              <a:t>التأثيرات المُتبادلة بين الجُزيئات:</a:t>
            </a:r>
          </a:p>
          <a:p>
            <a:pPr algn="ctr"/>
            <a:r>
              <a:rPr lang="ar-SA" sz="2400" dirty="0"/>
              <a:t>قوى فاندرفالس وروابط هيدروجينيّة</a:t>
            </a:r>
            <a:endParaRPr lang="he-IL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91703" y="1303225"/>
            <a:ext cx="411227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/>
              <a:t>التأثيرات المُتبادلة بين الجُزيئات:</a:t>
            </a:r>
          </a:p>
          <a:p>
            <a:pPr algn="ctr"/>
            <a:r>
              <a:rPr lang="ar-SA" sz="2400" dirty="0"/>
              <a:t>قوى فاندرفالس وروابط هيدروجينيّة</a:t>
            </a:r>
            <a:endParaRPr lang="he-IL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603107" y="1380923"/>
            <a:ext cx="49885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dirty="0"/>
              <a:t>(أ)</a:t>
            </a:r>
            <a:endParaRPr lang="he-IL" sz="2800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25" y="4362065"/>
            <a:ext cx="2396082" cy="154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201" y="3939911"/>
            <a:ext cx="2143796" cy="207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02" y="2279741"/>
            <a:ext cx="3287707" cy="170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77949" y="360036"/>
            <a:ext cx="14345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</a:rPr>
              <a:t>الحلّ</a:t>
            </a:r>
            <a:endParaRPr lang="he-IL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02"/>
          <a:stretch/>
        </p:blipFill>
        <p:spPr bwMode="auto">
          <a:xfrm>
            <a:off x="7452361" y="2205101"/>
            <a:ext cx="3061590" cy="173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48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>
            <a:extLst>
              <a:ext uri="{FF2B5EF4-FFF2-40B4-BE49-F238E27FC236}">
                <a16:creationId xmlns:a16="http://schemas.microsoft.com/office/drawing/2014/main" id="{E3D2DCB1-63D2-46AF-8C08-FD8BD5FA2C07}"/>
              </a:ext>
            </a:extLst>
          </p:cNvPr>
          <p:cNvSpPr/>
          <p:nvPr/>
        </p:nvSpPr>
        <p:spPr>
          <a:xfrm>
            <a:off x="0" y="5754414"/>
            <a:ext cx="8337171" cy="1103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10" descr="Department of Chemistry University of Texas at Austin LEWIS ..."/>
          <p:cNvSpPr>
            <a:spLocks noChangeAspect="1" noChangeArrowheads="1"/>
          </p:cNvSpPr>
          <p:nvPr/>
        </p:nvSpPr>
        <p:spPr bwMode="auto">
          <a:xfrm>
            <a:off x="119697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sp>
        <p:nvSpPr>
          <p:cNvPr id="11" name="AutoShape 12" descr="Department of Chemistry University of Texas at Austin LEWIS ..."/>
          <p:cNvSpPr>
            <a:spLocks noChangeAspect="1" noChangeArrowheads="1"/>
          </p:cNvSpPr>
          <p:nvPr/>
        </p:nvSpPr>
        <p:spPr bwMode="auto">
          <a:xfrm>
            <a:off x="121221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sp>
        <p:nvSpPr>
          <p:cNvPr id="16" name="AutoShape 14" descr="Department of Chemistry University of Texas at Austin LEWIS ..."/>
          <p:cNvSpPr>
            <a:spLocks noChangeAspect="1" noChangeArrowheads="1"/>
          </p:cNvSpPr>
          <p:nvPr/>
        </p:nvSpPr>
        <p:spPr bwMode="auto">
          <a:xfrm>
            <a:off x="1227455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126128" y="1408011"/>
            <a:ext cx="1160157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ar-JO" sz="2800" dirty="0"/>
              <a:t>تتأثّر </a:t>
            </a:r>
            <a:r>
              <a:rPr lang="ar-SA" sz="2800" dirty="0"/>
              <a:t>شدّة</a:t>
            </a:r>
            <a:r>
              <a:rPr lang="ar-JO" sz="2800" dirty="0"/>
              <a:t> الرّابِط الهيدروجينيّ</a:t>
            </a:r>
            <a:r>
              <a:rPr lang="ar-SA" sz="2800" dirty="0"/>
              <a:t> </a:t>
            </a:r>
            <a:r>
              <a:rPr lang="ar-SA" sz="3200" b="1" dirty="0">
                <a:solidFill>
                  <a:srgbClr val="FF0000"/>
                </a:solidFill>
              </a:rPr>
              <a:t>بين الجُزيئات</a:t>
            </a:r>
            <a:r>
              <a:rPr lang="ar-SA" sz="2800" dirty="0"/>
              <a:t>،</a:t>
            </a:r>
            <a:r>
              <a:rPr lang="ar-JO" sz="2800" dirty="0"/>
              <a:t> بمدى </a:t>
            </a:r>
            <a:r>
              <a:rPr lang="ar-JO" sz="2800" b="1" dirty="0">
                <a:solidFill>
                  <a:srgbClr val="FF0000"/>
                </a:solidFill>
              </a:rPr>
              <a:t>تقطُّب الرّابِط الكوفالنتيّ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H-F, H-O, H-N </a:t>
            </a:r>
            <a:r>
              <a:rPr lang="ar-SA" sz="3200" b="1" dirty="0">
                <a:solidFill>
                  <a:srgbClr val="FF0000"/>
                </a:solidFill>
              </a:rPr>
              <a:t>بداخل الجُزيء</a:t>
            </a:r>
            <a:endParaRPr lang="ar-SA" sz="2400" b="1" dirty="0"/>
          </a:p>
        </p:txBody>
      </p:sp>
      <p:graphicFrame>
        <p:nvGraphicFramePr>
          <p:cNvPr id="18" name="טבלה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130101"/>
              </p:ext>
            </p:extLst>
          </p:nvPr>
        </p:nvGraphicFramePr>
        <p:xfrm>
          <a:off x="2279407" y="3211783"/>
          <a:ext cx="6076318" cy="1097280"/>
        </p:xfrm>
        <a:graphic>
          <a:graphicData uri="http://schemas.openxmlformats.org/drawingml/2006/table">
            <a:tbl>
              <a:tblPr rtl="1" firstRow="1" firstCol="1" bandRow="1">
                <a:tableStyleId>{B301B821-A1FF-4177-AEE7-76D212191A09}</a:tableStyleId>
              </a:tblPr>
              <a:tblGrid>
                <a:gridCol w="1513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3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8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ctr" rtl="1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cs typeface="+mn-cs"/>
                        </a:rPr>
                        <a:t>H-N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cs typeface="+mn-cs"/>
                        </a:rPr>
                        <a:t>H-O 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cs typeface="+mn-cs"/>
                        </a:rPr>
                        <a:t>H-F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cs typeface="+mn-cs"/>
                        </a:rPr>
                        <a:t>الرّابِط</a:t>
                      </a:r>
                      <a:r>
                        <a:rPr lang="ar-JO" sz="2400" dirty="0">
                          <a:effectLst/>
                          <a:cs typeface="+mn-cs"/>
                        </a:rPr>
                        <a:t> 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348">
                <a:tc>
                  <a:txBody>
                    <a:bodyPr/>
                    <a:lstStyle/>
                    <a:p>
                      <a:pPr marL="457200" algn="ctr" rtl="1">
                        <a:spcAft>
                          <a:spcPts val="0"/>
                        </a:spcAft>
                      </a:pPr>
                      <a:r>
                        <a:rPr lang="ar-JO" sz="2400" dirty="0">
                          <a:effectLst/>
                          <a:cs typeface="+mn-cs"/>
                        </a:rPr>
                        <a:t>0.9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spcAft>
                          <a:spcPts val="0"/>
                        </a:spcAft>
                      </a:pPr>
                      <a:r>
                        <a:rPr lang="ar-JO" sz="2400" b="1" dirty="0">
                          <a:effectLst/>
                          <a:cs typeface="+mn-cs"/>
                        </a:rPr>
                        <a:t>1.4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spcAft>
                          <a:spcPts val="0"/>
                        </a:spcAft>
                      </a:pPr>
                      <a:r>
                        <a:rPr lang="ar-JO" sz="2400" b="1" dirty="0">
                          <a:effectLst/>
                          <a:cs typeface="+mn-cs"/>
                        </a:rPr>
                        <a:t>1.9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1">
                        <a:spcAft>
                          <a:spcPts val="0"/>
                        </a:spcAft>
                      </a:pPr>
                      <a:r>
                        <a:rPr lang="ar-JO" sz="2400" b="1" dirty="0">
                          <a:effectLst/>
                          <a:cs typeface="+mn-cs"/>
                        </a:rPr>
                        <a:t>فرق الإلكتروسالبيّة</a:t>
                      </a:r>
                      <a:endParaRPr lang="en-US" sz="2000" b="1" dirty="0"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9" name="Picture 55" descr="Tug Of War Battle Between Good and Evil (Devil and Angel) Posters, Art Prin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73" y="5085298"/>
            <a:ext cx="1845351" cy="1041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248414" y="4358587"/>
            <a:ext cx="430385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H-F &gt; H-O &gt; H-N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1499" y="4512333"/>
            <a:ext cx="37561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الرّابِط الكوفالنتيّ الأكثر قطبيّة</a:t>
            </a:r>
            <a:endParaRPr lang="he-IL" sz="2400" b="1" dirty="0"/>
          </a:p>
        </p:txBody>
      </p:sp>
      <p:sp>
        <p:nvSpPr>
          <p:cNvPr id="15" name="כותרת 1"/>
          <p:cNvSpPr>
            <a:spLocks noGrp="1"/>
          </p:cNvSpPr>
          <p:nvPr>
            <p:ph type="title"/>
          </p:nvPr>
        </p:nvSpPr>
        <p:spPr>
          <a:xfrm>
            <a:off x="-162711" y="388794"/>
            <a:ext cx="11160000" cy="720000"/>
          </a:xfrm>
        </p:spPr>
        <p:txBody>
          <a:bodyPr/>
          <a:lstStyle/>
          <a:p>
            <a:r>
              <a:rPr lang="ar-JO" sz="3200" dirty="0">
                <a:solidFill>
                  <a:schemeClr val="tx1"/>
                </a:solidFill>
                <a:cs typeface="+mn-cs"/>
              </a:rPr>
              <a:t>العوامل </a:t>
            </a:r>
            <a:r>
              <a:rPr lang="ar-JO" sz="3600" dirty="0">
                <a:solidFill>
                  <a:schemeClr val="tx1"/>
                </a:solidFill>
                <a:cs typeface="+mn-cs"/>
              </a:rPr>
              <a:t>الّتي</a:t>
            </a:r>
            <a:r>
              <a:rPr lang="ar-JO" sz="3200" dirty="0">
                <a:solidFill>
                  <a:schemeClr val="tx1"/>
                </a:solidFill>
                <a:cs typeface="+mn-cs"/>
              </a:rPr>
              <a:t> تُؤثِّر في شدّة </a:t>
            </a:r>
            <a:r>
              <a:rPr lang="ar-SA" sz="3200" dirty="0">
                <a:solidFill>
                  <a:schemeClr val="tx1"/>
                </a:solidFill>
                <a:cs typeface="+mn-cs"/>
              </a:rPr>
              <a:t>الروابط الهيدروجينيّة</a:t>
            </a:r>
            <a:r>
              <a:rPr lang="ar-JO" sz="3200" dirty="0">
                <a:solidFill>
                  <a:schemeClr val="tx1"/>
                </a:solidFill>
                <a:cs typeface="+mn-cs"/>
              </a:rPr>
              <a:t> </a:t>
            </a:r>
            <a:r>
              <a:rPr lang="ar-JO" sz="2800" dirty="0">
                <a:solidFill>
                  <a:schemeClr val="tx1"/>
                </a:solidFill>
                <a:cs typeface="+mn-cs"/>
              </a:rPr>
              <a:t>(حسب الأهمّيّة)</a:t>
            </a:r>
            <a:br>
              <a:rPr lang="en-US" sz="2800" dirty="0">
                <a:solidFill>
                  <a:schemeClr val="tx1"/>
                </a:solidFill>
                <a:cs typeface="+mn-cs"/>
              </a:rPr>
            </a:br>
            <a:endParaRPr lang="he-IL" sz="3200" dirty="0"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79971" y="853312"/>
            <a:ext cx="773002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</a:rPr>
              <a:t>2. قوّة الرّابِط الهيدروجينيّ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-914428" y="2745688"/>
            <a:ext cx="3046412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ar-SA" sz="2000" dirty="0">
                <a:solidFill>
                  <a:srgbClr val="192A72"/>
                </a:solidFill>
              </a:rPr>
              <a:t>الإلكتروسالبيّة</a:t>
            </a:r>
          </a:p>
          <a:p>
            <a:pPr lvl="0"/>
            <a:r>
              <a:rPr lang="ar-SA" sz="2000" dirty="0">
                <a:solidFill>
                  <a:srgbClr val="FF0000"/>
                </a:solidFill>
              </a:rPr>
              <a:t>للفلور=4.0</a:t>
            </a:r>
          </a:p>
          <a:p>
            <a:pPr lvl="0"/>
            <a:r>
              <a:rPr lang="ar-SA" sz="2000" dirty="0">
                <a:solidFill>
                  <a:srgbClr val="FF0000"/>
                </a:solidFill>
              </a:rPr>
              <a:t>للأُكسجين=3.5</a:t>
            </a:r>
          </a:p>
          <a:p>
            <a:pPr lvl="0"/>
            <a:r>
              <a:rPr lang="ar-SA" sz="2000" dirty="0">
                <a:solidFill>
                  <a:srgbClr val="FF0000"/>
                </a:solidFill>
              </a:rPr>
              <a:t>للنيتروجين=3.0</a:t>
            </a:r>
          </a:p>
          <a:p>
            <a:pPr lvl="0"/>
            <a:r>
              <a:rPr lang="ar-SA" sz="2000" dirty="0">
                <a:solidFill>
                  <a:srgbClr val="FF0000"/>
                </a:solidFill>
              </a:rPr>
              <a:t>للهيدروجين=2.1</a:t>
            </a:r>
          </a:p>
        </p:txBody>
      </p:sp>
    </p:spTree>
    <p:extLst>
      <p:ext uri="{BB962C8B-B14F-4D97-AF65-F5344CB8AC3E}">
        <p14:creationId xmlns:p14="http://schemas.microsoft.com/office/powerpoint/2010/main" val="2628627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E3D2DCB1-63D2-46AF-8C08-FD8BD5FA2C07}"/>
              </a:ext>
            </a:extLst>
          </p:cNvPr>
          <p:cNvSpPr/>
          <p:nvPr/>
        </p:nvSpPr>
        <p:spPr>
          <a:xfrm>
            <a:off x="0" y="5617971"/>
            <a:ext cx="8337171" cy="1240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162711" y="389448"/>
            <a:ext cx="11160000" cy="720000"/>
          </a:xfrm>
        </p:spPr>
        <p:txBody>
          <a:bodyPr/>
          <a:lstStyle/>
          <a:p>
            <a:pPr algn="r"/>
            <a:r>
              <a:rPr lang="ar-SA" sz="3200" dirty="0">
                <a:solidFill>
                  <a:srgbClr val="FF0000"/>
                </a:solidFill>
                <a:cs typeface="+mn-cs"/>
              </a:rPr>
              <a:t>2. قوّة الرّابِط الهيدروجينيّ- تتمّة</a:t>
            </a:r>
            <a:endParaRPr lang="he-IL" sz="3200" dirty="0">
              <a:cs typeface="+mn-cs"/>
            </a:endParaRPr>
          </a:p>
        </p:txBody>
      </p:sp>
      <p:sp>
        <p:nvSpPr>
          <p:cNvPr id="10" name="AutoShape 10" descr="Department of Chemistry University of Texas at Austin LEWIS ..."/>
          <p:cNvSpPr>
            <a:spLocks noChangeAspect="1" noChangeArrowheads="1"/>
          </p:cNvSpPr>
          <p:nvPr/>
        </p:nvSpPr>
        <p:spPr bwMode="auto">
          <a:xfrm>
            <a:off x="119697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sp>
        <p:nvSpPr>
          <p:cNvPr id="11" name="AutoShape 12" descr="Department of Chemistry University of Texas at Austin LEWIS ..."/>
          <p:cNvSpPr>
            <a:spLocks noChangeAspect="1" noChangeArrowheads="1"/>
          </p:cNvSpPr>
          <p:nvPr/>
        </p:nvSpPr>
        <p:spPr bwMode="auto">
          <a:xfrm>
            <a:off x="121221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sp>
        <p:nvSpPr>
          <p:cNvPr id="16" name="AutoShape 14" descr="Department of Chemistry University of Texas at Austin LEWIS ..."/>
          <p:cNvSpPr>
            <a:spLocks noChangeAspect="1" noChangeArrowheads="1"/>
          </p:cNvSpPr>
          <p:nvPr/>
        </p:nvSpPr>
        <p:spPr bwMode="auto">
          <a:xfrm>
            <a:off x="1227455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274320" y="2293984"/>
            <a:ext cx="95405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2800" dirty="0"/>
              <a:t>قيمة الشّحنة الجزئيّة الموجبة (+</a:t>
            </a:r>
            <a:r>
              <a:rPr lang="el-GR" sz="2800" dirty="0"/>
              <a:t>δ</a:t>
            </a:r>
            <a:r>
              <a:rPr lang="he-IL" sz="2800" dirty="0"/>
              <a:t>)</a:t>
            </a:r>
            <a:r>
              <a:rPr lang="ar-SA" sz="2800" dirty="0"/>
              <a:t>،</a:t>
            </a:r>
            <a:r>
              <a:rPr lang="he-IL" sz="2800" dirty="0"/>
              <a:t> </a:t>
            </a:r>
            <a:r>
              <a:rPr lang="ar-SA" sz="2800" dirty="0"/>
              <a:t>على ذرّة الهيدروجين، والشّحنة الجزئيّة السالبة (-</a:t>
            </a:r>
            <a:r>
              <a:rPr lang="el-GR" sz="2800" dirty="0"/>
              <a:t>δ</a:t>
            </a:r>
            <a:r>
              <a:rPr lang="he-IL" sz="2800" dirty="0"/>
              <a:t>) </a:t>
            </a:r>
            <a:r>
              <a:rPr lang="ar-SA" sz="2800" dirty="0"/>
              <a:t>تكون أكبر</a:t>
            </a:r>
          </a:p>
          <a:p>
            <a:pPr marL="914400" lvl="1" indent="-4572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2800" dirty="0"/>
              <a:t>يكون الهيدروجين مكشوفًا أكثر من الإلكترونات</a:t>
            </a:r>
          </a:p>
          <a:p>
            <a:pPr marL="914400" lvl="1" indent="-4572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2800" dirty="0"/>
              <a:t>تزداد قوى التجاذب بين الجُزيئات، أيْ تزداد شدّة الرّابِط الهيدروجينيّ</a:t>
            </a:r>
          </a:p>
          <a:p>
            <a:pPr marL="914400" lvl="1" indent="-4572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JO" sz="2800" dirty="0"/>
              <a:t> نحتاج لبذل طاقة أكبر، للتّغلُّب على قوى التجاذُب بين الجُزيئات</a:t>
            </a:r>
            <a:endParaRPr lang="ar-SA" sz="2800" dirty="0"/>
          </a:p>
          <a:p>
            <a:pPr marL="914400" lvl="1" indent="-4572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2800" dirty="0"/>
              <a:t> </a:t>
            </a:r>
            <a:r>
              <a:rPr lang="ar-SA" sz="2800" dirty="0">
                <a:solidFill>
                  <a:srgbClr val="FF0000"/>
                </a:solidFill>
              </a:rPr>
              <a:t>ترتفع درجة حرارة الانصهار والغليان</a:t>
            </a:r>
            <a:endParaRPr lang="he-IL" sz="2800" dirty="0"/>
          </a:p>
        </p:txBody>
      </p:sp>
      <p:sp>
        <p:nvSpPr>
          <p:cNvPr id="4" name="מלבן 3"/>
          <p:cNvSpPr/>
          <p:nvPr/>
        </p:nvSpPr>
        <p:spPr>
          <a:xfrm>
            <a:off x="488731" y="1091903"/>
            <a:ext cx="10508559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JO" sz="3000" b="1" dirty="0"/>
              <a:t>كلّما كان الرّابِط الكوفالنتيّ</a:t>
            </a:r>
            <a:r>
              <a:rPr lang="ar-SA" sz="3000" b="1" dirty="0"/>
              <a:t> بين الهيدروجين وواحدة من الذّرّات </a:t>
            </a:r>
            <a:r>
              <a:rPr lang="en-US" sz="3000" b="1" dirty="0"/>
              <a:t>N/ O /F</a:t>
            </a:r>
            <a:r>
              <a:rPr lang="ar-JO" sz="3000" b="1" dirty="0"/>
              <a:t> </a:t>
            </a:r>
            <a:r>
              <a:rPr lang="ar-SA" sz="3000" b="1" dirty="0">
                <a:solidFill>
                  <a:schemeClr val="tx1"/>
                </a:solidFill>
              </a:rPr>
              <a:t>بداخل الجُزيء</a:t>
            </a:r>
            <a:r>
              <a:rPr lang="ar-JO" sz="3000" b="1" dirty="0">
                <a:solidFill>
                  <a:schemeClr val="tx1"/>
                </a:solidFill>
              </a:rPr>
              <a:t> </a:t>
            </a:r>
            <a:r>
              <a:rPr lang="ar-JO" sz="3000" b="1" dirty="0"/>
              <a:t>متقطّبًا أكثر، </a:t>
            </a:r>
            <a:r>
              <a:rPr lang="ar-SA" sz="3000" b="1" dirty="0"/>
              <a:t>كانت الروابط الهيدروجينيّة </a:t>
            </a:r>
            <a:r>
              <a:rPr lang="ar-SA" sz="3000" b="1" dirty="0">
                <a:solidFill>
                  <a:schemeClr val="bg1"/>
                </a:solidFill>
              </a:rPr>
              <a:t>المُتكوّنة </a:t>
            </a:r>
            <a:r>
              <a:rPr lang="ar-SA" sz="3000" b="1" dirty="0">
                <a:solidFill>
                  <a:schemeClr val="tx1"/>
                </a:solidFill>
              </a:rPr>
              <a:t> </a:t>
            </a:r>
            <a:r>
              <a:rPr lang="ar-SA" sz="3000" b="1" u="sng" dirty="0">
                <a:solidFill>
                  <a:schemeClr val="tx1"/>
                </a:solidFill>
              </a:rPr>
              <a:t>بين</a:t>
            </a:r>
            <a:r>
              <a:rPr lang="ar-SA" sz="3000" b="1" dirty="0">
                <a:solidFill>
                  <a:schemeClr val="tx1"/>
                </a:solidFill>
              </a:rPr>
              <a:t> الجُزيئات</a:t>
            </a:r>
            <a:r>
              <a:rPr lang="ar-SA" sz="3000" b="1" dirty="0">
                <a:solidFill>
                  <a:srgbClr val="FF0000"/>
                </a:solidFill>
              </a:rPr>
              <a:t> </a:t>
            </a:r>
            <a:r>
              <a:rPr lang="ar-SA" sz="3000" b="1" dirty="0"/>
              <a:t>أقوى</a:t>
            </a:r>
          </a:p>
        </p:txBody>
      </p:sp>
      <p:sp>
        <p:nvSpPr>
          <p:cNvPr id="5" name="מלבן 4"/>
          <p:cNvSpPr/>
          <p:nvPr/>
        </p:nvSpPr>
        <p:spPr>
          <a:xfrm>
            <a:off x="9300651" y="2293984"/>
            <a:ext cx="1334020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200" b="1" dirty="0">
                <a:solidFill>
                  <a:srgbClr val="192A72"/>
                </a:solidFill>
              </a:rPr>
              <a:t>تفسير:  </a:t>
            </a:r>
          </a:p>
        </p:txBody>
      </p:sp>
    </p:spTree>
    <p:extLst>
      <p:ext uri="{BB962C8B-B14F-4D97-AF65-F5344CB8AC3E}">
        <p14:creationId xmlns:p14="http://schemas.microsoft.com/office/powerpoint/2010/main" val="3293440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3D2DCB1-63D2-46AF-8C08-FD8BD5FA2C07}"/>
              </a:ext>
            </a:extLst>
          </p:cNvPr>
          <p:cNvSpPr/>
          <p:nvPr/>
        </p:nvSpPr>
        <p:spPr>
          <a:xfrm>
            <a:off x="0" y="5745293"/>
            <a:ext cx="8337171" cy="1112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utoShape 10" descr="Department of Chemistry University of Texas at Austin LEWIS ..."/>
          <p:cNvSpPr>
            <a:spLocks noChangeAspect="1" noChangeArrowheads="1"/>
          </p:cNvSpPr>
          <p:nvPr/>
        </p:nvSpPr>
        <p:spPr bwMode="auto">
          <a:xfrm>
            <a:off x="119697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12" descr="Department of Chemistry University of Texas at Austin LEWIS ..."/>
          <p:cNvSpPr>
            <a:spLocks noChangeAspect="1" noChangeArrowheads="1"/>
          </p:cNvSpPr>
          <p:nvPr/>
        </p:nvSpPr>
        <p:spPr bwMode="auto">
          <a:xfrm>
            <a:off x="121221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6" name="AutoShape 14" descr="Department of Chemistry University of Texas at Austin LEWIS ..."/>
          <p:cNvSpPr>
            <a:spLocks noChangeAspect="1" noChangeArrowheads="1"/>
          </p:cNvSpPr>
          <p:nvPr/>
        </p:nvSpPr>
        <p:spPr bwMode="auto">
          <a:xfrm>
            <a:off x="1227455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" name="AutoShape 2" descr="תוצאת תמונה עבור ‪methylamine boiling point‬‏"/>
          <p:cNvSpPr>
            <a:spLocks noChangeAspect="1" noChangeArrowheads="1"/>
          </p:cNvSpPr>
          <p:nvPr/>
        </p:nvSpPr>
        <p:spPr bwMode="auto">
          <a:xfrm>
            <a:off x="1242695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aphicFrame>
        <p:nvGraphicFramePr>
          <p:cNvPr id="20" name="טבלה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863029"/>
              </p:ext>
            </p:extLst>
          </p:nvPr>
        </p:nvGraphicFramePr>
        <p:xfrm>
          <a:off x="94594" y="75609"/>
          <a:ext cx="8242576" cy="6736020"/>
        </p:xfrm>
        <a:graphic>
          <a:graphicData uri="http://schemas.openxmlformats.org/drawingml/2006/table">
            <a:tbl>
              <a:tblPr rtl="1" firstRow="1" bandRow="1">
                <a:tableStyleId>{327F97BB-C833-4FB7-BDE5-3F7075034690}</a:tableStyleId>
              </a:tblPr>
              <a:tblGrid>
                <a:gridCol w="4121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21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703">
                <a:tc>
                  <a:txBody>
                    <a:bodyPr/>
                    <a:lstStyle/>
                    <a:p>
                      <a:pPr algn="ctr" rtl="1"/>
                      <a:endParaRPr lang="ar-SA" sz="2800" dirty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endParaRPr lang="ar-SA" sz="2800" dirty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endParaRPr lang="ar-SA" sz="2800" dirty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endParaRPr lang="he-IL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70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تعمل بين الجُزيئات</a:t>
                      </a:r>
                      <a:r>
                        <a:rPr lang="ar-SA" sz="2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SA" sz="2800" baseline="0" dirty="0">
                          <a:solidFill>
                            <a:srgbClr val="FF0000"/>
                          </a:solidFill>
                        </a:rPr>
                        <a:t>في الحالة السائلة </a:t>
                      </a:r>
                      <a:r>
                        <a:rPr lang="ar-SA" sz="2800" baseline="0" dirty="0">
                          <a:solidFill>
                            <a:schemeClr val="tx1"/>
                          </a:solidFill>
                        </a:rPr>
                        <a:t>قوى فاندرفالس وروابط هيدروجينيّة</a:t>
                      </a:r>
                      <a:endParaRPr lang="he-IL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تعمل بين الجُزيئات</a:t>
                      </a:r>
                      <a:r>
                        <a:rPr lang="ar-SA" sz="2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SA" sz="2800" baseline="0" dirty="0">
                          <a:solidFill>
                            <a:srgbClr val="FF0000"/>
                          </a:solidFill>
                        </a:rPr>
                        <a:t>في الحالة السائلة </a:t>
                      </a:r>
                      <a:r>
                        <a:rPr lang="ar-SA" sz="2800" baseline="0" dirty="0">
                          <a:solidFill>
                            <a:schemeClr val="tx1"/>
                          </a:solidFill>
                        </a:rPr>
                        <a:t>قوى فاندرفالس وروابط هيدروجينيّة</a:t>
                      </a:r>
                      <a:endParaRPr lang="he-IL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70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rgbClr val="002060"/>
                          </a:solidFill>
                        </a:rPr>
                        <a:t>3</a:t>
                      </a:r>
                      <a:r>
                        <a:rPr lang="ar-SA" sz="2800" b="1" baseline="0" dirty="0">
                          <a:solidFill>
                            <a:srgbClr val="002060"/>
                          </a:solidFill>
                        </a:rPr>
                        <a:t> مراكز</a:t>
                      </a:r>
                      <a:r>
                        <a:rPr lang="ar-SA" sz="28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ar-SA" sz="2800" baseline="0" dirty="0">
                          <a:solidFill>
                            <a:schemeClr val="tx1"/>
                          </a:solidFill>
                        </a:rPr>
                        <a:t>لتكوين روابط هيدروجينيّة</a:t>
                      </a:r>
                      <a:endParaRPr lang="he-IL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rgbClr val="002060"/>
                          </a:solidFill>
                        </a:rPr>
                        <a:t>3</a:t>
                      </a:r>
                      <a:r>
                        <a:rPr lang="ar-SA" sz="2800" b="1" baseline="0" dirty="0">
                          <a:solidFill>
                            <a:srgbClr val="002060"/>
                          </a:solidFill>
                        </a:rPr>
                        <a:t> مراكز</a:t>
                      </a:r>
                      <a:r>
                        <a:rPr lang="ar-SA" sz="2800" baseline="0" dirty="0">
                          <a:solidFill>
                            <a:schemeClr val="tx1"/>
                          </a:solidFill>
                        </a:rPr>
                        <a:t> لتكوين روابط هيدروجينيّة</a:t>
                      </a:r>
                      <a:endParaRPr lang="he-IL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703">
                <a:tc gridSpan="2">
                  <a:txBody>
                    <a:bodyPr/>
                    <a:lstStyle/>
                    <a:p>
                      <a:pPr marL="457200" marR="0" indent="-4572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2200" dirty="0">
                          <a:solidFill>
                            <a:schemeClr val="tx1"/>
                          </a:solidFill>
                        </a:rPr>
                        <a:t>الرّابِط 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H-O</a:t>
                      </a:r>
                      <a:r>
                        <a:rPr lang="ar-SA" sz="2200" dirty="0">
                          <a:solidFill>
                            <a:schemeClr val="tx1"/>
                          </a:solidFill>
                        </a:rPr>
                        <a:t> الموجود داخل جُزيء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(l)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SA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JO" sz="2200" dirty="0">
                          <a:solidFill>
                            <a:schemeClr val="tx1"/>
                          </a:solidFill>
                        </a:rPr>
                        <a:t>متقطّبً</a:t>
                      </a:r>
                      <a:r>
                        <a:rPr lang="ar-SA" sz="2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JO" sz="2200" dirty="0">
                          <a:solidFill>
                            <a:schemeClr val="tx1"/>
                          </a:solidFill>
                        </a:rPr>
                        <a:t>أكثر</a:t>
                      </a:r>
                      <a:r>
                        <a:rPr lang="ar-SA" sz="2200" dirty="0">
                          <a:solidFill>
                            <a:schemeClr val="tx1"/>
                          </a:solidFill>
                        </a:rPr>
                        <a:t> من الرّابِط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 H-N </a:t>
                      </a:r>
                      <a:r>
                        <a:rPr lang="ar-SA" sz="2200" dirty="0">
                          <a:solidFill>
                            <a:schemeClr val="tx1"/>
                          </a:solidFill>
                        </a:rPr>
                        <a:t>الموجود داخل جُزيء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2(l)</a:t>
                      </a:r>
                      <a:endParaRPr lang="ar-SA" sz="2000" baseline="-25000" dirty="0">
                        <a:solidFill>
                          <a:schemeClr val="tx1"/>
                        </a:solidFill>
                      </a:endParaRPr>
                    </a:p>
                    <a:p>
                      <a:pPr marL="457200" marR="0" indent="-4572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2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شدّة الروابط الهيدروجينيّة بين جزيئات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(l)</a:t>
                      </a:r>
                      <a:r>
                        <a:rPr lang="ar-SA" sz="2200" dirty="0">
                          <a:solidFill>
                            <a:schemeClr val="tx1"/>
                          </a:solidFill>
                        </a:rPr>
                        <a:t> أكبر من شدّة </a:t>
                      </a:r>
                      <a:r>
                        <a:rPr lang="ar-SA" sz="2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الروابط الهيدروجينيّة بين جزيئات</a:t>
                      </a:r>
                      <a:r>
                        <a:rPr lang="ar-SA" sz="2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NH</a:t>
                      </a:r>
                      <a:r>
                        <a:rPr lang="en-US" sz="2000" baseline="-25000" dirty="0">
                          <a:solidFill>
                            <a:schemeClr val="tx1"/>
                          </a:solidFill>
                        </a:rPr>
                        <a:t>2(l)</a:t>
                      </a:r>
                      <a:endParaRPr lang="ar-SA" sz="2000" baseline="-25000" dirty="0">
                        <a:solidFill>
                          <a:schemeClr val="tx1"/>
                        </a:solidFill>
                      </a:endParaRPr>
                    </a:p>
                    <a:p>
                      <a:pPr marL="457200" marR="0" indent="-4572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2200" dirty="0">
                          <a:solidFill>
                            <a:schemeClr val="tx1"/>
                          </a:solidFill>
                        </a:rPr>
                        <a:t> ف</a:t>
                      </a:r>
                      <a:r>
                        <a:rPr lang="ar-JO" sz="2200" dirty="0">
                          <a:solidFill>
                            <a:schemeClr val="tx1"/>
                          </a:solidFill>
                        </a:rPr>
                        <a:t>نحتاج لبذل طاقة أكبر، للتّغلُّب على</a:t>
                      </a:r>
                      <a:r>
                        <a:rPr lang="ar-SA" sz="2200" baseline="0" dirty="0">
                          <a:solidFill>
                            <a:schemeClr val="tx1"/>
                          </a:solidFill>
                        </a:rPr>
                        <a:t> الروابط الهيدروجينيّة</a:t>
                      </a:r>
                      <a:r>
                        <a:rPr lang="ar-JO" sz="2200" dirty="0">
                          <a:solidFill>
                            <a:schemeClr val="tx1"/>
                          </a:solidFill>
                        </a:rPr>
                        <a:t> بين </a:t>
                      </a:r>
                      <a:r>
                        <a:rPr lang="ar-SA" sz="2200" dirty="0">
                          <a:solidFill>
                            <a:schemeClr val="tx1"/>
                          </a:solidFill>
                        </a:rPr>
                        <a:t>جُ</a:t>
                      </a:r>
                      <a:r>
                        <a:rPr lang="ar-JO" sz="2200" dirty="0" err="1">
                          <a:solidFill>
                            <a:schemeClr val="tx1"/>
                          </a:solidFill>
                        </a:rPr>
                        <a:t>زيئات</a:t>
                      </a:r>
                      <a:r>
                        <a:rPr lang="ar-SA" sz="2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en-US" sz="2200" baseline="-25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OH</a:t>
                      </a:r>
                      <a:r>
                        <a:rPr lang="en-US" sz="2200" baseline="-25000" dirty="0">
                          <a:solidFill>
                            <a:schemeClr val="tx1"/>
                          </a:solidFill>
                        </a:rPr>
                        <a:t>(l)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ar-SA" sz="22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457200" marR="0" indent="-4572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2200" dirty="0">
                          <a:solidFill>
                            <a:schemeClr val="tx1"/>
                          </a:solidFill>
                        </a:rPr>
                        <a:t>درجة حرارة الغليان للمادّة </a:t>
                      </a:r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CH</a:t>
                      </a:r>
                      <a:r>
                        <a:rPr lang="en-US" sz="2200" baseline="-2500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sz="2200">
                          <a:solidFill>
                            <a:schemeClr val="tx1"/>
                          </a:solidFill>
                        </a:rPr>
                        <a:t>OH</a:t>
                      </a:r>
                      <a:r>
                        <a:rPr lang="en-US" sz="2200" baseline="-25000">
                          <a:solidFill>
                            <a:schemeClr val="tx1"/>
                          </a:solidFill>
                        </a:rPr>
                        <a:t>(l)</a:t>
                      </a:r>
                      <a:r>
                        <a:rPr lang="ar-SA" sz="22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ar-SA" sz="2200" dirty="0">
                          <a:solidFill>
                            <a:schemeClr val="tx1"/>
                          </a:solidFill>
                        </a:rPr>
                        <a:t>تكون أعلى</a:t>
                      </a:r>
                      <a:endParaRPr lang="he-IL" sz="22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2000" dirty="0"/>
                    </a:p>
                  </a:txBody>
                  <a:tcPr marL="91428" marR="91428" marT="45714" marB="4571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70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/>
                        <a:t>(</a:t>
                      </a:r>
                      <a:r>
                        <a:rPr lang="en-US" sz="2800" dirty="0"/>
                        <a:t>64.7 </a:t>
                      </a:r>
                      <a:r>
                        <a:rPr lang="en-US" sz="2800" baseline="0" dirty="0"/>
                        <a:t>(</a:t>
                      </a:r>
                      <a:r>
                        <a:rPr lang="en-US" sz="2800" baseline="30000" dirty="0"/>
                        <a:t>0</a:t>
                      </a:r>
                      <a:r>
                        <a:rPr lang="en-US" sz="2800" dirty="0"/>
                        <a:t>C</a:t>
                      </a:r>
                      <a:endParaRPr lang="he-IL" sz="2800" dirty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-6 (</a:t>
                      </a:r>
                      <a:r>
                        <a:rPr lang="en-US" sz="2800" baseline="30000" dirty="0"/>
                        <a:t>0</a:t>
                      </a:r>
                      <a:r>
                        <a:rPr lang="en-US" sz="2800" dirty="0"/>
                        <a:t>C)</a:t>
                      </a:r>
                      <a:endParaRPr lang="he-IL" sz="2800" dirty="0"/>
                    </a:p>
                  </a:txBody>
                  <a:tcPr marL="91428" marR="91428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מלבן 18"/>
          <p:cNvSpPr/>
          <p:nvPr/>
        </p:nvSpPr>
        <p:spPr>
          <a:xfrm>
            <a:off x="8884921" y="109113"/>
            <a:ext cx="32255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بالنّسبة للمثال السابق </a:t>
            </a:r>
            <a:endParaRPr lang="he-IL" sz="2800" b="1" dirty="0"/>
          </a:p>
        </p:txBody>
      </p:sp>
      <p:sp>
        <p:nvSpPr>
          <p:cNvPr id="2" name="מלבן 1"/>
          <p:cNvSpPr/>
          <p:nvPr/>
        </p:nvSpPr>
        <p:spPr>
          <a:xfrm>
            <a:off x="8525193" y="1120915"/>
            <a:ext cx="36545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/>
              <a:t>لأيّ من المادّتين، حسب رأيك، درجة حرارة </a:t>
            </a:r>
            <a:r>
              <a:rPr lang="ar-SA" sz="2000" b="1" dirty="0">
                <a:solidFill>
                  <a:srgbClr val="FF0000"/>
                </a:solidFill>
              </a:rPr>
              <a:t>الغليان </a:t>
            </a:r>
            <a:r>
              <a:rPr lang="ar-SA" sz="2000" b="1" dirty="0"/>
              <a:t>الأعلى؟</a:t>
            </a:r>
            <a:endParaRPr lang="he-IL" sz="2000" b="1" dirty="0"/>
          </a:p>
        </p:txBody>
      </p:sp>
      <p:grpSp>
        <p:nvGrpSpPr>
          <p:cNvPr id="5" name="קבוצה 4"/>
          <p:cNvGrpSpPr/>
          <p:nvPr/>
        </p:nvGrpSpPr>
        <p:grpSpPr>
          <a:xfrm>
            <a:off x="398463" y="312737"/>
            <a:ext cx="7334250" cy="1314521"/>
            <a:chOff x="1190943" y="160337"/>
            <a:chExt cx="7334250" cy="163830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943" y="282258"/>
              <a:ext cx="2552700" cy="146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5793" y="160337"/>
              <a:ext cx="2819400" cy="163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0976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1">
            <a:extLst>
              <a:ext uri="{FF2B5EF4-FFF2-40B4-BE49-F238E27FC236}">
                <a16:creationId xmlns:a16="http://schemas.microsoft.com/office/drawing/2014/main" id="{E3D2DCB1-63D2-46AF-8C08-FD8BD5FA2C07}"/>
              </a:ext>
            </a:extLst>
          </p:cNvPr>
          <p:cNvSpPr/>
          <p:nvPr/>
        </p:nvSpPr>
        <p:spPr>
          <a:xfrm>
            <a:off x="0" y="5336498"/>
            <a:ext cx="8337171" cy="1521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7324" y="141886"/>
            <a:ext cx="11877653" cy="7779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ar-SA" sz="2600" b="1" dirty="0">
                <a:solidFill>
                  <a:srgbClr val="002060"/>
                </a:solidFill>
              </a:rPr>
              <a:t>سؤال- لأيّ مِن المادّتين التاليتين : </a:t>
            </a:r>
            <a:r>
              <a:rPr lang="en-US" sz="2600" b="1" dirty="0">
                <a:solidFill>
                  <a:srgbClr val="002060"/>
                </a:solidFill>
              </a:rPr>
              <a:t>CH</a:t>
            </a:r>
            <a:r>
              <a:rPr lang="en-US" sz="2600" b="1" baseline="-25000" dirty="0">
                <a:solidFill>
                  <a:srgbClr val="002060"/>
                </a:solidFill>
              </a:rPr>
              <a:t>3</a:t>
            </a:r>
            <a:r>
              <a:rPr lang="en-US" sz="2600" b="1" dirty="0">
                <a:solidFill>
                  <a:srgbClr val="002060"/>
                </a:solidFill>
              </a:rPr>
              <a:t>COOH</a:t>
            </a:r>
            <a:r>
              <a:rPr lang="en-US" sz="2600" b="1" baseline="-25000" dirty="0">
                <a:solidFill>
                  <a:srgbClr val="002060"/>
                </a:solidFill>
              </a:rPr>
              <a:t>(l)</a:t>
            </a:r>
            <a:r>
              <a:rPr lang="ar-SA" sz="2600" b="1" dirty="0">
                <a:solidFill>
                  <a:srgbClr val="002060"/>
                </a:solidFill>
              </a:rPr>
              <a:t> وَ </a:t>
            </a:r>
            <a:r>
              <a:rPr lang="en-US" sz="2600" b="1" dirty="0">
                <a:solidFill>
                  <a:srgbClr val="002060"/>
                </a:solidFill>
              </a:rPr>
              <a:t> CH</a:t>
            </a:r>
            <a:r>
              <a:rPr lang="en-US" sz="2600" b="1" baseline="-25000" dirty="0">
                <a:solidFill>
                  <a:srgbClr val="002060"/>
                </a:solidFill>
              </a:rPr>
              <a:t>3</a:t>
            </a:r>
            <a:r>
              <a:rPr lang="en-US" sz="2600" b="1" dirty="0">
                <a:solidFill>
                  <a:srgbClr val="002060"/>
                </a:solidFill>
              </a:rPr>
              <a:t>(CH</a:t>
            </a:r>
            <a:r>
              <a:rPr lang="en-US" sz="2600" b="1" baseline="-25000" dirty="0">
                <a:solidFill>
                  <a:srgbClr val="002060"/>
                </a:solidFill>
              </a:rPr>
              <a:t>2</a:t>
            </a:r>
            <a:r>
              <a:rPr lang="en-US" sz="2600" b="1" dirty="0">
                <a:solidFill>
                  <a:srgbClr val="002060"/>
                </a:solidFill>
              </a:rPr>
              <a:t>)</a:t>
            </a:r>
            <a:r>
              <a:rPr lang="en-US" sz="2600" b="1" baseline="-25000" dirty="0">
                <a:solidFill>
                  <a:srgbClr val="002060"/>
                </a:solidFill>
              </a:rPr>
              <a:t>4</a:t>
            </a:r>
            <a:r>
              <a:rPr lang="en-US" sz="2600" b="1" dirty="0">
                <a:solidFill>
                  <a:srgbClr val="002060"/>
                </a:solidFill>
              </a:rPr>
              <a:t>COOH</a:t>
            </a:r>
            <a:r>
              <a:rPr lang="en-US" sz="2600" b="1" baseline="-25000" dirty="0">
                <a:solidFill>
                  <a:srgbClr val="002060"/>
                </a:solidFill>
              </a:rPr>
              <a:t>(s)</a:t>
            </a:r>
            <a:r>
              <a:rPr lang="ar-SA" sz="2600" b="1" dirty="0">
                <a:solidFill>
                  <a:srgbClr val="002060"/>
                </a:solidFill>
              </a:rPr>
              <a:t>درجة حرارة الغليان الأعلى؟</a:t>
            </a:r>
            <a:endParaRPr lang="he-IL" sz="2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72058" y="2432291"/>
            <a:ext cx="10105226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2400" dirty="0"/>
              <a:t>بين جُزيئات كلّ واحدة من المادّتين </a:t>
            </a:r>
            <a:r>
              <a:rPr lang="ar-SA" sz="2400" dirty="0">
                <a:solidFill>
                  <a:srgbClr val="FF0000"/>
                </a:solidFill>
              </a:rPr>
              <a:t>توجد روابط هيدروجينيّة بالإضافة إلى قوى فاندرفالس</a:t>
            </a:r>
            <a:r>
              <a:rPr lang="ar-SA" sz="2400" dirty="0"/>
              <a:t>.</a:t>
            </a:r>
          </a:p>
          <a:p>
            <a:pPr marL="342900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2400" dirty="0"/>
              <a:t>عدد المراكز لتكوين روابط هيدروجينيّة متساوٍ (5)</a:t>
            </a:r>
          </a:p>
          <a:p>
            <a:pPr marL="342900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2400" dirty="0"/>
              <a:t>قوّة الرابط الهيدروجينيّ للمادّتين متساوية (نفس تقطُّب الرابط الكوفالنتيّ بداخل الجزيء </a:t>
            </a:r>
            <a:r>
              <a:rPr lang="en-US" sz="2400" b="1" dirty="0">
                <a:solidFill>
                  <a:srgbClr val="FF0000"/>
                </a:solidFill>
              </a:rPr>
              <a:t>H-O</a:t>
            </a:r>
            <a:r>
              <a:rPr lang="ar-SA" sz="2400" dirty="0"/>
              <a:t>)</a:t>
            </a:r>
          </a:p>
          <a:p>
            <a:pPr marL="342900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2400" dirty="0"/>
              <a:t>الاستنتاج: لا نستطيع التّحديد حسب شدّة الروابط الهيدروجينيّة، لذلك نحدِّد حسب قوّة قوى فاندرفالس</a:t>
            </a:r>
          </a:p>
          <a:p>
            <a:pPr marL="342900" indent="-342900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2400" dirty="0"/>
              <a:t> بالإمكان الاستعانة بالمُخطَّط التالي، الّذي يُبيِّن العوامل المؤثِّرة في قوى فاندرفالس حسب أهميّتها</a:t>
            </a:r>
            <a:endParaRPr lang="he-IL" sz="2400" dirty="0"/>
          </a:p>
        </p:txBody>
      </p:sp>
      <p:sp>
        <p:nvSpPr>
          <p:cNvPr id="9" name="AutoShape 2" descr="ChemEd DL Application: Models 360"/>
          <p:cNvSpPr>
            <a:spLocks noChangeAspect="1" noChangeArrowheads="1"/>
          </p:cNvSpPr>
          <p:nvPr/>
        </p:nvSpPr>
        <p:spPr bwMode="auto">
          <a:xfrm>
            <a:off x="119697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4" descr="ChemEd DL Application: Models 360"/>
          <p:cNvSpPr>
            <a:spLocks noChangeAspect="1" noChangeArrowheads="1"/>
          </p:cNvSpPr>
          <p:nvPr/>
        </p:nvSpPr>
        <p:spPr bwMode="auto">
          <a:xfrm>
            <a:off x="121221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14" name="קבוצה 13"/>
          <p:cNvGrpSpPr/>
          <p:nvPr/>
        </p:nvGrpSpPr>
        <p:grpSpPr>
          <a:xfrm>
            <a:off x="1597915" y="1139612"/>
            <a:ext cx="7460871" cy="1292679"/>
            <a:chOff x="876300" y="1692596"/>
            <a:chExt cx="7460871" cy="1292679"/>
          </a:xfrm>
        </p:grpSpPr>
        <p:pic>
          <p:nvPicPr>
            <p:cNvPr id="1030" name="Picture 6" descr="ChemEd DL Application: Models 36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00" y="1711546"/>
              <a:ext cx="4190999" cy="1273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OneClass: What is the lewis structure of acetic acid ?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9988" y="1879841"/>
              <a:ext cx="2667183" cy="1049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מלבן 12"/>
            <p:cNvSpPr/>
            <p:nvPr/>
          </p:nvSpPr>
          <p:spPr>
            <a:xfrm>
              <a:off x="3847916" y="1692596"/>
              <a:ext cx="1352734" cy="123685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מלבן 15"/>
            <p:cNvSpPr/>
            <p:nvPr/>
          </p:nvSpPr>
          <p:spPr>
            <a:xfrm>
              <a:off x="6625772" y="1828376"/>
              <a:ext cx="1673299" cy="10033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5" name="מלבן 14"/>
          <p:cNvSpPr/>
          <p:nvPr/>
        </p:nvSpPr>
        <p:spPr>
          <a:xfrm>
            <a:off x="10105226" y="1795426"/>
            <a:ext cx="697627" cy="8204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ar-SA" sz="2800" b="1" dirty="0">
                <a:solidFill>
                  <a:srgbClr val="FF0000"/>
                </a:solidFill>
              </a:rPr>
              <a:t>الحلّ</a:t>
            </a:r>
          </a:p>
        </p:txBody>
      </p:sp>
    </p:spTree>
    <p:extLst>
      <p:ext uri="{BB962C8B-B14F-4D97-AF65-F5344CB8AC3E}">
        <p14:creationId xmlns:p14="http://schemas.microsoft.com/office/powerpoint/2010/main" val="118093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19" name="כותרת 4"/>
          <p:cNvSpPr>
            <a:spLocks noGrp="1"/>
          </p:cNvSpPr>
          <p:nvPr>
            <p:ph type="ctrTitle"/>
          </p:nvPr>
        </p:nvSpPr>
        <p:spPr>
          <a:xfrm>
            <a:off x="721294" y="1659246"/>
            <a:ext cx="10871177" cy="1260000"/>
          </a:xfrm>
        </p:spPr>
        <p:txBody>
          <a:bodyPr/>
          <a:lstStyle/>
          <a:p>
            <a:r>
              <a:rPr lang="ar-SA" sz="4000" dirty="0">
                <a:solidFill>
                  <a:srgbClr val="002060"/>
                </a:solidFill>
                <a:cs typeface="+mn-cs"/>
              </a:rPr>
              <a:t>التأثيرات المُتبادَلة بين الجُزيئات أو قُوى التّجاذُب بين الجزيئيّة </a:t>
            </a:r>
            <a:br>
              <a:rPr lang="ar-SA" sz="4000" dirty="0">
                <a:solidFill>
                  <a:srgbClr val="002060"/>
                </a:solidFill>
                <a:cs typeface="+mn-cs"/>
              </a:rPr>
            </a:br>
            <a:r>
              <a:rPr lang="ar-SA" sz="4800" dirty="0">
                <a:solidFill>
                  <a:srgbClr val="002060"/>
                </a:solidFill>
                <a:cs typeface="+mn-cs"/>
              </a:rPr>
              <a:t>روابط هيدروجينيّة</a:t>
            </a:r>
            <a:endParaRPr lang="he-IL" sz="4400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20" name="כותרת משנה 6"/>
          <p:cNvSpPr>
            <a:spLocks noGrp="1"/>
          </p:cNvSpPr>
          <p:nvPr>
            <p:ph type="subTitle" idx="1"/>
          </p:nvPr>
        </p:nvSpPr>
        <p:spPr>
          <a:xfrm>
            <a:off x="574341" y="3060386"/>
            <a:ext cx="10872000" cy="720000"/>
          </a:xfrm>
        </p:spPr>
        <p:txBody>
          <a:bodyPr/>
          <a:lstStyle/>
          <a:p>
            <a:r>
              <a:rPr lang="ar-SA" dirty="0">
                <a:cs typeface="+mn-cs"/>
                <a:sym typeface="Varela Round"/>
              </a:rPr>
              <a:t>كيمياء لتلاميذ الصُّفوف العاشرة حتّى الثّانية عشرة</a:t>
            </a:r>
            <a:endParaRPr lang="he-IL" dirty="0">
              <a:cs typeface="+mn-cs"/>
              <a:sym typeface="Varela Round"/>
            </a:endParaRPr>
          </a:p>
        </p:txBody>
      </p:sp>
      <p:sp>
        <p:nvSpPr>
          <p:cNvPr id="21" name="מציין מיקום תוכן 3"/>
          <p:cNvSpPr>
            <a:spLocks noGrp="1"/>
          </p:cNvSpPr>
          <p:nvPr>
            <p:ph idx="10"/>
          </p:nvPr>
        </p:nvSpPr>
        <p:spPr>
          <a:xfrm>
            <a:off x="683525" y="3806260"/>
            <a:ext cx="10872000" cy="720000"/>
          </a:xfrm>
        </p:spPr>
        <p:txBody>
          <a:bodyPr/>
          <a:lstStyle/>
          <a:p>
            <a:r>
              <a:rPr lang="ar-SA" sz="3200" dirty="0">
                <a:cs typeface="+mn-cs"/>
                <a:sym typeface="Varela Round"/>
              </a:rPr>
              <a:t>د. عبير زيدان-عابد</a:t>
            </a:r>
            <a:endParaRPr lang="he-IL" sz="3200" dirty="0">
              <a:cs typeface="+mn-cs"/>
              <a:sym typeface="Varela Roun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1117" y="4430853"/>
            <a:ext cx="55967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קשרי מימן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>
            <a:extLst>
              <a:ext uri="{FF2B5EF4-FFF2-40B4-BE49-F238E27FC236}">
                <a16:creationId xmlns:a16="http://schemas.microsoft.com/office/drawing/2014/main" id="{E3D2DCB1-63D2-46AF-8C08-FD8BD5FA2C07}"/>
              </a:ext>
            </a:extLst>
          </p:cNvPr>
          <p:cNvSpPr/>
          <p:nvPr/>
        </p:nvSpPr>
        <p:spPr>
          <a:xfrm>
            <a:off x="0" y="5336498"/>
            <a:ext cx="8337171" cy="1521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קבוצה 5"/>
          <p:cNvGrpSpPr/>
          <p:nvPr/>
        </p:nvGrpSpPr>
        <p:grpSpPr>
          <a:xfrm>
            <a:off x="157655" y="914400"/>
            <a:ext cx="8605345" cy="5959378"/>
            <a:chOff x="1858750" y="681038"/>
            <a:chExt cx="8736223" cy="549592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3"/>
            <a:stretch/>
          </p:blipFill>
          <p:spPr bwMode="auto">
            <a:xfrm>
              <a:off x="1858750" y="681038"/>
              <a:ext cx="8736223" cy="549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מחבר חץ ישר 8"/>
            <p:cNvCxnSpPr/>
            <p:nvPr/>
          </p:nvCxnSpPr>
          <p:spPr>
            <a:xfrm>
              <a:off x="5565228" y="5817476"/>
              <a:ext cx="4682358" cy="3153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-7883" y="220717"/>
            <a:ext cx="11934497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600" b="1" dirty="0">
                <a:solidFill>
                  <a:srgbClr val="FF0000"/>
                </a:solidFill>
              </a:rPr>
              <a:t>تحديد</a:t>
            </a:r>
            <a:r>
              <a:rPr lang="ar-SA" sz="2600" b="1" dirty="0"/>
              <a:t> درجة حرارة الغليان/الانصهار لموادّ توجد بين جُزيئاتها روابط هيدروجينيّة بالإضافة إلى قوى فاندرفالس</a:t>
            </a:r>
            <a:endParaRPr lang="he-IL" sz="2600" b="1" dirty="0"/>
          </a:p>
        </p:txBody>
      </p:sp>
      <p:grpSp>
        <p:nvGrpSpPr>
          <p:cNvPr id="12" name="קבוצה 11"/>
          <p:cNvGrpSpPr/>
          <p:nvPr/>
        </p:nvGrpSpPr>
        <p:grpSpPr>
          <a:xfrm>
            <a:off x="8463146" y="1087005"/>
            <a:ext cx="3647983" cy="580628"/>
            <a:chOff x="876300" y="1692596"/>
            <a:chExt cx="7460871" cy="1292679"/>
          </a:xfrm>
        </p:grpSpPr>
        <p:pic>
          <p:nvPicPr>
            <p:cNvPr id="13" name="Picture 6" descr="ChemEd DL Application: Models 36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00" y="1711546"/>
              <a:ext cx="4190999" cy="1273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OneClass: What is the lewis structure of acetic acid ?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9988" y="1879841"/>
              <a:ext cx="2667183" cy="1049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מלבן 14"/>
            <p:cNvSpPr/>
            <p:nvPr/>
          </p:nvSpPr>
          <p:spPr>
            <a:xfrm>
              <a:off x="3847916" y="1692596"/>
              <a:ext cx="1352734" cy="123685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מלבן 15"/>
            <p:cNvSpPr/>
            <p:nvPr/>
          </p:nvSpPr>
          <p:spPr>
            <a:xfrm>
              <a:off x="6625772" y="1828376"/>
              <a:ext cx="1673299" cy="10033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763000" y="1935480"/>
            <a:ext cx="33295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/>
              <a:t>إذًا نُحدِّد درجة حرارة الغليان الأعلى،  حسب الفرق بكبر السّحابة الإلكترونيّة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111511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1">
            <a:extLst>
              <a:ext uri="{FF2B5EF4-FFF2-40B4-BE49-F238E27FC236}">
                <a16:creationId xmlns:a16="http://schemas.microsoft.com/office/drawing/2014/main" id="{E3D2DCB1-63D2-46AF-8C08-FD8BD5FA2C07}"/>
              </a:ext>
            </a:extLst>
          </p:cNvPr>
          <p:cNvSpPr/>
          <p:nvPr/>
        </p:nvSpPr>
        <p:spPr>
          <a:xfrm>
            <a:off x="0" y="5781448"/>
            <a:ext cx="9001473" cy="1076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קבוצה 13"/>
          <p:cNvGrpSpPr/>
          <p:nvPr/>
        </p:nvGrpSpPr>
        <p:grpSpPr>
          <a:xfrm>
            <a:off x="96742" y="505986"/>
            <a:ext cx="6617144" cy="4912857"/>
            <a:chOff x="-3768" y="550959"/>
            <a:chExt cx="6617144" cy="3662018"/>
          </a:xfrm>
        </p:grpSpPr>
        <p:sp>
          <p:nvSpPr>
            <p:cNvPr id="15" name="מלבן 14"/>
            <p:cNvSpPr/>
            <p:nvPr/>
          </p:nvSpPr>
          <p:spPr>
            <a:xfrm>
              <a:off x="6239556" y="567414"/>
              <a:ext cx="37382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8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</a:t>
              </a:r>
              <a:endParaRPr lang="he-IL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6" name="מלבן 15"/>
            <p:cNvSpPr/>
            <p:nvPr/>
          </p:nvSpPr>
          <p:spPr>
            <a:xfrm>
              <a:off x="4957402" y="554671"/>
              <a:ext cx="37382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8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</a:t>
              </a:r>
              <a:endParaRPr lang="he-IL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7" name="מלבן 16"/>
            <p:cNvSpPr/>
            <p:nvPr/>
          </p:nvSpPr>
          <p:spPr>
            <a:xfrm>
              <a:off x="3044319" y="550959"/>
              <a:ext cx="37382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8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3</a:t>
              </a:r>
              <a:endParaRPr lang="he-IL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grpSp>
          <p:nvGrpSpPr>
            <p:cNvPr id="18" name="קבוצה 17"/>
            <p:cNvGrpSpPr/>
            <p:nvPr/>
          </p:nvGrpSpPr>
          <p:grpSpPr>
            <a:xfrm>
              <a:off x="0" y="1281424"/>
              <a:ext cx="389464" cy="1252151"/>
              <a:chOff x="6768325" y="1277827"/>
              <a:chExt cx="389464" cy="1252151"/>
            </a:xfrm>
          </p:grpSpPr>
          <p:sp>
            <p:nvSpPr>
              <p:cNvPr id="27" name="מלבן 26"/>
              <p:cNvSpPr/>
              <p:nvPr/>
            </p:nvSpPr>
            <p:spPr>
              <a:xfrm>
                <a:off x="6768325" y="1277827"/>
                <a:ext cx="373820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800" b="1" cap="none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4</a:t>
                </a:r>
                <a:endParaRPr lang="he-IL" sz="28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28" name="מלבן 27"/>
              <p:cNvSpPr/>
              <p:nvPr/>
            </p:nvSpPr>
            <p:spPr>
              <a:xfrm>
                <a:off x="6780201" y="1666236"/>
                <a:ext cx="373820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800" b="1" cap="none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5</a:t>
                </a:r>
                <a:endParaRPr lang="he-IL" sz="28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29" name="מלבן 28"/>
              <p:cNvSpPr/>
              <p:nvPr/>
            </p:nvSpPr>
            <p:spPr>
              <a:xfrm>
                <a:off x="6783969" y="2006758"/>
                <a:ext cx="373820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800" b="1" cap="none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6</a:t>
                </a:r>
                <a:endParaRPr lang="he-IL" sz="28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" name="קבוצה 18"/>
            <p:cNvGrpSpPr/>
            <p:nvPr/>
          </p:nvGrpSpPr>
          <p:grpSpPr>
            <a:xfrm>
              <a:off x="-3768" y="2580820"/>
              <a:ext cx="389464" cy="1632157"/>
              <a:chOff x="6768325" y="1247519"/>
              <a:chExt cx="389464" cy="1632157"/>
            </a:xfrm>
          </p:grpSpPr>
          <p:sp>
            <p:nvSpPr>
              <p:cNvPr id="24" name="מלבן 23"/>
              <p:cNvSpPr/>
              <p:nvPr/>
            </p:nvSpPr>
            <p:spPr>
              <a:xfrm>
                <a:off x="6768325" y="1247519"/>
                <a:ext cx="373820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800" b="1" cap="none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4</a:t>
                </a:r>
                <a:endParaRPr lang="he-IL" sz="28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25" name="מלבן 24"/>
              <p:cNvSpPr/>
              <p:nvPr/>
            </p:nvSpPr>
            <p:spPr>
              <a:xfrm>
                <a:off x="6780201" y="1808659"/>
                <a:ext cx="373820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800" b="1" cap="none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5</a:t>
                </a:r>
                <a:endParaRPr lang="he-IL" sz="28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26" name="מלבן 25"/>
              <p:cNvSpPr/>
              <p:nvPr/>
            </p:nvSpPr>
            <p:spPr>
              <a:xfrm>
                <a:off x="6783969" y="2356456"/>
                <a:ext cx="373820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800" b="1" cap="none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6</a:t>
                </a:r>
                <a:endParaRPr lang="he-IL" sz="28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9922294" y="2086357"/>
            <a:ext cx="215034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امسح شيفرة </a:t>
            </a:r>
            <a:r>
              <a:rPr lang="en-US" sz="2000" b="1" dirty="0"/>
              <a:t>(Code)</a:t>
            </a:r>
            <a:r>
              <a:rPr lang="ar-SA" sz="2000" b="1" dirty="0"/>
              <a:t> الصورة لمعاينتها  لاحقًا</a:t>
            </a:r>
            <a:endParaRPr lang="he-IL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73620"/>
            <a:ext cx="1278985" cy="127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1397"/>
            <a:ext cx="7443065" cy="39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2"/>
          <p:cNvSpPr/>
          <p:nvPr/>
        </p:nvSpPr>
        <p:spPr>
          <a:xfrm>
            <a:off x="-223284" y="44321"/>
            <a:ext cx="120624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تعليل</a:t>
            </a:r>
            <a:r>
              <a:rPr lang="ar-SA" sz="2400" b="1" dirty="0">
                <a:solidFill>
                  <a:srgbClr val="FF0000"/>
                </a:solidFill>
              </a:rPr>
              <a:t> </a:t>
            </a:r>
            <a:r>
              <a:rPr lang="ar-SA" sz="2400" b="1" dirty="0"/>
              <a:t>درجة حرارة الغليان/الانصهار لموادّ توجد بين جُزيئاتها روابط هيدروجينيّة بالإضافة إلى قوى فاندرفالس</a:t>
            </a:r>
            <a:endParaRPr lang="he-IL" sz="2400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24" y="995566"/>
            <a:ext cx="91535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קבוצה 6"/>
          <p:cNvGrpSpPr/>
          <p:nvPr/>
        </p:nvGrpSpPr>
        <p:grpSpPr>
          <a:xfrm>
            <a:off x="131252" y="5379720"/>
            <a:ext cx="9027988" cy="830997"/>
            <a:chOff x="131252" y="5379720"/>
            <a:chExt cx="9027988" cy="830997"/>
          </a:xfrm>
        </p:grpSpPr>
        <p:sp>
          <p:nvSpPr>
            <p:cNvPr id="2" name="TextBox 1"/>
            <p:cNvSpPr txBox="1"/>
            <p:nvPr/>
          </p:nvSpPr>
          <p:spPr>
            <a:xfrm>
              <a:off x="131252" y="5786204"/>
              <a:ext cx="6839906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rgbClr val="002060"/>
                  </a:solidFill>
                </a:rPr>
                <a:t>راجعوا مبنى التعليل المُلائم  في درس تأثيرات  مُتبادلة من نوع فاندرفالس</a:t>
              </a:r>
              <a:endParaRPr lang="he-IL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71158" y="5379720"/>
              <a:ext cx="2188082" cy="830997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1">
              <a:spAutoFit/>
            </a:bodyPr>
            <a:lstStyle/>
            <a:p>
              <a:r>
                <a:rPr lang="ar-SA" sz="2400" dirty="0"/>
                <a:t>نلجأ للعوامل المؤثِّرة في قوى فاندرفالس</a:t>
              </a:r>
              <a:endParaRPr lang="he-IL" sz="2400" dirty="0"/>
            </a:p>
          </p:txBody>
        </p:sp>
      </p:grpSp>
      <p:grpSp>
        <p:nvGrpSpPr>
          <p:cNvPr id="5" name="קבוצה 4"/>
          <p:cNvGrpSpPr/>
          <p:nvPr/>
        </p:nvGrpSpPr>
        <p:grpSpPr>
          <a:xfrm>
            <a:off x="1211377" y="6410920"/>
            <a:ext cx="5315599" cy="511003"/>
            <a:chOff x="1211377" y="6410920"/>
            <a:chExt cx="5315599" cy="511003"/>
          </a:xfrm>
        </p:grpSpPr>
        <p:sp>
          <p:nvSpPr>
            <p:cNvPr id="4" name="מלבן 3"/>
            <p:cNvSpPr/>
            <p:nvPr/>
          </p:nvSpPr>
          <p:spPr>
            <a:xfrm>
              <a:off x="6164377" y="6410920"/>
              <a:ext cx="36259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ar-SA" sz="24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4</a:t>
              </a:r>
              <a:endParaRPr lang="he-IL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30" name="מלבן 29"/>
            <p:cNvSpPr/>
            <p:nvPr/>
          </p:nvSpPr>
          <p:spPr>
            <a:xfrm>
              <a:off x="3897427" y="6444555"/>
              <a:ext cx="36259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ar-SA" sz="24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5</a:t>
              </a:r>
              <a:endParaRPr lang="he-IL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31" name="מלבן 30"/>
            <p:cNvSpPr/>
            <p:nvPr/>
          </p:nvSpPr>
          <p:spPr>
            <a:xfrm>
              <a:off x="1211377" y="6460258"/>
              <a:ext cx="362599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ar-SA" sz="24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6</a:t>
              </a:r>
              <a:endParaRPr lang="he-IL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853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1">
            <a:extLst>
              <a:ext uri="{FF2B5EF4-FFF2-40B4-BE49-F238E27FC236}">
                <a16:creationId xmlns:a16="http://schemas.microsoft.com/office/drawing/2014/main" id="{E3D2DCB1-63D2-46AF-8C08-FD8BD5FA2C07}"/>
              </a:ext>
            </a:extLst>
          </p:cNvPr>
          <p:cNvSpPr/>
          <p:nvPr/>
        </p:nvSpPr>
        <p:spPr>
          <a:xfrm>
            <a:off x="0" y="5813052"/>
            <a:ext cx="8337171" cy="1044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כותרת 1"/>
          <p:cNvSpPr>
            <a:spLocks noGrp="1"/>
          </p:cNvSpPr>
          <p:nvPr>
            <p:ph type="title"/>
          </p:nvPr>
        </p:nvSpPr>
        <p:spPr>
          <a:xfrm>
            <a:off x="192855" y="268794"/>
            <a:ext cx="11997558" cy="720000"/>
          </a:xfrm>
        </p:spPr>
        <p:txBody>
          <a:bodyPr/>
          <a:lstStyle/>
          <a:p>
            <a:r>
              <a:rPr lang="ar-SA" sz="2800" dirty="0">
                <a:cs typeface="+mn-cs"/>
              </a:rPr>
              <a:t> لتنزيل اقتراح إضافيّ لطريقة تنظيم الإجابة عن سؤال، يتطلَّب تعليل درجات غليان و/أو</a:t>
            </a:r>
            <a:r>
              <a:rPr lang="ar-SA" sz="2800" dirty="0">
                <a:solidFill>
                  <a:srgbClr val="FF0000"/>
                </a:solidFill>
                <a:cs typeface="+mn-cs"/>
              </a:rPr>
              <a:t> </a:t>
            </a:r>
            <a:r>
              <a:rPr lang="ar-SA" sz="2800" dirty="0" err="1">
                <a:solidFill>
                  <a:srgbClr val="FF0000"/>
                </a:solidFill>
                <a:cs typeface="+mn-cs"/>
              </a:rPr>
              <a:t>إنصهار</a:t>
            </a:r>
            <a:r>
              <a:rPr lang="ar-SA" sz="2800" dirty="0">
                <a:solidFill>
                  <a:srgbClr val="FF0000"/>
                </a:solidFill>
                <a:cs typeface="+mn-cs"/>
              </a:rPr>
              <a:t> </a:t>
            </a:r>
            <a:r>
              <a:rPr lang="ar-SA" sz="2800" dirty="0">
                <a:cs typeface="+mn-cs"/>
              </a:rPr>
              <a:t>لموادّ جزيئيّة أو الحالة التراكميّة، امسَح الشيفرات التالية:</a:t>
            </a:r>
            <a:endParaRPr lang="he-IL" sz="2800" dirty="0"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" y="2919206"/>
            <a:ext cx="8549639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400" b="1" dirty="0">
                <a:solidFill>
                  <a:srgbClr val="C00000"/>
                </a:solidFill>
              </a:rPr>
              <a:t>نوعان من الأسئلة في هذا الموضوع: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ar-SA" sz="2400" b="1" dirty="0">
                <a:solidFill>
                  <a:srgbClr val="C00000"/>
                </a:solidFill>
              </a:rPr>
              <a:t>يُطلب من التلميذ تعليل حقيقة معطاة تخصّ درجة حرارة غليان/انصهار مادّتين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ar-SA" sz="2400" b="1" dirty="0">
                <a:solidFill>
                  <a:srgbClr val="C00000"/>
                </a:solidFill>
              </a:rPr>
              <a:t>يُطلب من التلميذ تحديد درجة حرارة الغليان/الانصهار الأعلى، لموادّ معطاة، ومن ثمّ التعليل</a:t>
            </a:r>
          </a:p>
          <a:p>
            <a:pPr>
              <a:lnSpc>
                <a:spcPct val="150000"/>
              </a:lnSpc>
            </a:pPr>
            <a:endParaRPr lang="he-IL" sz="24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he-IL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079" y="1356787"/>
            <a:ext cx="1163562" cy="11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85561" y="1383794"/>
            <a:ext cx="367651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</a:rPr>
              <a:t>جدول مُقتَرَح لتنظيم تعليل</a:t>
            </a:r>
          </a:p>
          <a:p>
            <a:pPr algn="ctr"/>
            <a:r>
              <a:rPr lang="ar-SA" sz="28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</a:rPr>
              <a:t>درجة حرارة الغليان/الانصهار</a:t>
            </a:r>
            <a:endParaRPr lang="he-IL" sz="2800" b="1" dirty="0">
              <a:solidFill>
                <a:srgbClr val="002060"/>
              </a:solidFill>
              <a:latin typeface="Arial" panose="020B0604020202020204" pitchFamily="34" charset="0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5159" y="1356787"/>
            <a:ext cx="435864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</a:rPr>
              <a:t>جدول مُقتَرَح لتنظيم تعليل</a:t>
            </a:r>
          </a:p>
          <a:p>
            <a:pPr algn="ctr"/>
            <a:r>
              <a:rPr lang="ar-SA" sz="28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</a:rPr>
              <a:t>الحالة التراكميّة</a:t>
            </a:r>
            <a:endParaRPr lang="he-IL" sz="2800" b="1" dirty="0">
              <a:solidFill>
                <a:srgbClr val="002060"/>
              </a:solidFill>
              <a:latin typeface="Arial" panose="020B0604020202020204" pitchFamily="34" charset="0"/>
              <a:ea typeface="+mj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820" y="1356787"/>
            <a:ext cx="1163561" cy="116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407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1">
            <a:extLst>
              <a:ext uri="{FF2B5EF4-FFF2-40B4-BE49-F238E27FC236}">
                <a16:creationId xmlns:a16="http://schemas.microsoft.com/office/drawing/2014/main" id="{E3D2DCB1-63D2-46AF-8C08-FD8BD5FA2C07}"/>
              </a:ext>
            </a:extLst>
          </p:cNvPr>
          <p:cNvSpPr/>
          <p:nvPr/>
        </p:nvSpPr>
        <p:spPr>
          <a:xfrm>
            <a:off x="0" y="5674580"/>
            <a:ext cx="8337171" cy="1180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43079" y="264162"/>
            <a:ext cx="10215716" cy="720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ar-SA" sz="3200" dirty="0">
                <a:solidFill>
                  <a:schemeClr val="bg1"/>
                </a:solidFill>
                <a:cs typeface="+mn-cs"/>
              </a:rPr>
              <a:t>تمرين: </a:t>
            </a:r>
            <a:r>
              <a:rPr lang="ar-SA" sz="3200" u="sng" dirty="0">
                <a:solidFill>
                  <a:schemeClr val="bg1"/>
                </a:solidFill>
                <a:cs typeface="+mn-cs"/>
              </a:rPr>
              <a:t>حدّد </a:t>
            </a:r>
            <a:r>
              <a:rPr lang="ar-SA" sz="3200" dirty="0">
                <a:solidFill>
                  <a:schemeClr val="bg1"/>
                </a:solidFill>
                <a:cs typeface="+mn-cs"/>
              </a:rPr>
              <a:t>لمن توجد درجة </a:t>
            </a:r>
            <a:r>
              <a:rPr lang="ar-SA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غليان</a:t>
            </a:r>
            <a:r>
              <a:rPr lang="ar-SA" sz="3200" dirty="0">
                <a:solidFill>
                  <a:schemeClr val="bg1"/>
                </a:solidFill>
                <a:cs typeface="+mn-cs"/>
              </a:rPr>
              <a:t> أعلى للمادّة </a:t>
            </a:r>
            <a:r>
              <a:rPr lang="en-US" sz="3200" dirty="0">
                <a:solidFill>
                  <a:schemeClr val="bg1"/>
                </a:solidFill>
                <a:cs typeface="+mn-cs"/>
              </a:rPr>
              <a:t>NH</a:t>
            </a:r>
            <a:r>
              <a:rPr lang="en-US" sz="3200" baseline="-25000" dirty="0">
                <a:solidFill>
                  <a:schemeClr val="bg1"/>
                </a:solidFill>
                <a:cs typeface="+mn-cs"/>
              </a:rPr>
              <a:t>3(l)</a:t>
            </a:r>
            <a:r>
              <a:rPr lang="en-US" sz="3200" dirty="0">
                <a:solidFill>
                  <a:schemeClr val="bg1"/>
                </a:solidFill>
                <a:cs typeface="+mn-cs"/>
              </a:rPr>
              <a:t> </a:t>
            </a:r>
            <a:r>
              <a:rPr lang="ar-SA" sz="3200" dirty="0">
                <a:solidFill>
                  <a:schemeClr val="bg1"/>
                </a:solidFill>
                <a:cs typeface="+mn-cs"/>
              </a:rPr>
              <a:t> أم </a:t>
            </a:r>
            <a:r>
              <a:rPr lang="en-US" sz="3200" dirty="0">
                <a:solidFill>
                  <a:schemeClr val="bg1"/>
                </a:solidFill>
                <a:cs typeface="+mn-cs"/>
              </a:rPr>
              <a:t>N</a:t>
            </a:r>
            <a:r>
              <a:rPr lang="en-US" sz="3200" baseline="-25000" dirty="0">
                <a:solidFill>
                  <a:schemeClr val="bg1"/>
                </a:solidFill>
                <a:cs typeface="+mn-cs"/>
              </a:rPr>
              <a:t>2</a:t>
            </a:r>
            <a:r>
              <a:rPr lang="en-US" sz="3200" dirty="0">
                <a:solidFill>
                  <a:schemeClr val="bg1"/>
                </a:solidFill>
                <a:cs typeface="+mn-cs"/>
              </a:rPr>
              <a:t>H</a:t>
            </a:r>
            <a:r>
              <a:rPr lang="en-US" sz="3200" baseline="-25000" dirty="0">
                <a:solidFill>
                  <a:schemeClr val="bg1"/>
                </a:solidFill>
                <a:cs typeface="+mn-cs"/>
              </a:rPr>
              <a:t>4(l)</a:t>
            </a:r>
            <a:r>
              <a:rPr lang="ar-SA" sz="3200" dirty="0">
                <a:solidFill>
                  <a:schemeClr val="bg1"/>
                </a:solidFill>
                <a:cs typeface="+mn-cs"/>
              </a:rPr>
              <a:t>؟ </a:t>
            </a:r>
            <a:r>
              <a:rPr lang="ar-SA" sz="3200" u="sng" dirty="0">
                <a:solidFill>
                  <a:schemeClr val="bg1"/>
                </a:solidFill>
                <a:cs typeface="+mn-cs"/>
              </a:rPr>
              <a:t>علِّل</a:t>
            </a:r>
            <a:endParaRPr lang="he-IL" sz="3200" u="sng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220718" y="743902"/>
            <a:ext cx="1020029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853461" y="995650"/>
            <a:ext cx="20337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FF0000"/>
                </a:solidFill>
              </a:rPr>
              <a:t>(1) تحديد</a:t>
            </a:r>
            <a:endParaRPr lang="he-IL" sz="3200" b="1" dirty="0">
              <a:solidFill>
                <a:srgbClr val="FF0000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5077800" y="4198697"/>
            <a:ext cx="7018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sz="2400" dirty="0"/>
              <a:t>للمادّة </a:t>
            </a:r>
            <a:r>
              <a:rPr lang="en-US" sz="2400" dirty="0"/>
              <a:t>N</a:t>
            </a:r>
            <a:r>
              <a:rPr lang="en-US" sz="2400" baseline="-25000" dirty="0"/>
              <a:t>2</a:t>
            </a:r>
            <a:r>
              <a:rPr lang="en-US" sz="2400" dirty="0"/>
              <a:t>H</a:t>
            </a:r>
            <a:r>
              <a:rPr lang="en-US" sz="2400" baseline="-25000" dirty="0"/>
              <a:t>4(l)</a:t>
            </a:r>
            <a:r>
              <a:rPr lang="en-US" sz="2400" dirty="0"/>
              <a:t> </a:t>
            </a:r>
            <a:r>
              <a:rPr lang="ar-JO" sz="2400" b="1" dirty="0"/>
              <a:t>عدد المراكز</a:t>
            </a:r>
            <a:r>
              <a:rPr lang="ar-JO" sz="2400" dirty="0"/>
              <a:t> لتكوين </a:t>
            </a:r>
            <a:r>
              <a:rPr lang="ar-SA" sz="2400" dirty="0"/>
              <a:t>رو</a:t>
            </a:r>
            <a:r>
              <a:rPr lang="ar-JO" sz="2400" dirty="0"/>
              <a:t>ابِط هيدروجينيّ</a:t>
            </a:r>
            <a:r>
              <a:rPr lang="ar-SA" sz="2400" dirty="0"/>
              <a:t>ة</a:t>
            </a:r>
            <a:r>
              <a:rPr lang="ar-JO" sz="2400" dirty="0"/>
              <a:t> هو الأكبر. </a:t>
            </a:r>
            <a:r>
              <a:rPr lang="ar-SA" sz="2400" dirty="0"/>
              <a:t>وبالتالي درجة حرارة الغليان تكون أعلى (تمّ التحديد بناءً على المُخطَّط)</a:t>
            </a:r>
            <a:endParaRPr lang="he-IL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264370" y="5099112"/>
            <a:ext cx="64198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ولكن، ما هو مبنى التعليل حسب طلبات التفتيش؟</a:t>
            </a:r>
            <a:endParaRPr lang="he-IL" sz="2400" b="1" dirty="0">
              <a:solidFill>
                <a:srgbClr val="002060"/>
              </a:solidFill>
            </a:endParaRPr>
          </a:p>
        </p:txBody>
      </p:sp>
      <p:grpSp>
        <p:nvGrpSpPr>
          <p:cNvPr id="11" name="קבוצה 10"/>
          <p:cNvGrpSpPr/>
          <p:nvPr/>
        </p:nvGrpSpPr>
        <p:grpSpPr>
          <a:xfrm>
            <a:off x="4941319" y="1704923"/>
            <a:ext cx="6945894" cy="2464460"/>
            <a:chOff x="4941319" y="1704923"/>
            <a:chExt cx="6945894" cy="2464460"/>
          </a:xfrm>
        </p:grpSpPr>
        <p:grpSp>
          <p:nvGrpSpPr>
            <p:cNvPr id="21" name="קבוצה 20"/>
            <p:cNvGrpSpPr/>
            <p:nvPr/>
          </p:nvGrpSpPr>
          <p:grpSpPr>
            <a:xfrm>
              <a:off x="5923771" y="2249253"/>
              <a:ext cx="4735024" cy="1920130"/>
              <a:chOff x="5923771" y="1068500"/>
              <a:chExt cx="4341924" cy="1920130"/>
            </a:xfrm>
          </p:grpSpPr>
          <p:pic>
            <p:nvPicPr>
              <p:cNvPr id="1026" name="Picture 2" descr="Why does Hydrazine, N2H4, have 2 lone pairs of electrons instead ...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35" t="22960" r="7740" b="19870"/>
              <a:stretch/>
            </p:blipFill>
            <p:spPr bwMode="auto">
              <a:xfrm>
                <a:off x="6165709" y="1068500"/>
                <a:ext cx="1863814" cy="10394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What is the Lewis structure of NH3? | Study.co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26591" y="1074480"/>
                <a:ext cx="1462088" cy="10334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8029523" y="2238703"/>
                <a:ext cx="2236172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rgbClr val="FF0000"/>
                    </a:solidFill>
                  </a:rPr>
                  <a:t>عدد المراكز لتكوين</a:t>
                </a:r>
              </a:p>
              <a:p>
                <a:pPr algn="ctr"/>
                <a:r>
                  <a:rPr lang="ar-SA" sz="2000" dirty="0">
                    <a:solidFill>
                      <a:srgbClr val="FF0000"/>
                    </a:solidFill>
                  </a:rPr>
                  <a:t> روابط هيدروجينيّة: (4)     </a:t>
                </a:r>
                <a:endParaRPr lang="he-IL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923771" y="2280744"/>
                <a:ext cx="2236172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000" dirty="0">
                    <a:solidFill>
                      <a:srgbClr val="FF0000"/>
                    </a:solidFill>
                  </a:rPr>
                  <a:t>عدد المراكز لتكوين</a:t>
                </a:r>
              </a:p>
              <a:p>
                <a:pPr algn="ctr"/>
                <a:r>
                  <a:rPr lang="ar-SA" sz="2000" dirty="0">
                    <a:solidFill>
                      <a:srgbClr val="FF0000"/>
                    </a:solidFill>
                  </a:rPr>
                  <a:t> روابط هيدروجينيّة: (6)     </a:t>
                </a:r>
                <a:endParaRPr lang="he-IL" sz="2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4941319" y="1704923"/>
              <a:ext cx="6945894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dirty="0"/>
                <a:t>بين جُزيئات المادّتين توجد روابط هيدروجينيّة بالإضافة إلى قوى فاندرفالس</a:t>
              </a:r>
              <a:endParaRPr lang="he-IL" sz="2400" dirty="0"/>
            </a:p>
          </p:txBody>
        </p:sp>
      </p:grpSp>
      <p:grpSp>
        <p:nvGrpSpPr>
          <p:cNvPr id="7" name="קבוצה 6"/>
          <p:cNvGrpSpPr/>
          <p:nvPr/>
        </p:nvGrpSpPr>
        <p:grpSpPr>
          <a:xfrm>
            <a:off x="38235" y="1366866"/>
            <a:ext cx="5039565" cy="5186333"/>
            <a:chOff x="38235" y="1366867"/>
            <a:chExt cx="5282628" cy="4897979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3"/>
            <a:stretch/>
          </p:blipFill>
          <p:spPr bwMode="auto">
            <a:xfrm>
              <a:off x="136896" y="1366867"/>
              <a:ext cx="5183967" cy="4897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אליפסה 4"/>
            <p:cNvSpPr/>
            <p:nvPr/>
          </p:nvSpPr>
          <p:spPr>
            <a:xfrm>
              <a:off x="38235" y="1589160"/>
              <a:ext cx="1049487" cy="244898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42851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1">
            <a:extLst>
              <a:ext uri="{FF2B5EF4-FFF2-40B4-BE49-F238E27FC236}">
                <a16:creationId xmlns:a16="http://schemas.microsoft.com/office/drawing/2014/main" id="{E3D2DCB1-63D2-46AF-8C08-FD8BD5FA2C07}"/>
              </a:ext>
            </a:extLst>
          </p:cNvPr>
          <p:cNvSpPr/>
          <p:nvPr/>
        </p:nvSpPr>
        <p:spPr>
          <a:xfrm>
            <a:off x="0" y="6111414"/>
            <a:ext cx="9443545" cy="746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קבוצה 2"/>
          <p:cNvGrpSpPr/>
          <p:nvPr/>
        </p:nvGrpSpPr>
        <p:grpSpPr>
          <a:xfrm>
            <a:off x="9697766" y="2701098"/>
            <a:ext cx="308773" cy="2589406"/>
            <a:chOff x="9729298" y="3363270"/>
            <a:chExt cx="308773" cy="2589406"/>
          </a:xfrm>
        </p:grpSpPr>
        <p:sp>
          <p:nvSpPr>
            <p:cNvPr id="6" name="מלבן 5"/>
            <p:cNvSpPr/>
            <p:nvPr/>
          </p:nvSpPr>
          <p:spPr>
            <a:xfrm>
              <a:off x="9729298" y="3363270"/>
              <a:ext cx="286104" cy="26627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מלבן 6"/>
            <p:cNvSpPr/>
            <p:nvPr/>
          </p:nvSpPr>
          <p:spPr>
            <a:xfrm>
              <a:off x="9729298" y="4707170"/>
              <a:ext cx="286104" cy="2662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מלבן 7"/>
            <p:cNvSpPr/>
            <p:nvPr/>
          </p:nvSpPr>
          <p:spPr>
            <a:xfrm>
              <a:off x="9751967" y="5686401"/>
              <a:ext cx="286104" cy="2662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967349" y="383741"/>
            <a:ext cx="11160000" cy="72000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algn="r"/>
            <a:r>
              <a:rPr lang="ar-SA" sz="3200" dirty="0">
                <a:solidFill>
                  <a:srgbClr val="FF0000"/>
                </a:solidFill>
                <a:latin typeface="Arial" panose="020B0604020202020204" pitchFamily="34" charset="0"/>
                <a:cs typeface="+mn-cs"/>
              </a:rPr>
              <a:t>(2) تعليل</a:t>
            </a:r>
          </a:p>
        </p:txBody>
      </p:sp>
      <p:graphicFrame>
        <p:nvGraphicFramePr>
          <p:cNvPr id="11" name="טבלה 18">
            <a:extLst>
              <a:ext uri="{FF2B5EF4-FFF2-40B4-BE49-F238E27FC236}">
                <a16:creationId xmlns:a16="http://schemas.microsoft.com/office/drawing/2014/main" id="{76404933-E0C9-4EB6-9FB4-EF57A5FC2A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375048"/>
              </p:ext>
            </p:extLst>
          </p:nvPr>
        </p:nvGraphicFramePr>
        <p:xfrm>
          <a:off x="63064" y="187123"/>
          <a:ext cx="9618936" cy="6237556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08347">
                  <a:extLst>
                    <a:ext uri="{9D8B030D-6E8A-4147-A177-3AD203B41FA5}">
                      <a16:colId xmlns:a16="http://schemas.microsoft.com/office/drawing/2014/main" val="1456415834"/>
                    </a:ext>
                  </a:extLst>
                </a:gridCol>
                <a:gridCol w="3616053">
                  <a:extLst>
                    <a:ext uri="{9D8B030D-6E8A-4147-A177-3AD203B41FA5}">
                      <a16:colId xmlns:a16="http://schemas.microsoft.com/office/drawing/2014/main" val="3266944433"/>
                    </a:ext>
                  </a:extLst>
                </a:gridCol>
                <a:gridCol w="3594536">
                  <a:extLst>
                    <a:ext uri="{9D8B030D-6E8A-4147-A177-3AD203B41FA5}">
                      <a16:colId xmlns:a16="http://schemas.microsoft.com/office/drawing/2014/main" val="460886113"/>
                    </a:ext>
                  </a:extLst>
                </a:gridCol>
              </a:tblGrid>
              <a:tr h="35271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ar-SA" sz="2800" dirty="0"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صيغة جزيئيّة للمادّة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NH</a:t>
                      </a:r>
                      <a:r>
                        <a:rPr lang="en-US" sz="2400" baseline="-25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3(l)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43200" algn="ctr"/>
                          <a:tab pos="5486400" algn="r"/>
                        </a:tabLst>
                        <a:defRPr/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2400" baseline="-25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US" sz="2400" baseline="-25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4(l)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121837"/>
                  </a:ext>
                </a:extLst>
              </a:tr>
              <a:tr h="568122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lang="ar-SA" sz="2400" dirty="0"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صيغة تمثيل إلكترونيّ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endParaRPr lang="he-IL" sz="2000" dirty="0"/>
                    </a:p>
                    <a:p>
                      <a:pPr algn="ctr" rtl="1"/>
                      <a:endParaRPr lang="he-IL" sz="2000" dirty="0"/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/>
                    </a:p>
                  </a:txBody>
                  <a:tcPr marL="91428" marR="91428" marT="45714" marB="45714" anchor="ctr"/>
                </a:tc>
                <a:extLst>
                  <a:ext uri="{0D108BD9-81ED-4DB2-BD59-A6C34878D82A}">
                    <a16:rowId xmlns:a16="http://schemas.microsoft.com/office/drawing/2014/main" val="3278032429"/>
                  </a:ext>
                </a:extLst>
              </a:tr>
              <a:tr h="370511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كبر السحابة الإلكترونيّة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10</a:t>
                      </a:r>
                      <a:r>
                        <a:rPr lang="ar-SA" sz="2400" dirty="0"/>
                        <a:t> إلكترونات</a:t>
                      </a:r>
                      <a:endParaRPr lang="he-IL" sz="2400" dirty="0"/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3555" algn="l"/>
                        </a:tabLst>
                      </a:pPr>
                      <a:r>
                        <a:rPr lang="ar-SA" sz="2400" dirty="0">
                          <a:effectLst/>
                          <a:latin typeface="Times New Roman"/>
                          <a:ea typeface="Times New Roman"/>
                        </a:rPr>
                        <a:t>18 إلكترون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4613043"/>
                  </a:ext>
                </a:extLst>
              </a:tr>
              <a:tr h="65412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تقاطُب الجُزيء (دائم/لحظيّ)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3555" algn="l"/>
                        </a:tabLst>
                      </a:pPr>
                      <a:r>
                        <a:rPr lang="ar-SA" sz="2400" dirty="0"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ثنائيّ تقاطُب دائم ولحظيّ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91428" marR="91428" marT="45714" marB="45714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03555" algn="l"/>
                        </a:tabLst>
                        <a:defRPr/>
                      </a:pPr>
                      <a:r>
                        <a:rPr lang="ar-SA" sz="2400" dirty="0"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ثنائيّ تقاطُب دائم ولحظيّ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7094457"/>
                  </a:ext>
                </a:extLst>
              </a:tr>
              <a:tr h="99500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نوع قوى التجاذب بين الجُزيئات، </a:t>
                      </a:r>
                      <a:r>
                        <a:rPr lang="ar-SA" sz="2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في الحالة السائلة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3555" algn="l"/>
                        </a:tabLst>
                      </a:pPr>
                      <a:r>
                        <a:rPr lang="ar-SA" sz="2400" dirty="0"/>
                        <a:t>روابط </a:t>
                      </a:r>
                      <a:r>
                        <a:rPr lang="ar-JO" sz="2400" dirty="0"/>
                        <a:t>هيدروجينيّ</a:t>
                      </a:r>
                      <a:r>
                        <a:rPr lang="ar-SA" sz="2400" dirty="0"/>
                        <a:t>ة</a:t>
                      </a:r>
                      <a:r>
                        <a:rPr lang="ar-JO" sz="2400" dirty="0"/>
                        <a:t>، </a:t>
                      </a:r>
                      <a:r>
                        <a:rPr lang="ar-SA" sz="2400" dirty="0"/>
                        <a:t>و</a:t>
                      </a:r>
                      <a:r>
                        <a:rPr lang="ar-JO" sz="2400" dirty="0"/>
                        <a:t>قوى فاندرفالس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03555" algn="l"/>
                        </a:tabLst>
                        <a:defRPr/>
                      </a:pPr>
                      <a:r>
                        <a:rPr lang="ar-SA" sz="2400" dirty="0"/>
                        <a:t>روابط </a:t>
                      </a:r>
                      <a:r>
                        <a:rPr lang="ar-JO" sz="2400" dirty="0"/>
                        <a:t>هيدروجينيّ</a:t>
                      </a:r>
                      <a:r>
                        <a:rPr lang="ar-SA" sz="2400" dirty="0"/>
                        <a:t>ة</a:t>
                      </a:r>
                      <a:r>
                        <a:rPr lang="ar-SA" sz="2400" baseline="0" dirty="0"/>
                        <a:t> و</a:t>
                      </a:r>
                      <a:r>
                        <a:rPr lang="ar-JO" sz="2400" dirty="0"/>
                        <a:t> قوى فاندرفالس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7255262"/>
                  </a:ext>
                </a:extLst>
              </a:tr>
              <a:tr h="116095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تحديد شدّة القوى وتعيين السبب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200" dirty="0"/>
                        <a:t>للمادّة </a:t>
                      </a:r>
                      <a:r>
                        <a:rPr lang="en-US" sz="2200" dirty="0"/>
                        <a:t>N</a:t>
                      </a:r>
                      <a:r>
                        <a:rPr lang="en-US" sz="2200" baseline="-25000" dirty="0"/>
                        <a:t>2</a:t>
                      </a:r>
                      <a:r>
                        <a:rPr lang="en-US" sz="2200" dirty="0"/>
                        <a:t>H</a:t>
                      </a:r>
                      <a:r>
                        <a:rPr lang="en-US" sz="2200" baseline="-25000" dirty="0"/>
                        <a:t>4(l)</a:t>
                      </a:r>
                      <a:r>
                        <a:rPr lang="en-US" sz="2200" dirty="0"/>
                        <a:t> </a:t>
                      </a:r>
                      <a:r>
                        <a:rPr lang="he-IL" sz="2200" dirty="0"/>
                        <a:t> </a:t>
                      </a:r>
                      <a:r>
                        <a:rPr lang="ar-JO" sz="2200" b="1" dirty="0"/>
                        <a:t>عدد المراكز</a:t>
                      </a:r>
                      <a:r>
                        <a:rPr lang="ar-JO" sz="2200" dirty="0"/>
                        <a:t> لتكوين </a:t>
                      </a:r>
                      <a:r>
                        <a:rPr lang="ar-SA" sz="2200" dirty="0"/>
                        <a:t>روابط هيدروجينيّة </a:t>
                      </a:r>
                      <a:r>
                        <a:rPr lang="ar-JO" sz="2200" dirty="0"/>
                        <a:t>هو الأكبر. </a:t>
                      </a:r>
                      <a:r>
                        <a:rPr lang="ar-SA" sz="2200" dirty="0"/>
                        <a:t>كلّما كان عدد المراكز المُمكنة لتكوين روابط هيدروجينيّة أكبر، ازداد احتمال تكوين عدد أكبر من الروابط الهيدروجينيّة، ولذلك، تكون هذه الروابط أقوى.</a:t>
                      </a:r>
                      <a:endParaRPr lang="en-US" sz="2200" dirty="0"/>
                    </a:p>
                  </a:txBody>
                  <a:tcPr marL="91428" marR="91428" marT="45714" marB="45714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/>
                    </a:p>
                  </a:txBody>
                  <a:tcPr marL="91428" marR="91428" marT="45714" marB="45714" anchor="ctr"/>
                </a:tc>
                <a:extLst>
                  <a:ext uri="{0D108BD9-81ED-4DB2-BD59-A6C34878D82A}">
                    <a16:rowId xmlns:a16="http://schemas.microsoft.com/office/drawing/2014/main" val="2873032467"/>
                  </a:ext>
                </a:extLst>
              </a:tr>
              <a:tr h="116095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الاستنتاج بما يخُصّ درجة غليان الموادّ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200" dirty="0"/>
                        <a:t>درجة حرارة</a:t>
                      </a:r>
                      <a:r>
                        <a:rPr lang="ar-JO" sz="2200" b="1" dirty="0"/>
                        <a:t> </a:t>
                      </a:r>
                      <a:r>
                        <a:rPr lang="ar-JO" sz="2200" b="1" dirty="0">
                          <a:solidFill>
                            <a:srgbClr val="FF0000"/>
                          </a:solidFill>
                        </a:rPr>
                        <a:t>الغليان</a:t>
                      </a:r>
                      <a:r>
                        <a:rPr lang="ar-JO" sz="2200" dirty="0"/>
                        <a:t> تتعلّق بقوى التجاذُب بين الجُزيئات. </a:t>
                      </a:r>
                      <a:r>
                        <a:rPr lang="ar-SA" sz="2200" dirty="0"/>
                        <a:t>كلّما كانت قوى التجاذُب بين الجُزيئات أقوى، احتجنا إلى طاقة أكبر للتغلُّب على قوى التجاذُب، وفصل الجُزيئات وتحويلها إلى غاز بالتالي درجة حرارة الغليان تكون أعلى.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200" dirty="0"/>
                        <a:t>لذلك،</a:t>
                      </a:r>
                      <a:r>
                        <a:rPr lang="ar-SA" sz="2200" baseline="0" dirty="0"/>
                        <a:t> للمادّة </a:t>
                      </a:r>
                      <a:r>
                        <a:rPr lang="en-US" sz="2200" dirty="0"/>
                        <a:t>N</a:t>
                      </a:r>
                      <a:r>
                        <a:rPr lang="en-US" sz="2200" baseline="-25000" dirty="0"/>
                        <a:t>2</a:t>
                      </a:r>
                      <a:r>
                        <a:rPr lang="en-US" sz="2200" dirty="0"/>
                        <a:t>H</a:t>
                      </a:r>
                      <a:r>
                        <a:rPr lang="en-US" sz="2200" baseline="-25000" dirty="0"/>
                        <a:t>4(l)</a:t>
                      </a:r>
                      <a:r>
                        <a:rPr lang="ar-SA" sz="2200" baseline="-25000" dirty="0"/>
                        <a:t>  </a:t>
                      </a:r>
                      <a:r>
                        <a:rPr lang="ar-SA" sz="2200" baseline="0" dirty="0"/>
                        <a:t>درجة حرارة الغليان الأعلى</a:t>
                      </a:r>
                      <a:endParaRPr lang="he-IL" sz="2200" baseline="0" dirty="0"/>
                    </a:p>
                  </a:txBody>
                  <a:tcPr marL="91428" marR="91428" marT="45714" marB="45714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91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2000" dirty="0"/>
                    </a:p>
                  </a:txBody>
                  <a:tcPr marL="91428" marR="91428" marT="45714" marB="45714" anchor="ctr"/>
                </a:tc>
                <a:extLst>
                  <a:ext uri="{0D108BD9-81ED-4DB2-BD59-A6C34878D82A}">
                    <a16:rowId xmlns:a16="http://schemas.microsoft.com/office/drawing/2014/main" val="2844335524"/>
                  </a:ext>
                </a:extLst>
              </a:tr>
            </a:tbl>
          </a:graphicData>
        </a:graphic>
      </p:graphicFrame>
      <p:grpSp>
        <p:nvGrpSpPr>
          <p:cNvPr id="4" name="קבוצה 3"/>
          <p:cNvGrpSpPr/>
          <p:nvPr/>
        </p:nvGrpSpPr>
        <p:grpSpPr>
          <a:xfrm>
            <a:off x="1291822" y="740645"/>
            <a:ext cx="4647727" cy="520596"/>
            <a:chOff x="1291822" y="740645"/>
            <a:chExt cx="4647727" cy="520596"/>
          </a:xfrm>
        </p:grpSpPr>
        <p:pic>
          <p:nvPicPr>
            <p:cNvPr id="10" name="Picture 4" descr="What is the Lewis structure of NH3? | Study.co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902" y="741437"/>
              <a:ext cx="957647" cy="519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Why does Hydrazine, N2H4, have 2 lone pairs of electrons instead ...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5" t="22960" r="7740" b="19870"/>
            <a:stretch/>
          </p:blipFill>
          <p:spPr bwMode="auto">
            <a:xfrm>
              <a:off x="1291822" y="740645"/>
              <a:ext cx="1245315" cy="520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קבוצה 18"/>
          <p:cNvGrpSpPr/>
          <p:nvPr/>
        </p:nvGrpSpPr>
        <p:grpSpPr>
          <a:xfrm>
            <a:off x="9970060" y="444132"/>
            <a:ext cx="490233" cy="5036399"/>
            <a:chOff x="9970060" y="444132"/>
            <a:chExt cx="490233" cy="5036399"/>
          </a:xfrm>
        </p:grpSpPr>
        <p:sp>
          <p:nvSpPr>
            <p:cNvPr id="2" name="מלבן 1"/>
            <p:cNvSpPr/>
            <p:nvPr/>
          </p:nvSpPr>
          <p:spPr>
            <a:xfrm>
              <a:off x="9983870" y="444132"/>
              <a:ext cx="44755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ar-SA" sz="36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</a:t>
              </a:r>
              <a:endParaRPr lang="he-IL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4" name="מלבן 13"/>
            <p:cNvSpPr/>
            <p:nvPr/>
          </p:nvSpPr>
          <p:spPr>
            <a:xfrm>
              <a:off x="9970060" y="1186005"/>
              <a:ext cx="44755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ar-SA" sz="36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</a:t>
              </a:r>
              <a:endParaRPr lang="he-IL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5" name="מלבן 14"/>
            <p:cNvSpPr/>
            <p:nvPr/>
          </p:nvSpPr>
          <p:spPr>
            <a:xfrm>
              <a:off x="9979104" y="1713154"/>
              <a:ext cx="44755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ar-SA" sz="36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3</a:t>
              </a:r>
              <a:endParaRPr lang="he-IL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6" name="מלבן 15"/>
            <p:cNvSpPr/>
            <p:nvPr/>
          </p:nvSpPr>
          <p:spPr>
            <a:xfrm>
              <a:off x="10012735" y="2511069"/>
              <a:ext cx="44755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ar-SA" sz="36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4</a:t>
              </a:r>
              <a:endParaRPr lang="he-IL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7" name="מלבן 16"/>
            <p:cNvSpPr/>
            <p:nvPr/>
          </p:nvSpPr>
          <p:spPr>
            <a:xfrm>
              <a:off x="9997495" y="3854969"/>
              <a:ext cx="44755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ar-SA" sz="36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5</a:t>
              </a:r>
              <a:endParaRPr lang="he-IL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8" name="מלבן 17"/>
            <p:cNvSpPr/>
            <p:nvPr/>
          </p:nvSpPr>
          <p:spPr>
            <a:xfrm>
              <a:off x="9993217" y="4834200"/>
              <a:ext cx="44755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ar-SA" sz="36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6</a:t>
              </a:r>
              <a:endParaRPr lang="he-IL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3000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E3D2DCB1-63D2-46AF-8C08-FD8BD5FA2C07}"/>
              </a:ext>
            </a:extLst>
          </p:cNvPr>
          <p:cNvSpPr/>
          <p:nvPr/>
        </p:nvSpPr>
        <p:spPr>
          <a:xfrm>
            <a:off x="0" y="5746588"/>
            <a:ext cx="8337171" cy="1111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362615" y="466126"/>
            <a:ext cx="11160000" cy="76358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ar-SA" sz="2400" dirty="0">
                <a:solidFill>
                  <a:srgbClr val="FF0000"/>
                </a:solidFill>
                <a:cs typeface="+mn-cs"/>
              </a:rPr>
              <a:t>استراتيجيّة تحديد </a:t>
            </a:r>
            <a:r>
              <a:rPr lang="en-US" sz="2400" dirty="0">
                <a:cs typeface="+mn-cs"/>
              </a:rPr>
              <a:t>T</a:t>
            </a:r>
            <a:r>
              <a:rPr lang="en-US" sz="2400" baseline="-25000" dirty="0">
                <a:cs typeface="+mn-cs"/>
              </a:rPr>
              <a:t>m</a:t>
            </a:r>
            <a:r>
              <a:rPr lang="ar-JO" sz="2400" dirty="0">
                <a:cs typeface="+mn-cs"/>
              </a:rPr>
              <a:t> و/أو </a:t>
            </a:r>
            <a:r>
              <a:rPr lang="en-US" sz="2400" dirty="0">
                <a:cs typeface="+mn-cs"/>
              </a:rPr>
              <a:t>T</a:t>
            </a:r>
            <a:r>
              <a:rPr lang="en-US" sz="2400" baseline="-25000" dirty="0">
                <a:cs typeface="+mn-cs"/>
              </a:rPr>
              <a:t>b</a:t>
            </a:r>
            <a:r>
              <a:rPr lang="en-US" sz="2400" dirty="0">
                <a:cs typeface="+mn-cs"/>
              </a:rPr>
              <a:t> </a:t>
            </a:r>
            <a:r>
              <a:rPr lang="ar-SA" sz="2400" dirty="0">
                <a:cs typeface="+mn-cs"/>
              </a:rPr>
              <a:t> </a:t>
            </a:r>
            <a:r>
              <a:rPr lang="ar-JO" sz="2400" dirty="0">
                <a:cs typeface="+mn-cs"/>
              </a:rPr>
              <a:t>الأعلى </a:t>
            </a:r>
            <a:r>
              <a:rPr lang="ar-SA" sz="2400" dirty="0">
                <a:cs typeface="+mn-cs"/>
              </a:rPr>
              <a:t>لمادّتين جُزيئيّتين مُعطيتَين </a:t>
            </a:r>
            <a:r>
              <a:rPr lang="en-US" sz="2400" dirty="0">
                <a:cs typeface="+mn-cs"/>
              </a:rPr>
              <a:t>X</a:t>
            </a:r>
            <a:r>
              <a:rPr lang="ar-JO" sz="2400" dirty="0">
                <a:cs typeface="+mn-cs"/>
              </a:rPr>
              <a:t> وَ </a:t>
            </a:r>
            <a:r>
              <a:rPr lang="en-US" sz="2400" dirty="0">
                <a:cs typeface="+mn-cs"/>
              </a:rPr>
              <a:t> Y</a:t>
            </a:r>
            <a:br>
              <a:rPr lang="ar-SA" sz="2400" dirty="0">
                <a:cs typeface="+mn-cs"/>
              </a:rPr>
            </a:br>
            <a:br>
              <a:rPr lang="en-US" sz="2400" dirty="0">
                <a:cs typeface="+mn-cs"/>
              </a:rPr>
            </a:br>
            <a:endParaRPr lang="he-IL" sz="2400" dirty="0"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4" t="22533" r="18066" b="13322"/>
          <a:stretch/>
        </p:blipFill>
        <p:spPr bwMode="auto">
          <a:xfrm>
            <a:off x="192505" y="756748"/>
            <a:ext cx="9960488" cy="525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10363" y="5392645"/>
            <a:ext cx="57544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عندما تكون السحابة الإلكترونيّة مُتقاربة، </a:t>
            </a:r>
            <a:r>
              <a:rPr lang="ar-JO" sz="2000" b="1" dirty="0"/>
              <a:t>المادّة ال</a:t>
            </a:r>
            <a:r>
              <a:rPr lang="ar-SA" sz="2000" b="1" dirty="0"/>
              <a:t>ّ</a:t>
            </a:r>
            <a:r>
              <a:rPr lang="ar-JO" sz="2000" b="1" dirty="0"/>
              <a:t>تي تحتوي بين  جُزيئاتها على روابط هيدروجينيّة يكون لها أعلى</a:t>
            </a:r>
            <a:r>
              <a:rPr lang="en-US" sz="2000" b="1" dirty="0"/>
              <a:t> </a:t>
            </a:r>
            <a:r>
              <a:rPr lang="ar-JO" sz="2000" b="1" dirty="0"/>
              <a:t> </a:t>
            </a:r>
            <a:r>
              <a:rPr lang="en-US" sz="2000" b="1" dirty="0"/>
              <a:t>T</a:t>
            </a:r>
            <a:r>
              <a:rPr lang="en-US" sz="2000" b="1" baseline="-25000" dirty="0"/>
              <a:t>m</a:t>
            </a:r>
            <a:r>
              <a:rPr lang="en-US" sz="2000" b="1" dirty="0"/>
              <a:t> </a:t>
            </a:r>
            <a:r>
              <a:rPr lang="ar-JO" sz="2000" b="1" dirty="0"/>
              <a:t>/</a:t>
            </a:r>
            <a:r>
              <a:rPr lang="en-US" sz="2000" b="1" dirty="0"/>
              <a:t> T</a:t>
            </a:r>
            <a:r>
              <a:rPr lang="en-US" sz="2000" b="1" baseline="-25000" dirty="0"/>
              <a:t>b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147" y="663751"/>
            <a:ext cx="1399573" cy="139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43184" y="1928806"/>
            <a:ext cx="217671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rgbClr val="FF0000"/>
                </a:solidFill>
              </a:rPr>
              <a:t>امسَح الشيفرة لتحميل الشريحة</a:t>
            </a:r>
            <a:endParaRPr lang="he-IL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16935" y="6236422"/>
            <a:ext cx="724552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/>
              <a:t>المصدر: كتاب ملخَّص مادّة تخصُّص الكيمياء ومُجمَّع أسئلة تدريبيّة، (</a:t>
            </a:r>
            <a:r>
              <a:rPr lang="ar-SA" sz="1600" dirty="0">
                <a:latin typeface="Arial" panose="020B0604020202020204" pitchFamily="34" charset="0"/>
              </a:rPr>
              <a:t>2019)، </a:t>
            </a:r>
            <a:r>
              <a:rPr lang="ar-SA" dirty="0"/>
              <a:t>صفحة </a:t>
            </a:r>
            <a:r>
              <a:rPr lang="ar-SA" dirty="0">
                <a:latin typeface="Arial" panose="020B0604020202020204" pitchFamily="34" charset="0"/>
              </a:rPr>
              <a:t>50 </a:t>
            </a:r>
          </a:p>
          <a:p>
            <a:pPr algn="ctr"/>
            <a:r>
              <a:rPr lang="ar-SA" dirty="0"/>
              <a:t>إعداد د. عبير زيدان-عابد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2567627" y="466126"/>
            <a:ext cx="524287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rgbClr val="FF0000"/>
                </a:solidFill>
              </a:rPr>
              <a:t>حدّد نوع التأثيرات المُتبادلة بين جزيئات كلّ مادّة معطاة</a:t>
            </a:r>
            <a:endParaRPr lang="he-IL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52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>
            <a:extLst>
              <a:ext uri="{FF2B5EF4-FFF2-40B4-BE49-F238E27FC236}">
                <a16:creationId xmlns:a16="http://schemas.microsoft.com/office/drawing/2014/main" id="{E3D2DCB1-63D2-46AF-8C08-FD8BD5FA2C07}"/>
              </a:ext>
            </a:extLst>
          </p:cNvPr>
          <p:cNvSpPr/>
          <p:nvPr/>
        </p:nvSpPr>
        <p:spPr>
          <a:xfrm>
            <a:off x="0" y="5627705"/>
            <a:ext cx="8337171" cy="1230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0" descr="Examples of Hydrogen Bonding - Chemistry Exam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417" y="213094"/>
            <a:ext cx="2047021" cy="106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>
                <a:cs typeface="+mn-cs"/>
              </a:rPr>
              <a:t>تلخيص</a:t>
            </a:r>
            <a:endParaRPr lang="he-IL" dirty="0"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24" y="734058"/>
            <a:ext cx="10010095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ar-SA" sz="2400" dirty="0"/>
              <a:t>الروابِط الهيدروجينيّة عبارة عن قوى </a:t>
            </a:r>
            <a:r>
              <a:rPr lang="ar-JO" sz="2400" b="1" dirty="0">
                <a:solidFill>
                  <a:srgbClr val="FF0000"/>
                </a:solidFill>
              </a:rPr>
              <a:t>تجاذب كهربا</a:t>
            </a:r>
            <a:r>
              <a:rPr lang="ar-SA" sz="2400" b="1" dirty="0" err="1">
                <a:solidFill>
                  <a:srgbClr val="FF0000"/>
                </a:solidFill>
              </a:rPr>
              <a:t>ئيّ</a:t>
            </a:r>
            <a:r>
              <a:rPr lang="ar-JO" sz="2400" dirty="0"/>
              <a:t> </a:t>
            </a:r>
            <a:r>
              <a:rPr lang="ar-JO" sz="3200" b="1" u="sng" dirty="0"/>
              <a:t>بين</a:t>
            </a:r>
            <a:r>
              <a:rPr lang="ar-JO" sz="2400" dirty="0"/>
              <a:t> الجُزيئات</a:t>
            </a:r>
            <a:endParaRPr lang="ar-SA" sz="2400" dirty="0"/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ar-SA" sz="2400"/>
              <a:t> </a:t>
            </a:r>
            <a:r>
              <a:rPr lang="ar-SA" sz="2400" dirty="0"/>
              <a:t>تتواجد الروابط </a:t>
            </a:r>
            <a:r>
              <a:rPr lang="ar-SA" sz="2400"/>
              <a:t>الهيدروجينيّة، </a:t>
            </a:r>
            <a:r>
              <a:rPr lang="ar-SA" sz="2400" dirty="0"/>
              <a:t>إذا تحقّقت شروط محدّدة، بخلاف </a:t>
            </a:r>
            <a:r>
              <a:rPr lang="ar-JO" sz="2400" dirty="0"/>
              <a:t>قوى فاندرفالس </a:t>
            </a:r>
            <a:r>
              <a:rPr lang="ar-SA" sz="2400" dirty="0"/>
              <a:t>ال</a:t>
            </a:r>
            <a:r>
              <a:rPr lang="ar-JO" sz="2400" dirty="0"/>
              <a:t>موجودة بين جُزيئات </a:t>
            </a:r>
            <a:r>
              <a:rPr lang="ar-JO" sz="2400" b="1" dirty="0"/>
              <a:t>جميع</a:t>
            </a:r>
            <a:r>
              <a:rPr lang="ar-JO" sz="2400" dirty="0"/>
              <a:t> الموادّ الجُزيئيّة</a:t>
            </a:r>
            <a:r>
              <a:rPr lang="ar-SA" sz="2400" dirty="0"/>
              <a:t>.</a:t>
            </a:r>
          </a:p>
          <a:p>
            <a:pPr marL="342900" indent="-34290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ar-SA" sz="2400" dirty="0"/>
              <a:t>مقارنة مع الرّابِط الكوفالنتيّ داخل الجُزيء، شدّة الرّابِط الهيدروجينيّ أضعف، وطول رباطه أطول </a:t>
            </a:r>
            <a:endParaRPr lang="he-IL" sz="2400" dirty="0"/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ar-SA" sz="2400" dirty="0"/>
              <a:t>عاملان أساسيّان يؤثّران في شدّة الروابط الهيدروجينيّة: عدد المراكز لتكوين روابط هيدروجينيّة وقوّة الرّابِط الهيدروجينيّ.</a:t>
            </a:r>
            <a:endParaRPr lang="he-IL" sz="2400" dirty="0"/>
          </a:p>
          <a:p>
            <a:pPr marL="342900" indent="-3429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q"/>
              <a:defRPr/>
            </a:pPr>
            <a:r>
              <a:rPr lang="ar-SA" sz="2400" dirty="0"/>
              <a:t>شدّة الروابط الهيدروجينيّة تؤثر في الحالة التراكميّة للمركّب الجزيئيّ، كما وتؤثِّر في درجة حرارة غليانه وانصهاره. </a:t>
            </a:r>
            <a:endParaRPr lang="he-IL" sz="2400" dirty="0"/>
          </a:p>
        </p:txBody>
      </p:sp>
      <p:sp>
        <p:nvSpPr>
          <p:cNvPr id="28" name="מלבן 27"/>
          <p:cNvSpPr/>
          <p:nvPr/>
        </p:nvSpPr>
        <p:spPr>
          <a:xfrm>
            <a:off x="1469570" y="5769271"/>
            <a:ext cx="7339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000" b="1" dirty="0"/>
              <a:t>تمّ إعداد  مُعظم الموادّ  بالاعتمادّ على المصدر: مُلخَّص مادّة تخصُّص الكيمياء ومُجمّع أسئلة تدريبيّة، إعداد: د. عبير زيدان-عابد</a:t>
            </a:r>
            <a:endParaRPr lang="he-IL" sz="2000" b="1" dirty="0"/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388429"/>
            <a:ext cx="1469571" cy="146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396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>
            <a:extLst>
              <a:ext uri="{FF2B5EF4-FFF2-40B4-BE49-F238E27FC236}">
                <a16:creationId xmlns:a16="http://schemas.microsoft.com/office/drawing/2014/main" id="{E3D2DCB1-63D2-46AF-8C08-FD8BD5FA2C07}"/>
              </a:ext>
            </a:extLst>
          </p:cNvPr>
          <p:cNvSpPr/>
          <p:nvPr/>
        </p:nvSpPr>
        <p:spPr>
          <a:xfrm>
            <a:off x="0" y="5769215"/>
            <a:ext cx="8337171" cy="1088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כותרת 1">
            <a:extLst>
              <a:ext uri="{FF2B5EF4-FFF2-40B4-BE49-F238E27FC236}">
                <a16:creationId xmlns:a16="http://schemas.microsoft.com/office/drawing/2014/main" id="{2A488777-C356-41FC-992C-BE944AE61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206" y="90262"/>
            <a:ext cx="11160000" cy="720000"/>
          </a:xfrm>
        </p:spPr>
        <p:txBody>
          <a:bodyPr/>
          <a:lstStyle/>
          <a:p>
            <a:r>
              <a:rPr lang="ar-SA" sz="4000" dirty="0">
                <a:cs typeface="+mn-cs"/>
              </a:rPr>
              <a:t>مَهمَّة بيتيّة</a:t>
            </a:r>
            <a:endParaRPr lang="he-IL" sz="4000" dirty="0">
              <a:cs typeface="+mn-cs"/>
            </a:endParaRP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6858000" y="2133848"/>
            <a:ext cx="4839482" cy="72000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ar-SA" sz="2800" dirty="0">
                <a:solidFill>
                  <a:srgbClr val="1D4C72"/>
                </a:solidFill>
                <a:latin typeface="Simplified Arabic" pitchFamily="18" charset="-78"/>
                <a:cs typeface="+mn-cs"/>
              </a:rPr>
              <a:t>معطى الرسم البيانيّ التالي:</a:t>
            </a:r>
          </a:p>
          <a:p>
            <a:pPr algn="r">
              <a:lnSpc>
                <a:spcPct val="150000"/>
              </a:lnSpc>
            </a:pPr>
            <a:r>
              <a:rPr lang="ar-SA" sz="2800" dirty="0">
                <a:solidFill>
                  <a:srgbClr val="1D4C72"/>
                </a:solidFill>
                <a:latin typeface="Simplified Arabic" pitchFamily="18" charset="-78"/>
                <a:cs typeface="+mn-cs"/>
              </a:rPr>
              <a:t>ماذا يُمكنكم أن </a:t>
            </a:r>
            <a:r>
              <a:rPr lang="ar-SA" sz="2800" dirty="0" err="1">
                <a:solidFill>
                  <a:srgbClr val="1D4C72"/>
                </a:solidFill>
                <a:latin typeface="Simplified Arabic" pitchFamily="18" charset="-78"/>
                <a:cs typeface="+mn-cs"/>
              </a:rPr>
              <a:t>تستنتجوا</a:t>
            </a:r>
            <a:r>
              <a:rPr lang="ar-SA" sz="2800" dirty="0">
                <a:solidFill>
                  <a:srgbClr val="1D4C72"/>
                </a:solidFill>
                <a:latin typeface="Simplified Arabic" pitchFamily="18" charset="-78"/>
                <a:cs typeface="+mn-cs"/>
              </a:rPr>
              <a:t> بالنّسبة لدرجة غليان </a:t>
            </a:r>
            <a:r>
              <a:rPr lang="en-US" sz="2800" dirty="0">
                <a:solidFill>
                  <a:srgbClr val="00B0F0"/>
                </a:solidFill>
                <a:latin typeface="Simplified Arabic" pitchFamily="18" charset="-78"/>
                <a:cs typeface="Arial" panose="020B0604020202020204" pitchFamily="34" charset="0"/>
              </a:rPr>
              <a:t>H</a:t>
            </a:r>
            <a:r>
              <a:rPr lang="en-US" sz="2800" baseline="-25000" dirty="0">
                <a:solidFill>
                  <a:srgbClr val="00B0F0"/>
                </a:solidFill>
                <a:latin typeface="Simplified Arabic" pitchFamily="18" charset="-78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00B0F0"/>
                </a:solidFill>
                <a:latin typeface="Simplified Arabic" pitchFamily="18" charset="-78"/>
                <a:cs typeface="Arial" panose="020B0604020202020204" pitchFamily="34" charset="0"/>
              </a:rPr>
              <a:t>O</a:t>
            </a:r>
            <a:r>
              <a:rPr lang="en-US" sz="2800" baseline="-25000" dirty="0">
                <a:solidFill>
                  <a:srgbClr val="00B0F0"/>
                </a:solidFill>
                <a:latin typeface="Simplified Arabic" pitchFamily="18" charset="-78"/>
                <a:cs typeface="Arial" panose="020B0604020202020204" pitchFamily="34" charset="0"/>
              </a:rPr>
              <a:t>(l)</a:t>
            </a:r>
            <a:r>
              <a:rPr lang="en-US" sz="2800" dirty="0">
                <a:solidFill>
                  <a:srgbClr val="1D4C72"/>
                </a:solidFill>
                <a:latin typeface="Simplified Arabic" pitchFamily="18" charset="-78"/>
                <a:cs typeface="Arial" panose="020B0604020202020204" pitchFamily="34" charset="0"/>
              </a:rPr>
              <a:t>، </a:t>
            </a:r>
            <a:r>
              <a:rPr lang="en-US" sz="2800" dirty="0">
                <a:solidFill>
                  <a:srgbClr val="00B050"/>
                </a:solidFill>
                <a:latin typeface="Simplified Arabic" pitchFamily="18" charset="-78"/>
                <a:cs typeface="Arial" panose="020B0604020202020204" pitchFamily="34" charset="0"/>
              </a:rPr>
              <a:t>NH</a:t>
            </a:r>
            <a:r>
              <a:rPr lang="en-US" sz="2800" baseline="-25000" dirty="0">
                <a:solidFill>
                  <a:srgbClr val="00B050"/>
                </a:solidFill>
                <a:latin typeface="Simplified Arabic" pitchFamily="18" charset="-78"/>
                <a:cs typeface="Arial" panose="020B0604020202020204" pitchFamily="34" charset="0"/>
              </a:rPr>
              <a:t>3(g)</a:t>
            </a:r>
            <a:r>
              <a:rPr lang="en-US" sz="2800" dirty="0">
                <a:solidFill>
                  <a:srgbClr val="1D4C72"/>
                </a:solidFill>
                <a:latin typeface="Simplified Arabic" pitchFamily="18" charset="-78"/>
                <a:cs typeface="Arial" panose="020B0604020202020204" pitchFamily="34" charset="0"/>
              </a:rPr>
              <a:t> </a:t>
            </a:r>
            <a:r>
              <a:rPr lang="ar-SA" sz="2800" dirty="0">
                <a:solidFill>
                  <a:srgbClr val="1D4C72"/>
                </a:solidFill>
                <a:latin typeface="Simplified Arabic" pitchFamily="18" charset="-78"/>
                <a:cs typeface="+mn-cs"/>
              </a:rPr>
              <a:t> و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Simplified Arabic" pitchFamily="18" charset="-78"/>
                <a:cs typeface="Arial" panose="020B0604020202020204" pitchFamily="34" charset="0"/>
              </a:rPr>
              <a:t>HF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Simplified Arabic" pitchFamily="18" charset="-78"/>
                <a:cs typeface="Arial" panose="020B0604020202020204" pitchFamily="34" charset="0"/>
              </a:rPr>
              <a:t>(g)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Simplified Arabic" pitchFamily="18" charset="-78"/>
                <a:cs typeface="Arial" panose="020B0604020202020204" pitchFamily="34" charset="0"/>
              </a:rPr>
              <a:t> </a:t>
            </a:r>
            <a:br>
              <a:rPr lang="en-US" sz="2800" dirty="0">
                <a:solidFill>
                  <a:schemeClr val="accent6">
                    <a:lumMod val="50000"/>
                  </a:schemeClr>
                </a:solidFill>
                <a:latin typeface="Simplified Arabic" pitchFamily="18" charset="-78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1D4C72"/>
                </a:solidFill>
                <a:latin typeface="Simplified Arabic" pitchFamily="18" charset="-78"/>
                <a:cs typeface="Arial" panose="020B0604020202020204" pitchFamily="34" charset="0"/>
              </a:rPr>
              <a:t> </a:t>
            </a:r>
            <a:r>
              <a:rPr lang="ar-SA" sz="2800" dirty="0">
                <a:solidFill>
                  <a:srgbClr val="1D4C72"/>
                </a:solidFill>
                <a:latin typeface="Simplified Arabic" pitchFamily="18" charset="-78"/>
                <a:cs typeface="+mn-cs"/>
              </a:rPr>
              <a:t>مقارنةً مع </a:t>
            </a:r>
            <a:r>
              <a:rPr lang="ar-SA" sz="2800" dirty="0" err="1">
                <a:solidFill>
                  <a:srgbClr val="1D4C72"/>
                </a:solidFill>
                <a:latin typeface="Simplified Arabic" pitchFamily="18" charset="-78"/>
                <a:cs typeface="+mn-cs"/>
              </a:rPr>
              <a:t>الهيدريدات</a:t>
            </a:r>
            <a:r>
              <a:rPr lang="ar-SA" sz="2800" dirty="0">
                <a:solidFill>
                  <a:srgbClr val="1D4C72"/>
                </a:solidFill>
                <a:latin typeface="Simplified Arabic" pitchFamily="18" charset="-78"/>
                <a:cs typeface="+mn-cs"/>
              </a:rPr>
              <a:t> الأُخرى لعناصر موجودة بنفس الدّورة؟ </a:t>
            </a:r>
          </a:p>
          <a:p>
            <a:pPr algn="r">
              <a:lnSpc>
                <a:spcPct val="150000"/>
              </a:lnSpc>
            </a:pPr>
            <a:r>
              <a:rPr lang="ar-SA" sz="2400" dirty="0">
                <a:solidFill>
                  <a:srgbClr val="FF0000"/>
                </a:solidFill>
                <a:latin typeface="Simplified Arabic" pitchFamily="18" charset="-78"/>
                <a:cs typeface="+mn-cs"/>
              </a:rPr>
              <a:t>رمز في الرّابِط التالي:</a:t>
            </a:r>
            <a:endParaRPr lang="ar-SA" sz="2400" dirty="0">
              <a:solidFill>
                <a:srgbClr val="FF0000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20" y="810262"/>
            <a:ext cx="5801708" cy="396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31802" y="5307550"/>
            <a:ext cx="36997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امسح شيفرة الحلّ</a:t>
            </a:r>
            <a:endParaRPr lang="he-IL" sz="2400" dirty="0">
              <a:solidFill>
                <a:srgbClr val="FF0000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220720" y="5766928"/>
            <a:ext cx="23102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4800" dirty="0">
                <a:ln w="0"/>
                <a:solidFill>
                  <a:srgbClr val="002060"/>
                </a:solidFill>
              </a:rPr>
              <a:t>عملًا مُمتِعًا</a:t>
            </a:r>
            <a:endParaRPr lang="he-IL" sz="4800" dirty="0">
              <a:ln w="0"/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464" y="4869654"/>
            <a:ext cx="1312772" cy="131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AA0F154-F9AD-4FD1-AE1C-173E49DEFCE3}"/>
              </a:ext>
            </a:extLst>
          </p:cNvPr>
          <p:cNvSpPr/>
          <p:nvPr/>
        </p:nvSpPr>
        <p:spPr>
          <a:xfrm>
            <a:off x="8514982" y="4454523"/>
            <a:ext cx="3160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https://youtu.be/LGwyBeuVjhU</a:t>
            </a:r>
            <a:endParaRPr lang="he-I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447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200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431636" y="3016112"/>
            <a:ext cx="10389322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Arial" panose="020B0604020202020204" pitchFamily="34" charset="0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Arial" panose="020B0604020202020204" pitchFamily="34" charset="0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Arial" panose="020B0604020202020204" pitchFamily="34" charset="0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1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Arial" panose="020B0604020202020204" pitchFamily="34" charset="0"/>
              </a:rPr>
              <a:t>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1108667" y="-54928"/>
            <a:ext cx="11160000" cy="720000"/>
          </a:xfrm>
        </p:spPr>
        <p:txBody>
          <a:bodyPr/>
          <a:lstStyle/>
          <a:p>
            <a:br>
              <a:rPr lang="ar-SA" sz="3200" dirty="0">
                <a:cs typeface="+mn-cs"/>
              </a:rPr>
            </a:br>
            <a:r>
              <a:rPr lang="ar-SA" sz="3200" dirty="0">
                <a:solidFill>
                  <a:srgbClr val="FF0000"/>
                </a:solidFill>
                <a:cs typeface="+mn-cs"/>
              </a:rPr>
              <a:t>كيف تتمكّن الكائنات البحريّة من العيش في البُحيرات المُتَجمِّدة؟ </a:t>
            </a:r>
            <a:endParaRPr lang="he-IL" sz="320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1057291" y="5908470"/>
            <a:ext cx="30514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Photo by </a:t>
            </a:r>
            <a:r>
              <a:rPr lang="en-US" sz="1400" dirty="0">
                <a:hlinkClick r:id="rId2"/>
              </a:rPr>
              <a:t>Simon </a:t>
            </a:r>
            <a:r>
              <a:rPr lang="en-US" sz="1400" dirty="0" err="1">
                <a:hlinkClick r:id="rId2"/>
              </a:rPr>
              <a:t>Matzinger</a:t>
            </a:r>
            <a:r>
              <a:rPr lang="en-US" sz="1400" dirty="0"/>
              <a:t> on </a:t>
            </a:r>
            <a:r>
              <a:rPr lang="en-US" sz="1400" dirty="0" err="1">
                <a:hlinkClick r:id="rId3"/>
              </a:rPr>
              <a:t>Unsplash</a:t>
            </a:r>
            <a:endParaRPr lang="he-IL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32" y="1016535"/>
            <a:ext cx="8456971" cy="443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062" y="1986798"/>
            <a:ext cx="1245557" cy="14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83761" y="3549303"/>
            <a:ext cx="35351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FF0000"/>
                </a:solidFill>
              </a:rPr>
              <a:t>امسَح الشيفرة لمُعاينة الإجابة</a:t>
            </a:r>
            <a:endParaRPr lang="he-IL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5270" y="1040523"/>
            <a:ext cx="353514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رمز</a:t>
            </a:r>
            <a:r>
              <a:rPr lang="ar-SA" sz="2400" b="1" dirty="0"/>
              <a:t>: بفضل الروابط الهيدروجينيّة </a:t>
            </a:r>
          </a:p>
          <a:p>
            <a:pPr algn="ctr"/>
            <a:r>
              <a:rPr lang="ar-SA" sz="2400" b="1" dirty="0"/>
              <a:t>       بين جُزيئات الماء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89534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1336619" y="200512"/>
            <a:ext cx="11160000" cy="720000"/>
          </a:xfrm>
        </p:spPr>
        <p:txBody>
          <a:bodyPr/>
          <a:lstStyle/>
          <a:p>
            <a:r>
              <a:rPr lang="ar-SA" sz="4000" dirty="0">
                <a:solidFill>
                  <a:srgbClr val="192A72"/>
                </a:solidFill>
                <a:cs typeface="+mn-cs"/>
              </a:rPr>
              <a:t>ماذا سنتعلّم في هذا الدرس؟</a:t>
            </a:r>
            <a:endParaRPr lang="he-IL" sz="4000" dirty="0">
              <a:solidFill>
                <a:srgbClr val="192A72"/>
              </a:solidFill>
              <a:cs typeface="+mn-cs"/>
            </a:endParaRP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-2174283" y="955009"/>
            <a:ext cx="11600326" cy="511734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3100" dirty="0">
                <a:cs typeface="+mn-cs"/>
              </a:rPr>
              <a:t>تأثيرات مُتبادلة بين الجُزيئات من النوع روابط هيدروجينيّة </a:t>
            </a:r>
          </a:p>
          <a:p>
            <a:pPr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3100" dirty="0">
                <a:cs typeface="+mn-cs"/>
              </a:rPr>
              <a:t>شروط تكوين روابط هيدروجينيّة بين الجُزيئات</a:t>
            </a:r>
            <a:endParaRPr lang="he-IL" sz="3100" dirty="0">
              <a:cs typeface="+mn-cs"/>
            </a:endParaRPr>
          </a:p>
          <a:p>
            <a:pPr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3100" dirty="0">
                <a:cs typeface="+mn-cs"/>
              </a:rPr>
              <a:t>العوامل الّتي تؤثّر في شدّة الروابط الهيدروجينيّة</a:t>
            </a:r>
          </a:p>
          <a:p>
            <a:pPr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3100" dirty="0">
                <a:solidFill>
                  <a:srgbClr val="FF0000"/>
                </a:solidFill>
                <a:cs typeface="+mn-cs"/>
              </a:rPr>
              <a:t>استراحة</a:t>
            </a:r>
          </a:p>
          <a:p>
            <a:pPr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3100" dirty="0">
                <a:cs typeface="+mn-cs"/>
              </a:rPr>
              <a:t>العوامل الّتي تؤثّر في شدّة الروابط الهيدروجينيّة- </a:t>
            </a:r>
            <a:r>
              <a:rPr lang="ar-SA" sz="3100" dirty="0">
                <a:solidFill>
                  <a:srgbClr val="FF0000"/>
                </a:solidFill>
                <a:cs typeface="+mn-cs"/>
              </a:rPr>
              <a:t>تتمّة</a:t>
            </a:r>
          </a:p>
          <a:p>
            <a:pPr marL="95250" lvl="1" indent="-9525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3100" dirty="0">
                <a:cs typeface="+mn-cs"/>
              </a:rPr>
              <a:t> علاقة الروابط الهيدروجينيّة بدرجة حرارة الغليان/ الانصهار، وبالحالة التراكميّة للمادّة</a:t>
            </a:r>
          </a:p>
          <a:p>
            <a:pPr marL="95250" lvl="1" indent="-95250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3100" dirty="0">
                <a:cs typeface="+mn-cs"/>
              </a:rPr>
              <a:t> التدرُّب على حلّ تمارين</a:t>
            </a:r>
          </a:p>
          <a:p>
            <a:pPr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endParaRPr lang="ar-SA" sz="2600" dirty="0">
              <a:solidFill>
                <a:srgbClr val="FF0000"/>
              </a:solidFill>
              <a:cs typeface="+mn-cs"/>
            </a:endParaRPr>
          </a:p>
          <a:p>
            <a:pPr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endParaRPr lang="ar-SA" sz="2600" dirty="0"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3" t="29948" r="30526" b="31770"/>
          <a:stretch/>
        </p:blipFill>
        <p:spPr bwMode="auto">
          <a:xfrm>
            <a:off x="212272" y="955009"/>
            <a:ext cx="3997872" cy="280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11">
            <a:extLst>
              <a:ext uri="{FF2B5EF4-FFF2-40B4-BE49-F238E27FC236}">
                <a16:creationId xmlns:a16="http://schemas.microsoft.com/office/drawing/2014/main" id="{E3D2DCB1-63D2-46AF-8C08-FD8BD5FA2C07}"/>
              </a:ext>
            </a:extLst>
          </p:cNvPr>
          <p:cNvSpPr/>
          <p:nvPr/>
        </p:nvSpPr>
        <p:spPr>
          <a:xfrm>
            <a:off x="0" y="5856726"/>
            <a:ext cx="8337171" cy="1001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כותרת 1"/>
          <p:cNvSpPr>
            <a:spLocks noGrp="1"/>
          </p:cNvSpPr>
          <p:nvPr>
            <p:ph type="title"/>
          </p:nvPr>
        </p:nvSpPr>
        <p:spPr>
          <a:xfrm>
            <a:off x="-86525" y="2927"/>
            <a:ext cx="11160000" cy="720000"/>
          </a:xfrm>
        </p:spPr>
        <p:txBody>
          <a:bodyPr/>
          <a:lstStyle/>
          <a:p>
            <a:r>
              <a:rPr lang="ar-SA" dirty="0">
                <a:cs typeface="+mn-cs"/>
              </a:rPr>
              <a:t>معرفة مُسبقة</a:t>
            </a:r>
            <a:endParaRPr lang="he-IL" dirty="0">
              <a:cs typeface="+mn-cs"/>
            </a:endParaRPr>
          </a:p>
        </p:txBody>
      </p:sp>
      <p:pic>
        <p:nvPicPr>
          <p:cNvPr id="20" name="Picture 12" descr="Top Teaching Methods - Activating Prior Knowled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0" t="39660" r="16168" b="16824"/>
          <a:stretch/>
        </p:blipFill>
        <p:spPr bwMode="auto">
          <a:xfrm>
            <a:off x="0" y="-28603"/>
            <a:ext cx="847225" cy="75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22"/>
          <p:cNvGrpSpPr>
            <a:grpSpLocks noChangeAspect="1"/>
          </p:cNvGrpSpPr>
          <p:nvPr/>
        </p:nvGrpSpPr>
        <p:grpSpPr bwMode="auto">
          <a:xfrm>
            <a:off x="203543" y="810964"/>
            <a:ext cx="8876507" cy="4254222"/>
            <a:chOff x="948" y="11191"/>
            <a:chExt cx="7825" cy="3481"/>
          </a:xfrm>
        </p:grpSpPr>
        <p:sp>
          <p:nvSpPr>
            <p:cNvPr id="9" name="AutoShape 23"/>
            <p:cNvSpPr>
              <a:spLocks noChangeAspect="1" noChangeArrowheads="1"/>
            </p:cNvSpPr>
            <p:nvPr/>
          </p:nvSpPr>
          <p:spPr bwMode="auto">
            <a:xfrm>
              <a:off x="1415" y="11320"/>
              <a:ext cx="7358" cy="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he-IL" altLang="he-IL" sz="3200" dirty="0">
                <a:cs typeface="+mn-cs"/>
              </a:endParaRPr>
            </a:p>
          </p:txBody>
        </p:sp>
        <p:sp>
          <p:nvSpPr>
            <p:cNvPr id="10" name="Line 24"/>
            <p:cNvSpPr>
              <a:spLocks noChangeShapeType="1"/>
            </p:cNvSpPr>
            <p:nvPr/>
          </p:nvSpPr>
          <p:spPr bwMode="auto">
            <a:xfrm>
              <a:off x="7833" y="1404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 sz="2400" dirty="0"/>
            </a:p>
          </p:txBody>
        </p:sp>
        <p:sp>
          <p:nvSpPr>
            <p:cNvPr id="11" name="Line 25"/>
            <p:cNvSpPr>
              <a:spLocks noChangeShapeType="1"/>
            </p:cNvSpPr>
            <p:nvPr/>
          </p:nvSpPr>
          <p:spPr bwMode="auto">
            <a:xfrm>
              <a:off x="7833" y="1404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e-IL" sz="2400" dirty="0"/>
            </a:p>
          </p:txBody>
        </p:sp>
        <p:grpSp>
          <p:nvGrpSpPr>
            <p:cNvPr id="12" name="Group 26"/>
            <p:cNvGrpSpPr>
              <a:grpSpLocks/>
            </p:cNvGrpSpPr>
            <p:nvPr/>
          </p:nvGrpSpPr>
          <p:grpSpPr bwMode="auto">
            <a:xfrm>
              <a:off x="948" y="11191"/>
              <a:ext cx="7257" cy="3481"/>
              <a:chOff x="948" y="11191"/>
              <a:chExt cx="7257" cy="3481"/>
            </a:xfrm>
          </p:grpSpPr>
          <p:sp>
            <p:nvSpPr>
              <p:cNvPr id="13" name="Rectangle 27"/>
              <p:cNvSpPr>
                <a:spLocks noChangeArrowheads="1"/>
              </p:cNvSpPr>
              <p:nvPr/>
            </p:nvSpPr>
            <p:spPr bwMode="auto">
              <a:xfrm>
                <a:off x="3901" y="11191"/>
                <a:ext cx="2662" cy="48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ar-SA" altLang="he-IL" sz="3200" b="0" dirty="0">
                    <a:solidFill>
                      <a:schemeClr val="bg1"/>
                    </a:solidFill>
                    <a:latin typeface="Times New Roman" pitchFamily="18" charset="0"/>
                    <a:cs typeface="+mn-cs"/>
                  </a:rPr>
                  <a:t>مُركّبات جزيئيّة</a:t>
                </a:r>
                <a:r>
                  <a:rPr lang="he-IL" altLang="he-IL" sz="3200" b="0" dirty="0">
                    <a:solidFill>
                      <a:schemeClr val="bg1"/>
                    </a:solidFill>
                    <a:latin typeface="Times New Roman" pitchFamily="18" charset="0"/>
                    <a:cs typeface="+mn-cs"/>
                  </a:rPr>
                  <a:t>  </a:t>
                </a:r>
                <a:endParaRPr lang="en-US" altLang="he-IL" sz="3200" b="0" dirty="0">
                  <a:solidFill>
                    <a:schemeClr val="bg1"/>
                  </a:solidFill>
                  <a:cs typeface="+mn-cs"/>
                </a:endParaRPr>
              </a:p>
            </p:txBody>
          </p:sp>
          <p:sp>
            <p:nvSpPr>
              <p:cNvPr id="14" name="Line 28"/>
              <p:cNvSpPr>
                <a:spLocks noChangeShapeType="1"/>
              </p:cNvSpPr>
              <p:nvPr/>
            </p:nvSpPr>
            <p:spPr bwMode="auto">
              <a:xfrm>
                <a:off x="5251" y="11671"/>
                <a:ext cx="1356" cy="1035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he-IL" sz="2400" dirty="0"/>
              </a:p>
            </p:txBody>
          </p:sp>
          <p:sp>
            <p:nvSpPr>
              <p:cNvPr id="15" name="Rectangle 29"/>
              <p:cNvSpPr>
                <a:spLocks noChangeArrowheads="1"/>
              </p:cNvSpPr>
              <p:nvPr/>
            </p:nvSpPr>
            <p:spPr bwMode="auto">
              <a:xfrm>
                <a:off x="4731" y="12719"/>
                <a:ext cx="3307" cy="48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ar-SA" altLang="he-IL" sz="2800" dirty="0">
                    <a:solidFill>
                      <a:schemeClr val="bg1"/>
                    </a:solidFill>
                    <a:latin typeface="Times New Roman" pitchFamily="18" charset="0"/>
                    <a:cs typeface="+mn-cs"/>
                  </a:rPr>
                  <a:t>تأثيرات مُتبادلة  </a:t>
                </a:r>
                <a:r>
                  <a:rPr lang="ar-SA" altLang="he-IL" sz="2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+mn-cs"/>
                  </a:rPr>
                  <a:t>بين</a:t>
                </a:r>
                <a:r>
                  <a:rPr lang="ar-SA" altLang="he-IL" sz="2800" dirty="0">
                    <a:solidFill>
                      <a:schemeClr val="bg1"/>
                    </a:solidFill>
                    <a:latin typeface="Times New Roman" pitchFamily="18" charset="0"/>
                    <a:cs typeface="+mn-cs"/>
                  </a:rPr>
                  <a:t> الجُزيئات</a:t>
                </a:r>
                <a:endParaRPr lang="en-US" altLang="he-IL" sz="2800" dirty="0">
                  <a:solidFill>
                    <a:schemeClr val="bg1"/>
                  </a:solidFill>
                  <a:cs typeface="+mn-cs"/>
                </a:endParaRPr>
              </a:p>
            </p:txBody>
          </p:sp>
          <p:sp>
            <p:nvSpPr>
              <p:cNvPr id="21" name="Line 30"/>
              <p:cNvSpPr>
                <a:spLocks noChangeShapeType="1"/>
              </p:cNvSpPr>
              <p:nvPr/>
            </p:nvSpPr>
            <p:spPr bwMode="auto">
              <a:xfrm>
                <a:off x="6749" y="13227"/>
                <a:ext cx="912" cy="621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he-IL" sz="2400" dirty="0"/>
              </a:p>
            </p:txBody>
          </p:sp>
          <p:sp>
            <p:nvSpPr>
              <p:cNvPr id="22" name="Line 31"/>
              <p:cNvSpPr>
                <a:spLocks noChangeShapeType="1"/>
              </p:cNvSpPr>
              <p:nvPr/>
            </p:nvSpPr>
            <p:spPr bwMode="auto">
              <a:xfrm flipH="1">
                <a:off x="5331" y="13227"/>
                <a:ext cx="1418" cy="587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he-IL" sz="2400" dirty="0"/>
              </a:p>
            </p:txBody>
          </p:sp>
          <p:sp>
            <p:nvSpPr>
              <p:cNvPr id="23" name="Rectangle 32"/>
              <p:cNvSpPr>
                <a:spLocks noChangeArrowheads="1"/>
              </p:cNvSpPr>
              <p:nvPr/>
            </p:nvSpPr>
            <p:spPr bwMode="auto">
              <a:xfrm>
                <a:off x="4110" y="13832"/>
                <a:ext cx="1686" cy="84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ar-SA" altLang="he-IL" sz="2800" dirty="0">
                    <a:solidFill>
                      <a:schemeClr val="bg1"/>
                    </a:solidFill>
                    <a:latin typeface="Times New Roman" pitchFamily="18" charset="0"/>
                    <a:cs typeface="+mn-cs"/>
                  </a:rPr>
                  <a:t>روابط </a:t>
                </a:r>
              </a:p>
              <a:p>
                <a:pPr algn="ctr" eaLnBrk="1" hangingPunct="1"/>
                <a:r>
                  <a:rPr lang="ar-SA" altLang="he-IL" sz="2800" dirty="0">
                    <a:solidFill>
                      <a:schemeClr val="bg1"/>
                    </a:solidFill>
                    <a:latin typeface="Times New Roman" pitchFamily="18" charset="0"/>
                    <a:cs typeface="+mn-cs"/>
                  </a:rPr>
                  <a:t>هيدروجينيّة</a:t>
                </a:r>
                <a:endParaRPr lang="en-US" altLang="he-IL" sz="2800" dirty="0">
                  <a:solidFill>
                    <a:schemeClr val="bg1"/>
                  </a:solidFill>
                  <a:cs typeface="+mn-cs"/>
                </a:endParaRPr>
              </a:p>
            </p:txBody>
          </p:sp>
          <p:sp>
            <p:nvSpPr>
              <p:cNvPr id="24" name="Rectangle 33"/>
              <p:cNvSpPr>
                <a:spLocks noChangeArrowheads="1"/>
              </p:cNvSpPr>
              <p:nvPr/>
            </p:nvSpPr>
            <p:spPr bwMode="auto">
              <a:xfrm>
                <a:off x="6545" y="13848"/>
                <a:ext cx="1660" cy="82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ar-SA" altLang="he-IL" sz="2800" dirty="0">
                    <a:solidFill>
                      <a:schemeClr val="bg1"/>
                    </a:solidFill>
                    <a:latin typeface="Times New Roman" pitchFamily="18" charset="0"/>
                    <a:cs typeface="+mn-cs"/>
                  </a:rPr>
                  <a:t>قوى</a:t>
                </a:r>
              </a:p>
              <a:p>
                <a:pPr algn="ctr" eaLnBrk="1" hangingPunct="1"/>
                <a:r>
                  <a:rPr lang="ar-SA" altLang="he-IL" sz="2800" dirty="0">
                    <a:solidFill>
                      <a:schemeClr val="bg1"/>
                    </a:solidFill>
                    <a:latin typeface="Times New Roman" pitchFamily="18" charset="0"/>
                    <a:cs typeface="+mn-cs"/>
                  </a:rPr>
                  <a:t> فاندرفالس</a:t>
                </a:r>
                <a:endParaRPr lang="en-US" altLang="he-IL" sz="2800" dirty="0">
                  <a:solidFill>
                    <a:schemeClr val="bg1"/>
                  </a:solidFill>
                  <a:cs typeface="+mn-cs"/>
                </a:endParaRPr>
              </a:p>
            </p:txBody>
          </p:sp>
          <p:sp>
            <p:nvSpPr>
              <p:cNvPr id="25" name="Rectangle 34"/>
              <p:cNvSpPr>
                <a:spLocks noChangeArrowheads="1"/>
              </p:cNvSpPr>
              <p:nvPr/>
            </p:nvSpPr>
            <p:spPr bwMode="auto">
              <a:xfrm>
                <a:off x="4424" y="12016"/>
                <a:ext cx="2325" cy="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eaLnBrk="1" hangingPunct="1"/>
                <a:r>
                  <a:rPr lang="ar-SA" altLang="he-IL" sz="2800" dirty="0">
                    <a:solidFill>
                      <a:srgbClr val="CC0066"/>
                    </a:solidFill>
                    <a:latin typeface="Times New Roman" pitchFamily="18" charset="0"/>
                    <a:cs typeface="+mn-cs"/>
                  </a:rPr>
                  <a:t> </a:t>
                </a:r>
                <a:r>
                  <a:rPr lang="ar-SA" altLang="he-IL" sz="2800" dirty="0">
                    <a:latin typeface="Times New Roman" pitchFamily="18" charset="0"/>
                    <a:cs typeface="+mn-cs"/>
                  </a:rPr>
                  <a:t>بين</a:t>
                </a:r>
                <a:r>
                  <a:rPr lang="ar-SA" altLang="he-IL" sz="2800" dirty="0">
                    <a:solidFill>
                      <a:srgbClr val="CC0066"/>
                    </a:solidFill>
                    <a:latin typeface="Times New Roman" pitchFamily="18" charset="0"/>
                    <a:cs typeface="+mn-cs"/>
                  </a:rPr>
                  <a:t> الجُزيئات</a:t>
                </a:r>
                <a:endParaRPr lang="en-US" altLang="he-IL" sz="2800" dirty="0">
                  <a:solidFill>
                    <a:srgbClr val="CC0066"/>
                  </a:solidFill>
                  <a:cs typeface="+mn-cs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/>
            </p:nvSpPr>
            <p:spPr bwMode="auto">
              <a:xfrm flipH="1">
                <a:off x="2585" y="11671"/>
                <a:ext cx="2647" cy="1035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he-IL" sz="2400" dirty="0"/>
              </a:p>
            </p:txBody>
          </p:sp>
          <p:sp>
            <p:nvSpPr>
              <p:cNvPr id="27" name="Rectangle 36"/>
              <p:cNvSpPr>
                <a:spLocks noChangeArrowheads="1"/>
              </p:cNvSpPr>
              <p:nvPr/>
            </p:nvSpPr>
            <p:spPr bwMode="auto">
              <a:xfrm>
                <a:off x="2237" y="11906"/>
                <a:ext cx="2494" cy="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ar-SA" altLang="he-IL" sz="2800" dirty="0">
                    <a:latin typeface="Times New Roman" pitchFamily="18" charset="0"/>
                    <a:cs typeface="+mn-cs"/>
                  </a:rPr>
                  <a:t>بداخل</a:t>
                </a:r>
                <a:r>
                  <a:rPr lang="ar-SA" altLang="he-IL" b="0" dirty="0">
                    <a:solidFill>
                      <a:srgbClr val="CC0066"/>
                    </a:solidFill>
                    <a:latin typeface="Times New Roman" pitchFamily="18" charset="0"/>
                    <a:cs typeface="+mn-cs"/>
                  </a:rPr>
                  <a:t> </a:t>
                </a:r>
                <a:r>
                  <a:rPr lang="ar-SA" altLang="he-IL" sz="2800" dirty="0">
                    <a:solidFill>
                      <a:srgbClr val="CC0066"/>
                    </a:solidFill>
                    <a:latin typeface="Times New Roman" pitchFamily="18" charset="0"/>
                    <a:cs typeface="+mn-cs"/>
                  </a:rPr>
                  <a:t>الجُزيئات</a:t>
                </a:r>
                <a:endParaRPr lang="en-US" altLang="he-IL" dirty="0">
                  <a:solidFill>
                    <a:srgbClr val="CC0066"/>
                  </a:solidFill>
                  <a:cs typeface="+mn-cs"/>
                </a:endParaRPr>
              </a:p>
            </p:txBody>
          </p:sp>
          <p:sp>
            <p:nvSpPr>
              <p:cNvPr id="28" name="Rectangle 37"/>
              <p:cNvSpPr>
                <a:spLocks noChangeArrowheads="1"/>
              </p:cNvSpPr>
              <p:nvPr/>
            </p:nvSpPr>
            <p:spPr bwMode="auto">
              <a:xfrm>
                <a:off x="948" y="12758"/>
                <a:ext cx="3274" cy="53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ar-SA" altLang="he-IL" sz="2800" dirty="0">
                    <a:solidFill>
                      <a:schemeClr val="bg1"/>
                    </a:solidFill>
                    <a:latin typeface="Times New Roman" pitchFamily="18" charset="0"/>
                    <a:cs typeface="+mn-cs"/>
                  </a:rPr>
                  <a:t>روابط كوفالنتيّة بين الذّرّات</a:t>
                </a:r>
                <a:endParaRPr lang="en-US" altLang="he-IL" sz="2800" dirty="0">
                  <a:solidFill>
                    <a:schemeClr val="bg1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9" name="Rectangle 38"/>
              <p:cNvSpPr>
                <a:spLocks noChangeArrowheads="1"/>
              </p:cNvSpPr>
              <p:nvPr/>
            </p:nvSpPr>
            <p:spPr bwMode="auto">
              <a:xfrm>
                <a:off x="6055" y="13401"/>
                <a:ext cx="936" cy="543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r" eaLnBrk="1" hangingPunct="1"/>
                <a:r>
                  <a:rPr lang="ar-SA" altLang="he-IL" b="0" dirty="0">
                    <a:solidFill>
                      <a:srgbClr val="0070C0"/>
                    </a:solidFill>
                    <a:latin typeface="Times New Roman" pitchFamily="18" charset="0"/>
                    <a:cs typeface="+mn-cs"/>
                  </a:rPr>
                  <a:t>نوعان</a:t>
                </a:r>
                <a:endParaRPr lang="en-US" altLang="he-IL" b="0" dirty="0">
                  <a:solidFill>
                    <a:srgbClr val="0070C0"/>
                  </a:solidFill>
                  <a:cs typeface="+mn-cs"/>
                </a:endParaRPr>
              </a:p>
            </p:txBody>
          </p:sp>
        </p:grpSp>
      </p:grpSp>
      <p:cxnSp>
        <p:nvCxnSpPr>
          <p:cNvPr id="4" name="מחבר חץ ישר 3"/>
          <p:cNvCxnSpPr/>
          <p:nvPr/>
        </p:nvCxnSpPr>
        <p:spPr>
          <a:xfrm flipV="1">
            <a:off x="8277579" y="2200260"/>
            <a:ext cx="1380771" cy="7237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Rectangle 34"/>
          <p:cNvSpPr>
            <a:spLocks noChangeArrowheads="1"/>
          </p:cNvSpPr>
          <p:nvPr/>
        </p:nvSpPr>
        <p:spPr bwMode="auto">
          <a:xfrm rot="20289850">
            <a:off x="8097563" y="2136513"/>
            <a:ext cx="1824662" cy="78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ar-SA" altLang="he-IL" b="0" dirty="0">
                <a:solidFill>
                  <a:srgbClr val="C00000"/>
                </a:solidFill>
                <a:latin typeface="Times New Roman" pitchFamily="18" charset="0"/>
                <a:cs typeface="+mn-cs"/>
              </a:rPr>
              <a:t>تؤثِّر في</a:t>
            </a:r>
            <a:endParaRPr lang="en-US" altLang="he-IL" b="0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9695340" y="1851759"/>
            <a:ext cx="1695735" cy="130964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altLang="he-IL" b="0" dirty="0">
                <a:solidFill>
                  <a:schemeClr val="bg1"/>
                </a:solidFill>
                <a:cs typeface="+mn-cs"/>
              </a:rPr>
              <a:t>1. حالة المادّة</a:t>
            </a:r>
          </a:p>
          <a:p>
            <a:pPr eaLnBrk="1" hangingPunct="1"/>
            <a:r>
              <a:rPr lang="en-US" altLang="he-IL" b="0" dirty="0">
                <a:solidFill>
                  <a:schemeClr val="bg1"/>
                </a:solidFill>
                <a:cs typeface="+mn-cs"/>
              </a:rPr>
              <a:t>T</a:t>
            </a:r>
            <a:r>
              <a:rPr lang="en-US" altLang="he-IL" b="0" baseline="-25000" dirty="0">
                <a:solidFill>
                  <a:schemeClr val="bg1"/>
                </a:solidFill>
                <a:cs typeface="+mn-cs"/>
              </a:rPr>
              <a:t>m</a:t>
            </a:r>
            <a:r>
              <a:rPr lang="en-US" altLang="he-IL" b="0" dirty="0">
                <a:solidFill>
                  <a:schemeClr val="bg1"/>
                </a:solidFill>
                <a:cs typeface="+mn-cs"/>
              </a:rPr>
              <a:t>, T</a:t>
            </a:r>
            <a:r>
              <a:rPr lang="en-US" altLang="he-IL" b="0" baseline="-25000" dirty="0">
                <a:solidFill>
                  <a:schemeClr val="bg1"/>
                </a:solidFill>
                <a:cs typeface="+mn-cs"/>
              </a:rPr>
              <a:t>b</a:t>
            </a:r>
            <a:r>
              <a:rPr lang="en-US" altLang="he-IL" b="0" dirty="0">
                <a:solidFill>
                  <a:schemeClr val="bg1"/>
                </a:solidFill>
                <a:cs typeface="+mn-cs"/>
              </a:rPr>
              <a:t> .2</a:t>
            </a:r>
          </a:p>
          <a:p>
            <a:pPr eaLnBrk="1" hangingPunct="1"/>
            <a:r>
              <a:rPr lang="ar-SA" altLang="he-IL" b="0" dirty="0">
                <a:solidFill>
                  <a:schemeClr val="bg1"/>
                </a:solidFill>
                <a:cs typeface="+mn-cs"/>
              </a:rPr>
              <a:t>3. الذائبيّة</a:t>
            </a:r>
            <a:endParaRPr lang="en-US" altLang="he-IL" b="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34" name="Picture 55" descr="Tug Of War Battle Between Good and Evil (Devil and Angel) Posters, Art Prin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6" y="5328441"/>
            <a:ext cx="1325238" cy="88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7"/>
          <p:cNvSpPr>
            <a:spLocks noChangeArrowheads="1"/>
          </p:cNvSpPr>
          <p:nvPr/>
        </p:nvSpPr>
        <p:spPr bwMode="auto">
          <a:xfrm>
            <a:off x="1547400" y="3969297"/>
            <a:ext cx="1356487" cy="64894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ar-SA" altLang="he-IL" sz="28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قطبيّة</a:t>
            </a:r>
            <a:endParaRPr lang="en-US" altLang="he-IL" sz="2800" dirty="0">
              <a:solidFill>
                <a:schemeClr val="bg1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6" name="Rectangle 37"/>
          <p:cNvSpPr>
            <a:spLocks noChangeArrowheads="1"/>
          </p:cNvSpPr>
          <p:nvPr/>
        </p:nvSpPr>
        <p:spPr bwMode="auto">
          <a:xfrm>
            <a:off x="247650" y="3946208"/>
            <a:ext cx="974634" cy="64894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ar-SA" altLang="he-IL" sz="2800" dirty="0">
                <a:solidFill>
                  <a:schemeClr val="bg1"/>
                </a:solidFill>
                <a:latin typeface="Times New Roman" pitchFamily="18" charset="0"/>
                <a:cs typeface="+mn-cs"/>
              </a:rPr>
              <a:t>نقيّة</a:t>
            </a:r>
            <a:endParaRPr lang="en-US" altLang="he-IL" sz="2800" dirty="0">
              <a:solidFill>
                <a:schemeClr val="bg1"/>
              </a:solidFill>
              <a:latin typeface="Times New Roman" pitchFamily="18" charset="0"/>
              <a:cs typeface="+mn-cs"/>
            </a:endParaRPr>
          </a:p>
        </p:txBody>
      </p:sp>
      <p:cxnSp>
        <p:nvCxnSpPr>
          <p:cNvPr id="33" name="מחבר חץ ישר 32"/>
          <p:cNvCxnSpPr>
            <a:endCxn id="36" idx="0"/>
          </p:cNvCxnSpPr>
          <p:nvPr/>
        </p:nvCxnSpPr>
        <p:spPr>
          <a:xfrm flipH="1">
            <a:off x="734967" y="3298605"/>
            <a:ext cx="931116" cy="6476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מחבר חץ ישר 37"/>
          <p:cNvCxnSpPr/>
          <p:nvPr/>
        </p:nvCxnSpPr>
        <p:spPr>
          <a:xfrm>
            <a:off x="1701126" y="3298605"/>
            <a:ext cx="483785" cy="7264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818565" y="3471139"/>
            <a:ext cx="1061778" cy="66361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ar-SA" altLang="he-IL" b="0" dirty="0">
                <a:solidFill>
                  <a:srgbClr val="CC0066"/>
                </a:solidFill>
                <a:latin typeface="Times New Roman" pitchFamily="18" charset="0"/>
                <a:cs typeface="+mn-cs"/>
              </a:rPr>
              <a:t>نوعان</a:t>
            </a:r>
            <a:endParaRPr lang="en-US" altLang="he-IL" b="0" dirty="0">
              <a:solidFill>
                <a:srgbClr val="CC0066"/>
              </a:solidFill>
              <a:cs typeface="+mn-cs"/>
            </a:endParaRPr>
          </a:p>
        </p:txBody>
      </p:sp>
      <p:grpSp>
        <p:nvGrpSpPr>
          <p:cNvPr id="59" name="קבוצה 58"/>
          <p:cNvGrpSpPr/>
          <p:nvPr/>
        </p:nvGrpSpPr>
        <p:grpSpPr>
          <a:xfrm>
            <a:off x="6884757" y="905426"/>
            <a:ext cx="2139321" cy="1447392"/>
            <a:chOff x="2675476" y="3252128"/>
            <a:chExt cx="2809750" cy="2469865"/>
          </a:xfrm>
        </p:grpSpPr>
        <p:pic>
          <p:nvPicPr>
            <p:cNvPr id="60" name="תמונה 59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656" r="71088" b="15890"/>
            <a:stretch/>
          </p:blipFill>
          <p:spPr bwMode="auto">
            <a:xfrm rot="13085908">
              <a:off x="4334343" y="3252128"/>
              <a:ext cx="1150883" cy="8772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תמונה 60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656" r="71088" b="15890"/>
            <a:stretch/>
          </p:blipFill>
          <p:spPr bwMode="auto">
            <a:xfrm rot="17003395">
              <a:off x="3734363" y="4707918"/>
              <a:ext cx="1150883" cy="8772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תמונה 61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656" r="71088" b="15890"/>
            <a:stretch/>
          </p:blipFill>
          <p:spPr bwMode="auto">
            <a:xfrm>
              <a:off x="2675476" y="4592742"/>
              <a:ext cx="1150883" cy="8772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תמונה 62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656" r="71088" b="15890"/>
            <a:stretch/>
          </p:blipFill>
          <p:spPr bwMode="auto">
            <a:xfrm rot="4038945">
              <a:off x="2746951" y="3623180"/>
              <a:ext cx="1150883" cy="8772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תמונה 63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656" r="71088" b="15890"/>
            <a:stretch/>
          </p:blipFill>
          <p:spPr bwMode="auto">
            <a:xfrm rot="14612919">
              <a:off x="4334343" y="4046541"/>
              <a:ext cx="1150883" cy="87726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5" name="מחבר ישר 64"/>
            <p:cNvCxnSpPr/>
            <p:nvPr/>
          </p:nvCxnSpPr>
          <p:spPr>
            <a:xfrm>
              <a:off x="4603713" y="3847880"/>
              <a:ext cx="0" cy="213934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מחבר ישר 65"/>
            <p:cNvCxnSpPr/>
            <p:nvPr/>
          </p:nvCxnSpPr>
          <p:spPr>
            <a:xfrm flipH="1">
              <a:off x="3456749" y="4506517"/>
              <a:ext cx="123440" cy="255385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מחבר ישר 66"/>
            <p:cNvCxnSpPr/>
            <p:nvPr/>
          </p:nvCxnSpPr>
          <p:spPr>
            <a:xfrm>
              <a:off x="3800310" y="4914931"/>
              <a:ext cx="248421" cy="0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מחבר ישר 67"/>
            <p:cNvCxnSpPr/>
            <p:nvPr/>
          </p:nvCxnSpPr>
          <p:spPr>
            <a:xfrm flipH="1">
              <a:off x="4309805" y="4485175"/>
              <a:ext cx="238520" cy="146064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9" name="תמונה 6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56" r="71088" b="15890"/>
          <a:stretch/>
        </p:blipFill>
        <p:spPr bwMode="auto">
          <a:xfrm>
            <a:off x="1200525" y="837125"/>
            <a:ext cx="1493934" cy="82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Picture 2" descr="קובץ:Ethanol-structure.png – ויקיפדיה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4" y="1686272"/>
            <a:ext cx="1497542" cy="70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29"/>
          <p:cNvSpPr>
            <a:spLocks noChangeArrowheads="1"/>
          </p:cNvSpPr>
          <p:nvPr/>
        </p:nvSpPr>
        <p:spPr bwMode="auto">
          <a:xfrm>
            <a:off x="9064700" y="3550497"/>
            <a:ext cx="2790968" cy="10650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altLang="he-IL" sz="2000" b="0" dirty="0">
                <a:cs typeface="+mn-cs"/>
              </a:rPr>
              <a:t>1. كِبَر السحابة الإلكترونيّة</a:t>
            </a:r>
          </a:p>
          <a:p>
            <a:pPr eaLnBrk="1" hangingPunct="1"/>
            <a:r>
              <a:rPr lang="ar-SA" altLang="he-IL" sz="2000" b="0" dirty="0">
                <a:cs typeface="+mn-cs"/>
              </a:rPr>
              <a:t>2. نوع ثنائيّ تقاطُب الجُزيء</a:t>
            </a:r>
          </a:p>
          <a:p>
            <a:pPr eaLnBrk="1" hangingPunct="1"/>
            <a:r>
              <a:rPr lang="ar-SA" altLang="he-IL" sz="2000" b="0" dirty="0">
                <a:cs typeface="+mn-cs"/>
              </a:rPr>
              <a:t>3. مساحة سطح التلّامس</a:t>
            </a:r>
            <a:endParaRPr lang="en-US" altLang="he-IL" sz="2000" b="0" dirty="0">
              <a:cs typeface="+mn-cs"/>
            </a:endParaRPr>
          </a:p>
        </p:txBody>
      </p:sp>
      <p:cxnSp>
        <p:nvCxnSpPr>
          <p:cNvPr id="71" name="מחבר חץ ישר 70"/>
          <p:cNvCxnSpPr/>
          <p:nvPr/>
        </p:nvCxnSpPr>
        <p:spPr>
          <a:xfrm>
            <a:off x="8440707" y="4561670"/>
            <a:ext cx="5617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5" name="Rectangle 34"/>
          <p:cNvSpPr>
            <a:spLocks noChangeArrowheads="1"/>
          </p:cNvSpPr>
          <p:nvPr/>
        </p:nvSpPr>
        <p:spPr bwMode="auto">
          <a:xfrm>
            <a:off x="8188393" y="4115746"/>
            <a:ext cx="1154229" cy="78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ar-SA" altLang="he-IL" b="0" dirty="0">
                <a:solidFill>
                  <a:srgbClr val="0070C0"/>
                </a:solidFill>
                <a:latin typeface="Times New Roman" pitchFamily="18" charset="0"/>
                <a:cs typeface="+mn-cs"/>
              </a:rPr>
              <a:t>تتأثّر</a:t>
            </a:r>
          </a:p>
          <a:p>
            <a:pPr algn="ctr" eaLnBrk="1" hangingPunct="1"/>
            <a:r>
              <a:rPr lang="ar-SA" altLang="he-IL" b="0" dirty="0">
                <a:solidFill>
                  <a:srgbClr val="0070C0"/>
                </a:solidFill>
                <a:latin typeface="Times New Roman" pitchFamily="18" charset="0"/>
                <a:cs typeface="+mn-cs"/>
              </a:rPr>
              <a:t> بـ</a:t>
            </a:r>
            <a:endParaRPr lang="en-US" altLang="he-IL" b="0" dirty="0">
              <a:solidFill>
                <a:srgbClr val="0070C0"/>
              </a:solidFill>
              <a:cs typeface="+mn-cs"/>
            </a:endParaRPr>
          </a:p>
        </p:txBody>
      </p:sp>
      <p:pic>
        <p:nvPicPr>
          <p:cNvPr id="8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18" t="39224" r="13970" b="44811"/>
          <a:stretch/>
        </p:blipFill>
        <p:spPr bwMode="auto">
          <a:xfrm>
            <a:off x="1666083" y="4767742"/>
            <a:ext cx="1371950" cy="47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Molecular oxygen | O2 | ChemSpide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9" t="41397" r="16578" b="41569"/>
          <a:stretch/>
        </p:blipFill>
        <p:spPr bwMode="auto">
          <a:xfrm>
            <a:off x="-42249" y="4801851"/>
            <a:ext cx="1564803" cy="40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תמונה 7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372" y="225740"/>
            <a:ext cx="2144111" cy="148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806" y="5123561"/>
            <a:ext cx="1225375" cy="46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קבוצה 5"/>
          <p:cNvGrpSpPr/>
          <p:nvPr/>
        </p:nvGrpSpPr>
        <p:grpSpPr>
          <a:xfrm>
            <a:off x="3171911" y="3568400"/>
            <a:ext cx="3075908" cy="2318528"/>
            <a:chOff x="3171911" y="3568400"/>
            <a:chExt cx="3075908" cy="2318528"/>
          </a:xfrm>
        </p:grpSpPr>
        <p:sp>
          <p:nvSpPr>
            <p:cNvPr id="79" name="אליפסה 78"/>
            <p:cNvSpPr/>
            <p:nvPr/>
          </p:nvSpPr>
          <p:spPr>
            <a:xfrm>
              <a:off x="3561869" y="3633951"/>
              <a:ext cx="2292010" cy="2252977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endParaRPr lang="he-IL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71911" y="3568400"/>
              <a:ext cx="3075908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rgbClr val="FF0000"/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</a:rPr>
                <a:t>مِحوَر درس اليوم</a:t>
              </a:r>
              <a:endParaRPr lang="he-IL" sz="28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947" y="5241582"/>
            <a:ext cx="1959034" cy="97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92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1">
            <a:extLst>
              <a:ext uri="{FF2B5EF4-FFF2-40B4-BE49-F238E27FC236}">
                <a16:creationId xmlns:a16="http://schemas.microsoft.com/office/drawing/2014/main" id="{E3D2DCB1-63D2-46AF-8C08-FD8BD5FA2C07}"/>
              </a:ext>
            </a:extLst>
          </p:cNvPr>
          <p:cNvSpPr/>
          <p:nvPr/>
        </p:nvSpPr>
        <p:spPr>
          <a:xfrm>
            <a:off x="0" y="5785945"/>
            <a:ext cx="8337171" cy="1072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5987" y="415623"/>
            <a:ext cx="11160000" cy="720000"/>
          </a:xfrm>
        </p:spPr>
        <p:txBody>
          <a:bodyPr/>
          <a:lstStyle/>
          <a:p>
            <a:pPr algn="r"/>
            <a:r>
              <a:rPr lang="ar-SA" sz="3600" dirty="0">
                <a:cs typeface="+mn-cs"/>
              </a:rPr>
              <a:t>مميّزات ذرّة الهيدروجين</a:t>
            </a:r>
            <a:endParaRPr lang="he-IL" sz="3600" dirty="0">
              <a:cs typeface="+mn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85718" y="1143558"/>
            <a:ext cx="11258581" cy="53203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r" defTabSz="914400" rtl="1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2950" indent="-285750" algn="r" defTabSz="914400" rtl="1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24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000" indent="-2286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3pPr>
            <a:lvl4pPr marL="1600200" indent="-2286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4pPr>
            <a:lvl5pPr marL="2057400" indent="-2286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2800" dirty="0">
                <a:latin typeface="Arial" panose="020B0604020202020204" pitchFamily="34" charset="0"/>
                <a:cs typeface="+mn-cs"/>
              </a:rPr>
              <a:t>تحتوي على إلكترون واحد فقط، قيمة الإلكتروسالبيّة لها منخفضة مُقارنةً بباقي اللّافلزات. </a:t>
            </a:r>
            <a:endParaRPr lang="he-IL" sz="2800" dirty="0">
              <a:latin typeface="Arial" panose="020B0604020202020204" pitchFamily="34" charset="0"/>
              <a:cs typeface="+mn-cs"/>
            </a:endParaRPr>
          </a:p>
          <a:p>
            <a:pPr algn="just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ar-SA" sz="2800" dirty="0">
                <a:latin typeface="Arial" panose="020B0604020202020204" pitchFamily="34" charset="0"/>
                <a:cs typeface="+mn-cs"/>
              </a:rPr>
              <a:t>عندما ترتبط ذرّة الهيدروجين بذرّة ذات إلكتروسالبيّة عالية، مثل:</a:t>
            </a:r>
            <a:r>
              <a:rPr lang="he-IL" sz="2800" dirty="0">
                <a:latin typeface="Arial" panose="020B0604020202020204" pitchFamily="34" charset="0"/>
                <a:cs typeface="+mn-cs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e-I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he-I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e-IL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800" dirty="0">
                <a:latin typeface="Arial" panose="020B0604020202020204" pitchFamily="34" charset="0"/>
                <a:cs typeface="+mn-cs"/>
              </a:rPr>
              <a:t>يتواجد زوج الإلكترونات الرّابط قريبًا من الذرّة ذات الإلكتروسالبيّة العالية وليس بقرب الهيدروجين. </a:t>
            </a:r>
          </a:p>
          <a:p>
            <a:pPr algn="just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800" dirty="0">
                <a:latin typeface="Arial" panose="020B0604020202020204" pitchFamily="34" charset="0"/>
                <a:cs typeface="+mn-cs"/>
              </a:rPr>
              <a:t>وتتحوّل ذرّة الهيدروجين إلى ذرّة </a:t>
            </a:r>
            <a:r>
              <a:rPr lang="ar-SA" sz="2800" b="1" dirty="0">
                <a:solidFill>
                  <a:srgbClr val="FF0000"/>
                </a:solidFill>
                <a:latin typeface="Arial" panose="020B0604020202020204" pitchFamily="34" charset="0"/>
                <a:cs typeface="+mn-cs"/>
              </a:rPr>
              <a:t>”مكشوفة“ </a:t>
            </a:r>
            <a:r>
              <a:rPr lang="ar-SA" sz="2800" dirty="0">
                <a:latin typeface="Arial" panose="020B0604020202020204" pitchFamily="34" charset="0"/>
                <a:cs typeface="+mn-cs"/>
              </a:rPr>
              <a:t>من الإلكترونات </a:t>
            </a:r>
            <a:endParaRPr lang="he-IL" sz="2800" dirty="0">
              <a:latin typeface="Arial" panose="020B0604020202020204" pitchFamily="34" charset="0"/>
              <a:cs typeface="+mn-cs"/>
            </a:endParaRPr>
          </a:p>
          <a:p>
            <a:pPr algn="just">
              <a:lnSpc>
                <a:spcPct val="200000"/>
              </a:lnSpc>
              <a:buClr>
                <a:srgbClr val="00B0F0"/>
              </a:buClr>
              <a:buFont typeface="Wingdings" panose="05000000000000000000" pitchFamily="2" charset="2"/>
              <a:buChar char="q"/>
            </a:pPr>
            <a:endParaRPr lang="ar-SA" sz="2800" dirty="0">
              <a:latin typeface="Arial" panose="020B0604020202020204" pitchFamily="34" charset="0"/>
              <a:cs typeface="+mn-cs"/>
            </a:endParaRPr>
          </a:p>
          <a:p>
            <a:pPr marL="0" indent="0" algn="just">
              <a:lnSpc>
                <a:spcPct val="200000"/>
              </a:lnSpc>
              <a:buClr>
                <a:srgbClr val="00B0F0"/>
              </a:buClr>
              <a:buNone/>
            </a:pPr>
            <a:endParaRPr lang="he-IL" sz="2800" dirty="0">
              <a:latin typeface="Arial" panose="020B0604020202020204" pitchFamily="34" charset="0"/>
              <a:cs typeface="+mn-cs"/>
            </a:endParaRPr>
          </a:p>
          <a:p>
            <a:pPr marL="0" indent="0" algn="just">
              <a:lnSpc>
                <a:spcPct val="200000"/>
              </a:lnSpc>
              <a:buClr>
                <a:srgbClr val="00B0F0"/>
              </a:buClr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0" descr="File:HF Hydrogen-bonding illust jp.svg - Wikimedia Commons"/>
          <p:cNvSpPr>
            <a:spLocks noChangeAspect="1" noChangeArrowheads="1"/>
          </p:cNvSpPr>
          <p:nvPr/>
        </p:nvSpPr>
        <p:spPr bwMode="auto">
          <a:xfrm>
            <a:off x="119697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sp>
        <p:nvSpPr>
          <p:cNvPr id="9" name="AutoShape 12" descr="File:HF Hydrogen-bonding illust jp.svg - Wikimedia Commons"/>
          <p:cNvSpPr>
            <a:spLocks noChangeAspect="1" noChangeArrowheads="1"/>
          </p:cNvSpPr>
          <p:nvPr/>
        </p:nvSpPr>
        <p:spPr bwMode="auto">
          <a:xfrm>
            <a:off x="121221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sp>
        <p:nvSpPr>
          <p:cNvPr id="162" name="AutoShape 14" descr="File:HF Hydrogen-bonding illust jp.svg - Wikimedia Commons"/>
          <p:cNvSpPr>
            <a:spLocks noChangeAspect="1" noChangeArrowheads="1"/>
          </p:cNvSpPr>
          <p:nvPr/>
        </p:nvSpPr>
        <p:spPr bwMode="auto">
          <a:xfrm>
            <a:off x="1227455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sp>
        <p:nvSpPr>
          <p:cNvPr id="163" name="AutoShape 16" descr="File:HF Hydrogen-bonding illust jp.svg - Wikimedia Commons"/>
          <p:cNvSpPr>
            <a:spLocks noChangeAspect="1" noChangeArrowheads="1"/>
          </p:cNvSpPr>
          <p:nvPr/>
        </p:nvSpPr>
        <p:spPr bwMode="auto">
          <a:xfrm>
            <a:off x="1242695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pic>
        <p:nvPicPr>
          <p:cNvPr id="2050" name="Picture 2" descr="Hydro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28" y="127793"/>
            <a:ext cx="1148685" cy="116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קבוצה 2"/>
          <p:cNvGrpSpPr/>
          <p:nvPr/>
        </p:nvGrpSpPr>
        <p:grpSpPr>
          <a:xfrm>
            <a:off x="284828" y="4923426"/>
            <a:ext cx="4631946" cy="1687235"/>
            <a:chOff x="370948" y="2079350"/>
            <a:chExt cx="3425610" cy="1502050"/>
          </a:xfrm>
        </p:grpSpPr>
        <p:pic>
          <p:nvPicPr>
            <p:cNvPr id="10246" name="Picture 6" descr="Bond Polarity | Chemistry for Non-Major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158" y="2385326"/>
              <a:ext cx="914400" cy="719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Group 13"/>
            <p:cNvGrpSpPr>
              <a:grpSpLocks/>
            </p:cNvGrpSpPr>
            <p:nvPr/>
          </p:nvGrpSpPr>
          <p:grpSpPr bwMode="auto">
            <a:xfrm>
              <a:off x="370948" y="2079350"/>
              <a:ext cx="2343152" cy="1502050"/>
              <a:chOff x="828" y="624"/>
              <a:chExt cx="3456" cy="2258"/>
            </a:xfrm>
          </p:grpSpPr>
          <p:pic>
            <p:nvPicPr>
              <p:cNvPr id="18" name="Picture 14" descr="npo000229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" y="624"/>
                <a:ext cx="3456" cy="2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Text Box 6"/>
              <p:cNvSpPr txBox="1">
                <a:spLocks noChangeArrowheads="1"/>
              </p:cNvSpPr>
              <p:nvPr/>
            </p:nvSpPr>
            <p:spPr bwMode="auto">
              <a:xfrm>
                <a:off x="1806" y="1377"/>
                <a:ext cx="405" cy="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rtl="0">
                  <a:spcBef>
                    <a:spcPct val="0"/>
                  </a:spcBef>
                  <a:buFontTx/>
                  <a:buNone/>
                </a:pPr>
                <a:r>
                  <a:rPr lang="en-US" altLang="zh-CN" sz="2400" dirty="0">
                    <a:latin typeface="Arial" pitchFamily="34" charset="0"/>
                  </a:rPr>
                  <a:t>H</a:t>
                </a:r>
              </a:p>
            </p:txBody>
          </p:sp>
          <p:sp>
            <p:nvSpPr>
              <p:cNvPr id="20" name="Text Box 7"/>
              <p:cNvSpPr txBox="1">
                <a:spLocks noChangeArrowheads="1"/>
              </p:cNvSpPr>
              <p:nvPr/>
            </p:nvSpPr>
            <p:spPr bwMode="auto">
              <a:xfrm>
                <a:off x="3300" y="1377"/>
                <a:ext cx="370" cy="4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rtl="0">
                  <a:spcBef>
                    <a:spcPct val="0"/>
                  </a:spcBef>
                  <a:buFontTx/>
                  <a:buNone/>
                </a:pPr>
                <a:r>
                  <a:rPr lang="en-US" altLang="zh-CN" sz="2400" dirty="0">
                    <a:latin typeface="Arial" pitchFamily="34" charset="0"/>
                  </a:rPr>
                  <a:t>F</a:t>
                </a:r>
              </a:p>
            </p:txBody>
          </p:sp>
        </p:grpSp>
      </p:grp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189" y="3803715"/>
            <a:ext cx="46179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248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E3D2DCB1-63D2-46AF-8C08-FD8BD5FA2C07}"/>
              </a:ext>
            </a:extLst>
          </p:cNvPr>
          <p:cNvSpPr/>
          <p:nvPr/>
        </p:nvSpPr>
        <p:spPr>
          <a:xfrm>
            <a:off x="0" y="5822301"/>
            <a:ext cx="9175531" cy="1035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96349" y="191969"/>
            <a:ext cx="11160000" cy="720000"/>
          </a:xfrm>
        </p:spPr>
        <p:txBody>
          <a:bodyPr/>
          <a:lstStyle/>
          <a:p>
            <a:r>
              <a:rPr lang="ar-SA" sz="3600" dirty="0">
                <a:cs typeface="+mn-cs"/>
              </a:rPr>
              <a:t>شروط تكوين الروابط الهيدروجينيّة </a:t>
            </a:r>
            <a:r>
              <a:rPr lang="ar-SA" sz="3600" dirty="0">
                <a:solidFill>
                  <a:srgbClr val="FF0000"/>
                </a:solidFill>
                <a:cs typeface="+mn-cs"/>
              </a:rPr>
              <a:t>بين</a:t>
            </a:r>
            <a:r>
              <a:rPr lang="ar-SA" sz="3600" dirty="0">
                <a:cs typeface="+mn-cs"/>
              </a:rPr>
              <a:t> الجُزيئات</a:t>
            </a:r>
            <a:endParaRPr lang="he-IL" sz="3600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2251" y="833143"/>
            <a:ext cx="11713779" cy="46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ar-SA" dirty="0">
                <a:solidFill>
                  <a:srgbClr val="FF0000"/>
                </a:solidFill>
                <a:cs typeface="+mn-cs"/>
              </a:rPr>
              <a:t>(أ) </a:t>
            </a:r>
            <a:r>
              <a:rPr lang="ar-SA" b="1" dirty="0">
                <a:solidFill>
                  <a:srgbClr val="FF0000"/>
                </a:solidFill>
                <a:cs typeface="+mn-cs"/>
              </a:rPr>
              <a:t>هيدروجين مكشوف من الإلكترونات</a:t>
            </a:r>
            <a:r>
              <a:rPr lang="ar-SA" b="1" dirty="0">
                <a:cs typeface="+mn-cs"/>
              </a:rPr>
              <a:t> </a:t>
            </a:r>
            <a:r>
              <a:rPr lang="ar-SA" dirty="0">
                <a:cs typeface="+mn-cs"/>
              </a:rPr>
              <a:t>مُرتبط برابط كوفالنتيّ مع إحدى الذرّات: </a:t>
            </a:r>
            <a:r>
              <a:rPr lang="en-US" dirty="0">
                <a:cs typeface="+mn-cs"/>
              </a:rPr>
              <a:t>N</a:t>
            </a:r>
            <a:r>
              <a:rPr lang="ar-SA" dirty="0">
                <a:cs typeface="+mn-cs"/>
              </a:rPr>
              <a:t>،</a:t>
            </a:r>
            <a:r>
              <a:rPr lang="en-US" dirty="0">
                <a:cs typeface="+mn-cs"/>
              </a:rPr>
              <a:t> O </a:t>
            </a:r>
            <a:r>
              <a:rPr lang="ar-SA" dirty="0">
                <a:cs typeface="+mn-cs"/>
              </a:rPr>
              <a:t>،</a:t>
            </a:r>
            <a:r>
              <a:rPr lang="en-US" dirty="0">
                <a:cs typeface="+mn-cs"/>
              </a:rPr>
              <a:t>F</a:t>
            </a:r>
            <a:r>
              <a:rPr lang="ar-SA" dirty="0">
                <a:cs typeface="+mn-cs"/>
              </a:rPr>
              <a:t>، في جُزيء مُعيّن</a:t>
            </a:r>
          </a:p>
          <a:p>
            <a:pPr marL="0" indent="0">
              <a:buNone/>
            </a:pPr>
            <a:r>
              <a:rPr lang="ar-SA" dirty="0">
                <a:cs typeface="+mn-cs"/>
              </a:rPr>
              <a:t> </a:t>
            </a:r>
            <a:r>
              <a:rPr lang="ar-SA" dirty="0">
                <a:solidFill>
                  <a:srgbClr val="FF0000"/>
                </a:solidFill>
                <a:cs typeface="+mn-cs"/>
              </a:rPr>
              <a:t>(ب) </a:t>
            </a:r>
            <a:r>
              <a:rPr lang="ar-SA" b="1" dirty="0">
                <a:solidFill>
                  <a:srgbClr val="FF0000"/>
                </a:solidFill>
                <a:cs typeface="+mn-cs"/>
              </a:rPr>
              <a:t>زوج إلكترونات غير رابط </a:t>
            </a:r>
            <a:r>
              <a:rPr lang="ar-SA" dirty="0">
                <a:cs typeface="+mn-cs"/>
              </a:rPr>
              <a:t>موجود على واحدة من الذرّات </a:t>
            </a:r>
            <a:r>
              <a:rPr lang="en-US" dirty="0">
                <a:cs typeface="+mn-cs"/>
              </a:rPr>
              <a:t>N</a:t>
            </a:r>
            <a:r>
              <a:rPr lang="ar-SA" dirty="0">
                <a:cs typeface="+mn-cs"/>
              </a:rPr>
              <a:t>،</a:t>
            </a:r>
            <a:r>
              <a:rPr lang="en-US" dirty="0">
                <a:cs typeface="+mn-cs"/>
              </a:rPr>
              <a:t> O </a:t>
            </a:r>
            <a:r>
              <a:rPr lang="ar-SA" dirty="0">
                <a:cs typeface="+mn-cs"/>
              </a:rPr>
              <a:t>،</a:t>
            </a:r>
            <a:r>
              <a:rPr lang="en-US" dirty="0">
                <a:cs typeface="+mn-cs"/>
              </a:rPr>
              <a:t> F</a:t>
            </a:r>
            <a:r>
              <a:rPr lang="ar-SA" dirty="0">
                <a:cs typeface="+mn-cs"/>
              </a:rPr>
              <a:t> في الجُزيء المُجاور.</a:t>
            </a:r>
            <a:endParaRPr lang="en-US" dirty="0">
              <a:cs typeface="+mn-cs"/>
            </a:endParaRPr>
          </a:p>
          <a:p>
            <a:pPr marL="0" indent="0">
              <a:buNone/>
            </a:pPr>
            <a:r>
              <a:rPr lang="ar-SA" dirty="0">
                <a:cs typeface="+mn-cs"/>
              </a:rPr>
              <a:t> </a:t>
            </a:r>
            <a:r>
              <a:rPr lang="ar-SA" dirty="0">
                <a:solidFill>
                  <a:srgbClr val="FF0000"/>
                </a:solidFill>
                <a:cs typeface="+mn-cs"/>
              </a:rPr>
              <a:t>(ج) </a:t>
            </a:r>
            <a:r>
              <a:rPr lang="ar-SA" dirty="0">
                <a:cs typeface="+mn-cs"/>
              </a:rPr>
              <a:t>على الذرّات المُشترِكة في تكوين الرّابِط الهيدروجينيّ أنْ تتواجد </a:t>
            </a:r>
            <a:r>
              <a:rPr lang="ar-SA" b="1" dirty="0">
                <a:solidFill>
                  <a:srgbClr val="FF0000"/>
                </a:solidFill>
                <a:cs typeface="+mn-cs"/>
              </a:rPr>
              <a:t>بنفس الإتّجاه</a:t>
            </a:r>
            <a:r>
              <a:rPr lang="ar-SA" dirty="0">
                <a:cs typeface="+mn-cs"/>
              </a:rPr>
              <a:t>، أيْ على نفس الخطّ المستقيم</a:t>
            </a:r>
            <a:r>
              <a:rPr lang="ar-JO" dirty="0">
                <a:cs typeface="+mn-cs"/>
              </a:rPr>
              <a:t>. يجب أنْ يُكوِّن الرّابِط الهيدروجينيّ </a:t>
            </a:r>
            <a:r>
              <a:rPr lang="ar-JO" dirty="0">
                <a:solidFill>
                  <a:srgbClr val="FF0000"/>
                </a:solidFill>
                <a:cs typeface="+mn-cs"/>
              </a:rPr>
              <a:t>زاوية 180</a:t>
            </a:r>
            <a:r>
              <a:rPr lang="ar-JO" baseline="30000" dirty="0">
                <a:solidFill>
                  <a:srgbClr val="FF0000"/>
                </a:solidFill>
                <a:cs typeface="+mn-cs"/>
              </a:rPr>
              <a:t>0</a:t>
            </a:r>
            <a:r>
              <a:rPr lang="ar-JO" dirty="0">
                <a:solidFill>
                  <a:srgbClr val="FF0000"/>
                </a:solidFill>
                <a:cs typeface="+mn-cs"/>
              </a:rPr>
              <a:t> </a:t>
            </a:r>
            <a:r>
              <a:rPr lang="ar-JO" dirty="0">
                <a:cs typeface="+mn-cs"/>
              </a:rPr>
              <a:t>رأسها ذرّة الهيدروجي</a:t>
            </a:r>
            <a:r>
              <a:rPr lang="ar-SA" dirty="0">
                <a:cs typeface="+mn-cs"/>
              </a:rPr>
              <a:t>ن.</a:t>
            </a:r>
            <a:endParaRPr lang="en-US" dirty="0">
              <a:cs typeface="+mn-cs"/>
            </a:endParaRP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43" y="3429000"/>
            <a:ext cx="5931646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6115038" y="3574151"/>
            <a:ext cx="270329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002060"/>
                </a:solidFill>
              </a:rPr>
              <a:t>للتّذكير</a:t>
            </a:r>
          </a:p>
          <a:p>
            <a:r>
              <a:rPr lang="ar-SA" sz="2000" b="1" dirty="0"/>
              <a:t>تحدث </a:t>
            </a:r>
            <a:r>
              <a:rPr lang="ar-JO" sz="2000" b="1" dirty="0"/>
              <a:t>التأثيرات المُتبادلة</a:t>
            </a:r>
            <a:r>
              <a:rPr lang="ar-SA" sz="2000" b="1" dirty="0"/>
              <a:t> (قوى فاندرفالس والرّوابط الهيدروجينيّة)،</a:t>
            </a:r>
            <a:r>
              <a:rPr lang="ar-JO" sz="2000" b="1" dirty="0"/>
              <a:t> </a:t>
            </a:r>
            <a:r>
              <a:rPr lang="ar-SA" sz="2000" b="1" dirty="0"/>
              <a:t>عندما تكون الجزيئات قريبة، أيْ</a:t>
            </a:r>
            <a:r>
              <a:rPr lang="ar-SA" sz="2000" b="1" dirty="0">
                <a:solidFill>
                  <a:srgbClr val="FF0000"/>
                </a:solidFill>
              </a:rPr>
              <a:t> في الحالتين، الصلبة والسائلة</a:t>
            </a:r>
            <a:r>
              <a:rPr lang="ar-S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، </a:t>
            </a:r>
            <a:r>
              <a:rPr lang="ar-JO" sz="2000" b="1" dirty="0">
                <a:solidFill>
                  <a:srgbClr val="FF0000"/>
                </a:solidFill>
              </a:rPr>
              <a:t>في الحالة الغازيّة القوى بين </a:t>
            </a:r>
            <a:r>
              <a:rPr lang="ar-SA" sz="2000" b="1" dirty="0">
                <a:solidFill>
                  <a:srgbClr val="FF0000"/>
                </a:solidFill>
              </a:rPr>
              <a:t>الجزيئات مُهمَلة</a:t>
            </a:r>
            <a:r>
              <a:rPr lang="ar-SA" sz="2000" b="1" dirty="0"/>
              <a:t>، بسبب البعد الكبير بين الجُزيئات</a:t>
            </a:r>
            <a:endParaRPr lang="he-IL" sz="2000" b="1" dirty="0"/>
          </a:p>
          <a:p>
            <a:endParaRPr lang="he-IL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021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20" y="883920"/>
            <a:ext cx="80486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>
            <a:extLst>
              <a:ext uri="{FF2B5EF4-FFF2-40B4-BE49-F238E27FC236}">
                <a16:creationId xmlns:a16="http://schemas.microsoft.com/office/drawing/2014/main" id="{E3D2DCB1-63D2-46AF-8C08-FD8BD5FA2C07}"/>
              </a:ext>
            </a:extLst>
          </p:cNvPr>
          <p:cNvSpPr/>
          <p:nvPr/>
        </p:nvSpPr>
        <p:spPr>
          <a:xfrm>
            <a:off x="0" y="5822301"/>
            <a:ext cx="9175531" cy="1035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2467" y="30160"/>
            <a:ext cx="11849380" cy="85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>
              <a:lnSpc>
                <a:spcPct val="150000"/>
              </a:lnSpc>
            </a:pPr>
            <a:r>
              <a:rPr kumimoji="0" lang="ar-SA" altLang="he-IL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implified Arabic" pitchFamily="18" charset="-78"/>
                <a:ea typeface="Times New Roman" pitchFamily="18" charset="0"/>
                <a:cs typeface="+mn-cs"/>
                <a:sym typeface="Wingdings" pitchFamily="2" charset="2"/>
              </a:rPr>
              <a:t>مثال لروابط هيدروجينيّة بين جُزيئات الإيثانول، </a:t>
            </a:r>
            <a:r>
              <a:rPr kumimoji="0" lang="en-US" altLang="he-IL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implified Arabic" pitchFamily="18" charset="-78"/>
                <a:ea typeface="Times New Roman" pitchFamily="18" charset="0"/>
                <a:cs typeface="+mn-cs"/>
                <a:sym typeface="Wingdings" pitchFamily="2" charset="2"/>
              </a:rPr>
              <a:t>CH</a:t>
            </a:r>
            <a:r>
              <a:rPr kumimoji="0" lang="en-US" altLang="he-IL" sz="36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Simplified Arabic" pitchFamily="18" charset="-78"/>
                <a:ea typeface="Times New Roman" pitchFamily="18" charset="0"/>
                <a:cs typeface="+mn-cs"/>
                <a:sym typeface="Wingdings" pitchFamily="2" charset="2"/>
              </a:rPr>
              <a:t>3</a:t>
            </a:r>
            <a:r>
              <a:rPr kumimoji="0" lang="en-US" altLang="he-IL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implified Arabic" pitchFamily="18" charset="-78"/>
                <a:ea typeface="Times New Roman" pitchFamily="18" charset="0"/>
                <a:cs typeface="+mn-cs"/>
                <a:sym typeface="Wingdings" pitchFamily="2" charset="2"/>
              </a:rPr>
              <a:t>CH</a:t>
            </a:r>
            <a:r>
              <a:rPr kumimoji="0" lang="en-US" altLang="he-IL" sz="36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Simplified Arabic" pitchFamily="18" charset="-78"/>
                <a:ea typeface="Times New Roman" pitchFamily="18" charset="0"/>
                <a:cs typeface="+mn-cs"/>
                <a:sym typeface="Wingdings" pitchFamily="2" charset="2"/>
              </a:rPr>
              <a:t>2</a:t>
            </a:r>
            <a:r>
              <a:rPr kumimoji="0" lang="en-US" altLang="he-IL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implified Arabic" pitchFamily="18" charset="-78"/>
                <a:ea typeface="Times New Roman" pitchFamily="18" charset="0"/>
                <a:cs typeface="+mn-cs"/>
                <a:sym typeface="Wingdings" pitchFamily="2" charset="2"/>
              </a:rPr>
              <a:t>OH</a:t>
            </a:r>
            <a:r>
              <a:rPr kumimoji="0" lang="en-US" altLang="he-IL" sz="36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Simplified Arabic" pitchFamily="18" charset="-78"/>
                <a:ea typeface="Times New Roman" pitchFamily="18" charset="0"/>
                <a:cs typeface="+mn-cs"/>
                <a:sym typeface="Wingdings" pitchFamily="2" charset="2"/>
              </a:rPr>
              <a:t>(l)</a:t>
            </a:r>
            <a:r>
              <a:rPr kumimoji="0" lang="ar-SA" altLang="he-IL" sz="36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implified Arabic" pitchFamily="18" charset="-78"/>
                <a:ea typeface="Times New Roman" pitchFamily="18" charset="0"/>
                <a:cs typeface="+mn-cs"/>
                <a:sym typeface="Wingdings" pitchFamily="2" charset="2"/>
              </a:rPr>
              <a:t> </a:t>
            </a:r>
            <a:endParaRPr kumimoji="0" lang="ar-SA" altLang="he-IL" sz="36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Simplified Arabic" pitchFamily="18" charset="-78"/>
              <a:ea typeface="Calibri" pitchFamily="34" charset="0"/>
              <a:cs typeface="+mn-cs"/>
              <a:sym typeface="Wingdings" pitchFamily="2" charset="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 dirty="0"/>
          </a:p>
        </p:txBody>
      </p:sp>
      <p:sp>
        <p:nvSpPr>
          <p:cNvPr id="14" name="מלבן 13"/>
          <p:cNvSpPr/>
          <p:nvPr/>
        </p:nvSpPr>
        <p:spPr>
          <a:xfrm>
            <a:off x="396239" y="5883261"/>
            <a:ext cx="66446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002060"/>
                </a:solidFill>
              </a:rPr>
              <a:t>مقارنة مع الرّابِط الكوفالنتيّ داخل الجُزيء، الروابط الهيدروجينيّة أضعف، وطول رابطها أطول </a:t>
            </a:r>
            <a:endParaRPr lang="he-IL" sz="2400" b="1" dirty="0">
              <a:solidFill>
                <a:srgbClr val="002060"/>
              </a:solidFill>
            </a:endParaRPr>
          </a:p>
        </p:txBody>
      </p:sp>
      <p:grpSp>
        <p:nvGrpSpPr>
          <p:cNvPr id="17" name="קבוצה 16"/>
          <p:cNvGrpSpPr/>
          <p:nvPr/>
        </p:nvGrpSpPr>
        <p:grpSpPr>
          <a:xfrm>
            <a:off x="2125980" y="2514600"/>
            <a:ext cx="3881177" cy="1202209"/>
            <a:chOff x="2125980" y="2514600"/>
            <a:chExt cx="3881177" cy="1202209"/>
          </a:xfrm>
        </p:grpSpPr>
        <p:cxnSp>
          <p:nvCxnSpPr>
            <p:cNvPr id="11" name="מחבר חץ ישר 10"/>
            <p:cNvCxnSpPr/>
            <p:nvPr/>
          </p:nvCxnSpPr>
          <p:spPr>
            <a:xfrm flipH="1" flipV="1">
              <a:off x="4587765" y="2514600"/>
              <a:ext cx="197595" cy="731520"/>
            </a:xfrm>
            <a:prstGeom prst="straightConnector1">
              <a:avLst/>
            </a:prstGeom>
            <a:ln>
              <a:solidFill>
                <a:srgbClr val="FF0066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מחבר חץ ישר 14"/>
            <p:cNvCxnSpPr/>
            <p:nvPr/>
          </p:nvCxnSpPr>
          <p:spPr>
            <a:xfrm flipV="1">
              <a:off x="4785360" y="3032760"/>
              <a:ext cx="1221797" cy="222384"/>
            </a:xfrm>
            <a:prstGeom prst="straightConnector1">
              <a:avLst/>
            </a:prstGeom>
            <a:ln>
              <a:solidFill>
                <a:srgbClr val="FF0066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125980" y="3255144"/>
              <a:ext cx="3528061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dirty="0">
                  <a:solidFill>
                    <a:srgbClr val="FF0066"/>
                  </a:solidFill>
                </a:rPr>
                <a:t>روابط هيدروجينيّة </a:t>
              </a:r>
              <a:r>
                <a:rPr lang="ar-SA" sz="2400" b="1" u="sng" dirty="0">
                  <a:solidFill>
                    <a:srgbClr val="FF0066"/>
                  </a:solidFill>
                </a:rPr>
                <a:t>بين</a:t>
              </a:r>
              <a:r>
                <a:rPr lang="ar-SA" sz="2400" dirty="0">
                  <a:solidFill>
                    <a:srgbClr val="FF0066"/>
                  </a:solidFill>
                </a:rPr>
                <a:t> الجزيئات</a:t>
              </a:r>
              <a:endParaRPr lang="he-IL" sz="2400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8" name="קבוצה 7"/>
          <p:cNvGrpSpPr/>
          <p:nvPr/>
        </p:nvGrpSpPr>
        <p:grpSpPr>
          <a:xfrm>
            <a:off x="231733" y="2362200"/>
            <a:ext cx="4157387" cy="2926914"/>
            <a:chOff x="231733" y="2362200"/>
            <a:chExt cx="4157387" cy="2926914"/>
          </a:xfrm>
        </p:grpSpPr>
        <p:cxnSp>
          <p:nvCxnSpPr>
            <p:cNvPr id="3" name="מחבר חץ ישר 2"/>
            <p:cNvCxnSpPr/>
            <p:nvPr/>
          </p:nvCxnSpPr>
          <p:spPr>
            <a:xfrm flipV="1">
              <a:off x="1798320" y="2362200"/>
              <a:ext cx="655320" cy="16154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31733" y="4458117"/>
              <a:ext cx="3133173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/>
                <a:t>روابط كوفالنتيّة بين الذّرّات </a:t>
              </a:r>
              <a:r>
                <a:rPr lang="ar-SA" sz="2400" b="1" u="sng" dirty="0"/>
                <a:t>بداخل</a:t>
              </a:r>
              <a:r>
                <a:rPr lang="ar-SA" sz="2400" dirty="0"/>
                <a:t> الجزيء</a:t>
              </a:r>
              <a:endParaRPr lang="he-IL" sz="2400" dirty="0"/>
            </a:p>
          </p:txBody>
        </p:sp>
        <p:cxnSp>
          <p:nvCxnSpPr>
            <p:cNvPr id="19" name="מחבר חץ ישר 18"/>
            <p:cNvCxnSpPr/>
            <p:nvPr/>
          </p:nvCxnSpPr>
          <p:spPr>
            <a:xfrm>
              <a:off x="1798320" y="3977640"/>
              <a:ext cx="25908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9811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23" y="1980247"/>
            <a:ext cx="44767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E3D2DCB1-63D2-46AF-8C08-FD8BD5FA2C07}"/>
              </a:ext>
            </a:extLst>
          </p:cNvPr>
          <p:cNvSpPr/>
          <p:nvPr/>
        </p:nvSpPr>
        <p:spPr>
          <a:xfrm>
            <a:off x="0" y="5822301"/>
            <a:ext cx="9175531" cy="1035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395305"/>
            <a:ext cx="11160000" cy="720000"/>
          </a:xfrm>
        </p:spPr>
        <p:txBody>
          <a:bodyPr/>
          <a:lstStyle/>
          <a:p>
            <a:r>
              <a:rPr lang="ar-SA" sz="4000" dirty="0">
                <a:cs typeface="+mn-cs"/>
              </a:rPr>
              <a:t>أمثلة إضافيّة لروابط هيدروجينيّة </a:t>
            </a:r>
            <a:r>
              <a:rPr lang="ar-SA" sz="4000" dirty="0">
                <a:solidFill>
                  <a:srgbClr val="FF0000"/>
                </a:solidFill>
                <a:cs typeface="+mn-cs"/>
              </a:rPr>
              <a:t>بين</a:t>
            </a:r>
            <a:r>
              <a:rPr lang="ar-SA" sz="4000" dirty="0">
                <a:cs typeface="+mn-cs"/>
              </a:rPr>
              <a:t> الجزيئيات</a:t>
            </a:r>
            <a:br>
              <a:rPr lang="ar-SA" sz="4000" dirty="0">
                <a:cs typeface="+mn-cs"/>
              </a:rPr>
            </a:br>
            <a:endParaRPr lang="he-IL" sz="4000" dirty="0">
              <a:cs typeface="+mn-cs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36671" y="1019130"/>
            <a:ext cx="4469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/>
              <a:t>روابط هيدروجينيّة</a:t>
            </a:r>
            <a:r>
              <a:rPr lang="ar-SA" sz="2400" b="1" dirty="0">
                <a:solidFill>
                  <a:srgbClr val="FF0000"/>
                </a:solidFill>
              </a:rPr>
              <a:t> بين </a:t>
            </a:r>
            <a:r>
              <a:rPr lang="ar-SA" sz="2400" b="1" dirty="0"/>
              <a:t>جُزيئات </a:t>
            </a:r>
            <a:r>
              <a:rPr lang="en-US" sz="2400" b="1" dirty="0"/>
              <a:t>C</a:t>
            </a:r>
            <a:r>
              <a:rPr lang="en-US" sz="2400" b="1" baseline="-25000" dirty="0"/>
              <a:t>2</a:t>
            </a:r>
            <a:r>
              <a:rPr lang="en-US" sz="2400" b="1" dirty="0"/>
              <a:t>H</a:t>
            </a:r>
            <a:r>
              <a:rPr lang="en-US" sz="2400" b="1" baseline="-25000" dirty="0"/>
              <a:t>5</a:t>
            </a:r>
            <a:r>
              <a:rPr lang="en-US" sz="2400" b="1" dirty="0"/>
              <a:t>OH</a:t>
            </a:r>
            <a:r>
              <a:rPr lang="en-US" sz="2400" b="1" baseline="-25000" dirty="0"/>
              <a:t>(l)</a:t>
            </a:r>
            <a:endParaRPr lang="he-IL" sz="2400" b="1" dirty="0"/>
          </a:p>
        </p:txBody>
      </p:sp>
      <p:grpSp>
        <p:nvGrpSpPr>
          <p:cNvPr id="16" name="קבוצה 15"/>
          <p:cNvGrpSpPr/>
          <p:nvPr/>
        </p:nvGrpSpPr>
        <p:grpSpPr>
          <a:xfrm>
            <a:off x="5052126" y="1072287"/>
            <a:ext cx="4441461" cy="4650596"/>
            <a:chOff x="5052126" y="1072287"/>
            <a:chExt cx="5124054" cy="4650596"/>
          </a:xfrm>
        </p:grpSpPr>
        <p:sp>
          <p:nvSpPr>
            <p:cNvPr id="5" name="מלבן 4"/>
            <p:cNvSpPr/>
            <p:nvPr/>
          </p:nvSpPr>
          <p:spPr>
            <a:xfrm>
              <a:off x="6168352" y="1072287"/>
              <a:ext cx="40078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ar-SA" sz="2400" b="1" dirty="0"/>
                <a:t>روابط هيدروجينيّة </a:t>
              </a:r>
              <a:r>
                <a:rPr lang="ar-SA" sz="2400" b="1" dirty="0">
                  <a:solidFill>
                    <a:srgbClr val="FF0000"/>
                  </a:solidFill>
                </a:rPr>
                <a:t>بين</a:t>
              </a:r>
              <a:r>
                <a:rPr lang="ar-SA" sz="2400" b="1" dirty="0"/>
                <a:t> جُزيئات </a:t>
              </a:r>
              <a:r>
                <a:rPr lang="en-US" sz="2400" b="1" dirty="0"/>
                <a:t>H</a:t>
              </a:r>
              <a:r>
                <a:rPr lang="en-US" sz="2400" b="1" baseline="-25000" dirty="0"/>
                <a:t>2</a:t>
              </a:r>
              <a:r>
                <a:rPr lang="en-US" sz="2400" b="1" dirty="0"/>
                <a:t>O</a:t>
              </a:r>
              <a:r>
                <a:rPr lang="en-US" sz="2400" b="1" baseline="-25000" dirty="0"/>
                <a:t>(l)</a:t>
              </a:r>
              <a:endParaRPr lang="he-IL" sz="2400" b="1" dirty="0"/>
            </a:p>
          </p:txBody>
        </p:sp>
        <p:cxnSp>
          <p:nvCxnSpPr>
            <p:cNvPr id="6" name="מחבר ישר 5"/>
            <p:cNvCxnSpPr/>
            <p:nvPr/>
          </p:nvCxnSpPr>
          <p:spPr>
            <a:xfrm>
              <a:off x="5052126" y="1115305"/>
              <a:ext cx="0" cy="46075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7715" y="1697712"/>
              <a:ext cx="4581525" cy="390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0" name="מחבר ישר 9"/>
          <p:cNvCxnSpPr/>
          <p:nvPr/>
        </p:nvCxnSpPr>
        <p:spPr>
          <a:xfrm flipV="1">
            <a:off x="2468880" y="2758440"/>
            <a:ext cx="655320" cy="1524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קבוצה 17"/>
          <p:cNvGrpSpPr/>
          <p:nvPr/>
        </p:nvGrpSpPr>
        <p:grpSpPr>
          <a:xfrm>
            <a:off x="1513838" y="2773681"/>
            <a:ext cx="1556837" cy="1421189"/>
            <a:chOff x="1513838" y="2773681"/>
            <a:chExt cx="1556837" cy="1421189"/>
          </a:xfrm>
        </p:grpSpPr>
        <p:cxnSp>
          <p:nvCxnSpPr>
            <p:cNvPr id="12" name="מחבר חץ ישר 11"/>
            <p:cNvCxnSpPr>
              <a:stCxn id="13" idx="0"/>
            </p:cNvCxnSpPr>
            <p:nvPr/>
          </p:nvCxnSpPr>
          <p:spPr>
            <a:xfrm flipV="1">
              <a:off x="2292257" y="2773681"/>
              <a:ext cx="504283" cy="10210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513838" y="3794760"/>
              <a:ext cx="1556837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2000" b="1" dirty="0"/>
                <a:t>رابط هيدروجينيّ</a:t>
              </a:r>
              <a:endParaRPr lang="he-IL" sz="2000" b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14605" y="4800600"/>
            <a:ext cx="454079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في الشريحة السابقة مثّلنا جزيء الإيثانول بموديل كرة وعصا. هنا اعتُمدَت صيغة تمثيل إلكترونيّ للتّعبير عنه، وتوضيح كيفيّة تكوين الرّابط الهيدروجينيّ بين جزيئاته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26063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3877</TotalTime>
  <Words>2093</Words>
  <Application>Microsoft Office PowerPoint</Application>
  <PresentationFormat>Custom</PresentationFormat>
  <Paragraphs>275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Simplified Arabic</vt:lpstr>
      <vt:lpstr>Times New Roman</vt:lpstr>
      <vt:lpstr>Varela Round</vt:lpstr>
      <vt:lpstr>Wingdings</vt:lpstr>
      <vt:lpstr>ערכת נושא Office</vt:lpstr>
      <vt:lpstr>مَنظومة البثّ القُطريّة</vt:lpstr>
      <vt:lpstr>التأثيرات المُتبادَلة بين الجُزيئات أو قُوى التّجاذُب بين الجزيئيّة  روابط هيدروجينيّة</vt:lpstr>
      <vt:lpstr> كيف تتمكّن الكائنات البحريّة من العيش في البُحيرات المُتَجمِّدة؟ </vt:lpstr>
      <vt:lpstr>ماذا سنتعلّم في هذا الدرس؟</vt:lpstr>
      <vt:lpstr>معرفة مُسبقة</vt:lpstr>
      <vt:lpstr>مميّزات ذرّة الهيدروجين</vt:lpstr>
      <vt:lpstr>شروط تكوين الروابط الهيدروجينيّة بين الجُزيئات</vt:lpstr>
      <vt:lpstr>PowerPoint Presentation</vt:lpstr>
      <vt:lpstr>أمثلة إضافيّة لروابط هيدروجينيّة بين الجزيئيات </vt:lpstr>
      <vt:lpstr>أيّ مادّة من بين الموادّ التالية، تكوّن روابط هيدروجينيّة مع الماء ومع الأسيتون CH3COCH3(l)  أيضًا؟    </vt:lpstr>
      <vt:lpstr>PowerPoint Presentation</vt:lpstr>
      <vt:lpstr>العوامل الّتي تُؤثِّر في شدّة الروابط الهيدروجينيّة (حسب الأهمّيّة) </vt:lpstr>
      <vt:lpstr>مثال: تأثير عدد المراكز لتكوين الروابط الهيدروجينيّة على درجات حرارة الغليان</vt:lpstr>
      <vt:lpstr>(أ) حدِّد نوع التّأثيرات المُتبادلة بين جُزيئات كلّ واحدة من المادّتين التاليَتين. (ب) لأيّ من المادّتين، حسب رأيك، درجة حرارة الغليان الأعلى؟ اشرح.</vt:lpstr>
      <vt:lpstr>PowerPoint Presentation</vt:lpstr>
      <vt:lpstr>العوامل الّتي تُؤثِّر في شدّة الروابط الهيدروجينيّة (حسب الأهمّيّة) </vt:lpstr>
      <vt:lpstr>2. قوّة الرّابِط الهيدروجينيّ- تتمّة</vt:lpstr>
      <vt:lpstr>PowerPoint Presentation</vt:lpstr>
      <vt:lpstr>PowerPoint Presentation</vt:lpstr>
      <vt:lpstr>PowerPoint Presentation</vt:lpstr>
      <vt:lpstr>PowerPoint Presentation</vt:lpstr>
      <vt:lpstr> لتنزيل اقتراح إضافيّ لطريقة تنظيم الإجابة عن سؤال، يتطلَّب تعليل درجات غليان و/أو إنصهار لموادّ جزيئيّة أو الحالة التراكميّة، امسَح الشيفرات التالية:</vt:lpstr>
      <vt:lpstr>تمرين: حدّد لمن توجد درجة غليان أعلى للمادّة NH3(l)  أم N2H4(l)؟ علِّل</vt:lpstr>
      <vt:lpstr>PowerPoint Presentation</vt:lpstr>
      <vt:lpstr>استراتيجيّة تحديد Tm و/أو Tb  الأعلى لمادّتين جُزيئيّتين مُعطيتَين X وَ  Y  </vt:lpstr>
      <vt:lpstr>تلخيص</vt:lpstr>
      <vt:lpstr>مَهمَّة بيتيّة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Sivan Shimshila</cp:lastModifiedBy>
  <cp:revision>564</cp:revision>
  <dcterms:created xsi:type="dcterms:W3CDTF">2020-03-15T19:13:03Z</dcterms:created>
  <dcterms:modified xsi:type="dcterms:W3CDTF">2020-04-26T20:44:50Z</dcterms:modified>
</cp:coreProperties>
</file>