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2" r:id="rId3"/>
    <p:sldMasterId id="2147483679" r:id="rId4"/>
  </p:sldMasterIdLst>
  <p:notesMasterIdLst>
    <p:notesMasterId r:id="rId30"/>
  </p:notesMasterIdLst>
  <p:sldIdLst>
    <p:sldId id="256" r:id="rId5"/>
    <p:sldId id="276" r:id="rId6"/>
    <p:sldId id="277" r:id="rId7"/>
    <p:sldId id="278" r:id="rId8"/>
    <p:sldId id="305" r:id="rId9"/>
    <p:sldId id="306" r:id="rId10"/>
    <p:sldId id="264" r:id="rId11"/>
    <p:sldId id="294" r:id="rId12"/>
    <p:sldId id="279" r:id="rId13"/>
    <p:sldId id="321" r:id="rId14"/>
    <p:sldId id="320" r:id="rId15"/>
    <p:sldId id="308" r:id="rId16"/>
    <p:sldId id="309" r:id="rId17"/>
    <p:sldId id="310" r:id="rId18"/>
    <p:sldId id="311" r:id="rId19"/>
    <p:sldId id="312" r:id="rId20"/>
    <p:sldId id="314" r:id="rId21"/>
    <p:sldId id="313" r:id="rId22"/>
    <p:sldId id="315" r:id="rId23"/>
    <p:sldId id="316" r:id="rId24"/>
    <p:sldId id="317" r:id="rId25"/>
    <p:sldId id="299" r:id="rId26"/>
    <p:sldId id="318" r:id="rId27"/>
    <p:sldId id="319" r:id="rId28"/>
    <p:sldId id="304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Varela Round" panose="00000500000000000000" pitchFamily="2" charset="-79"/>
      <p:regular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3" roundtripDataSignature="AMtx7mjVAp0669xlZZdN5cjoSy+qGcD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66"/>
    <a:srgbClr val="571F09"/>
    <a:srgbClr val="51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A1BD0-D6BD-4114-85F8-51D14E386C67}">
  <a:tblStyle styleId="{F6EA1BD0-D6BD-4114-85F8-51D14E386C67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3" autoAdjust="0"/>
    <p:restoredTop sz="74229" autoAdjust="0"/>
  </p:normalViewPr>
  <p:slideViewPr>
    <p:cSldViewPr snapToGrid="0">
      <p:cViewPr varScale="1">
        <p:scale>
          <a:sx n="82" d="100"/>
          <a:sy n="82" d="100"/>
        </p:scale>
        <p:origin x="858" y="9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תאי </a:t>
            </a:r>
            <a:r>
              <a:rPr lang="he-IL" sz="14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האנדותל</a:t>
            </a:r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יוצרים משטח חלק בתוך כלי הדם (מקטין חיכוך) ומתפקדים כמחיצה סלקטיבית בין כלי הדם לשכבה החיצונית שלו ושולטים על מעבר של חומרים </a:t>
            </a:r>
          </a:p>
          <a:p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שכבה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</a:t>
            </a:r>
            <a:r>
              <a:rPr lang="he-IL" sz="14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הבבאה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</a:t>
            </a:r>
            <a:r>
              <a:rPr lang="en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–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שריר - </a:t>
            </a:r>
            <a:endParaRPr lang="he-IL" sz="14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29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20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56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334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421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737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13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55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739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70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he-IL" sz="2400" baseline="0" dirty="0"/>
              <a:t>בשיעור הראשון...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he-IL" sz="2400" baseline="0" dirty="0"/>
              <a:t>בשיעור זה נמשיך ב....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2000" baseline="0" dirty="0"/>
          </a:p>
        </p:txBody>
      </p:sp>
    </p:spTree>
    <p:extLst>
      <p:ext uri="{BB962C8B-B14F-4D97-AF65-F5344CB8AC3E}">
        <p14:creationId xmlns:p14="http://schemas.microsoft.com/office/powerpoint/2010/main" val="226340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00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498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322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072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809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5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1600" dirty="0"/>
              <a:t>לאחר</a:t>
            </a:r>
            <a:r>
              <a:rPr lang="he-IL" sz="1600" baseline="0" dirty="0"/>
              <a:t> שעסקנו במבנה הלב , נלמד על המבנה ותפקוד כלי הדם במערכת ההובלה.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14785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Y" baseline="0" dirty="0"/>
              <a:t>يستعمل الجلوكوز </a:t>
            </a:r>
            <a:r>
              <a:rPr lang="he-IL" baseline="0" dirty="0"/>
              <a:t>קצב הספקת החומרים החיוניים לתאי הגוף וקצב פינויי הפסולת </a:t>
            </a:r>
            <a:r>
              <a:rPr lang="he-IL" baseline="0" dirty="0" err="1"/>
              <a:t>קריטים</a:t>
            </a:r>
            <a:r>
              <a:rPr lang="he-IL" baseline="0" dirty="0"/>
              <a:t> לתפקוד תקין על גוף האדם.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הגורמים אשר משפיעים על קצב זרימת הדם הם הלב וכלי הדם.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תזכורת מהירה: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Write with Wacom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 למסן בתמונה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העורקים </a:t>
            </a:r>
            <a:r>
              <a:rPr lang="en-IL" baseline="0" dirty="0"/>
              <a:t>–</a:t>
            </a:r>
            <a:r>
              <a:rPr lang="he-IL" baseline="0" dirty="0"/>
              <a:t> יוצאים מהלב ורובם (חוץ מעורק הריאה) מסיעים דם מחומצן לרקמות הגוף.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</a:t>
            </a:r>
            <a:r>
              <a:rPr lang="he-IL" baseline="0" dirty="0" err="1"/>
              <a:t>לעורקיקים</a:t>
            </a:r>
            <a:r>
              <a:rPr lang="he-IL" baseline="0" dirty="0"/>
              <a:t> שמווסטים את נפח הדם שזורם לכל אחד מהאיברים.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לנימים אשר יוצרות רשתות צפופות שם מתבצע חילוף חומרים  עם הנוזל החוץ תאי באמצעות דיפוזיה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הנימים </a:t>
            </a:r>
            <a:r>
              <a:rPr lang="he-IL" baseline="0" dirty="0" err="1"/>
              <a:t>נתנקזזים</a:t>
            </a:r>
            <a:r>
              <a:rPr lang="he-IL" baseline="0" dirty="0"/>
              <a:t> </a:t>
            </a:r>
            <a:r>
              <a:rPr lang="he-IL" baseline="0" dirty="0" err="1"/>
              <a:t>לעורקיקים</a:t>
            </a:r>
            <a:r>
              <a:rPr lang="he-IL" baseline="0" dirty="0"/>
              <a:t> שנאספים לתוך עורקים במחזירים דם עני </a:t>
            </a:r>
            <a:r>
              <a:rPr lang="he-IL" baseline="0" dirty="0" err="1"/>
              <a:t>בחומצן</a:t>
            </a:r>
            <a:r>
              <a:rPr lang="he-IL" baseline="0" dirty="0"/>
              <a:t> ללב.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5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קצב הספקת החומרים החיוניים לתאי הגוף וקצב פינויי הפסולת </a:t>
            </a:r>
            <a:r>
              <a:rPr lang="he-IL" baseline="0" dirty="0" err="1"/>
              <a:t>קריטים</a:t>
            </a:r>
            <a:r>
              <a:rPr lang="he-IL" baseline="0" dirty="0"/>
              <a:t> לתפקוד תקין על גוף האדם.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הגורמים אשר משפיעים על קצב זרימת הדם הם הלב וכלי הדם.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תזכורת מהירה: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Write with Wacom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 למסן בתמונה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העורקים </a:t>
            </a:r>
            <a:r>
              <a:rPr lang="en-IL" baseline="0" dirty="0"/>
              <a:t>–</a:t>
            </a:r>
            <a:r>
              <a:rPr lang="he-IL" baseline="0" dirty="0"/>
              <a:t> יוצאים מהלב ורובם (חוץ מעורק הריאה) מסיעים דם מחומצן לרקמות הגוף.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</a:t>
            </a:r>
            <a:r>
              <a:rPr lang="he-IL" baseline="0" dirty="0" err="1"/>
              <a:t>לעורקיקים</a:t>
            </a:r>
            <a:r>
              <a:rPr lang="he-IL" baseline="0" dirty="0"/>
              <a:t> שמווסטים את נפח הדם שזורם לכל אחד מהאיברים.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לנימים אשר יוצרות רשתות צפופות שם מתבצע חילוף חומרים  עם הנוזל החוץ תאי באמצעות דיפוזיה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הנימים </a:t>
            </a:r>
            <a:r>
              <a:rPr lang="he-IL" baseline="0" dirty="0" err="1"/>
              <a:t>נתנקזזים</a:t>
            </a:r>
            <a:r>
              <a:rPr lang="he-IL" baseline="0" dirty="0"/>
              <a:t> </a:t>
            </a:r>
            <a:r>
              <a:rPr lang="he-IL" baseline="0" dirty="0" err="1"/>
              <a:t>לעורקיקים</a:t>
            </a:r>
            <a:r>
              <a:rPr lang="he-IL" baseline="0" dirty="0"/>
              <a:t> שנאספים לתוך עורקים במחזירים דם עני </a:t>
            </a:r>
            <a:r>
              <a:rPr lang="he-IL" baseline="0" dirty="0" err="1"/>
              <a:t>בחומצן</a:t>
            </a:r>
            <a:r>
              <a:rPr lang="he-IL" baseline="0" dirty="0"/>
              <a:t> ללב.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2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קצב הספקת החומרים החיוניים לתאי הגוף וקצב פינויי הפסולת </a:t>
            </a:r>
            <a:r>
              <a:rPr lang="he-IL" baseline="0" dirty="0" err="1"/>
              <a:t>קריטים</a:t>
            </a:r>
            <a:r>
              <a:rPr lang="he-IL" baseline="0" dirty="0"/>
              <a:t> לתפקוד תקין על גוף האדם.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הגורמים אשר משפיעים על קצב זרימת הדם הם הלב וכלי הדם.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תזכורת מהירה: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aseline="0" dirty="0"/>
              <a:t>Write with Wacom</a:t>
            </a:r>
            <a:r>
              <a:rPr lang="he-IL" baseline="0" dirty="0"/>
              <a:t> </a:t>
            </a:r>
            <a:r>
              <a:rPr lang="en-IL" baseline="0" dirty="0"/>
              <a:t>–</a:t>
            </a:r>
            <a:r>
              <a:rPr lang="he-IL" baseline="0" dirty="0"/>
              <a:t> למסן בתמונה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העורקים </a:t>
            </a:r>
            <a:r>
              <a:rPr lang="en-IL" baseline="0" dirty="0"/>
              <a:t>–</a:t>
            </a:r>
            <a:r>
              <a:rPr lang="he-IL" baseline="0" dirty="0"/>
              <a:t> יוצאים מהלב ורובם (חוץ מעורק הריאה) מסיעים דם מחומצן לרקמות הגוף.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</a:t>
            </a:r>
            <a:r>
              <a:rPr lang="he-IL" baseline="0" dirty="0" err="1"/>
              <a:t>לעורקיקים</a:t>
            </a:r>
            <a:r>
              <a:rPr lang="he-IL" baseline="0" dirty="0"/>
              <a:t> שמווסטים את נפח הדם שזורם לכל אחד מהאיברים.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אלו מתפצלים לנימים אשר יוצרות רשתות צפופות שם מתבצע חילוף חומרים  עם הנוזל החוץ תאי באמצעות דיפוזיה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הנימים </a:t>
            </a:r>
            <a:r>
              <a:rPr lang="he-IL" baseline="0" dirty="0" err="1"/>
              <a:t>נתנקזזים</a:t>
            </a:r>
            <a:r>
              <a:rPr lang="he-IL" baseline="0" dirty="0"/>
              <a:t> </a:t>
            </a:r>
            <a:r>
              <a:rPr lang="he-IL" baseline="0" dirty="0" err="1"/>
              <a:t>לעורקיקים</a:t>
            </a:r>
            <a:r>
              <a:rPr lang="he-IL" baseline="0" dirty="0"/>
              <a:t> שנאספים לתוך עורקים במחזירים דם עני </a:t>
            </a:r>
            <a:r>
              <a:rPr lang="he-IL" baseline="0" dirty="0" err="1"/>
              <a:t>בחומצן</a:t>
            </a:r>
            <a:r>
              <a:rPr lang="he-IL" baseline="0" dirty="0"/>
              <a:t> ללב.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11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2e488cb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2e488cb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</a:rPr>
              <a:t>דברנו הרבה על הלחץ הדם בכלי השם השונים. לחץ מהווה מדד בריאותי</a:t>
            </a:r>
            <a:r>
              <a:rPr lang="he-IL" baseline="0" dirty="0">
                <a:solidFill>
                  <a:srgbClr val="1F497D"/>
                </a:solidFill>
              </a:rPr>
              <a:t> חשוב ועוד נתייחס לנושא בשיעור הבא (שיעור 3). </a:t>
            </a:r>
            <a:r>
              <a:rPr lang="he-IL" dirty="0">
                <a:solidFill>
                  <a:srgbClr val="1F497D"/>
                </a:solidFill>
              </a:rPr>
              <a:t>לחץ הדם הוא הלחץ שמפעיל הדם הזורם על דופן כלי הדם עקב התכווצויות הלב. בבדרך כלל הכוונה</a:t>
            </a:r>
            <a:r>
              <a:rPr lang="he-IL" baseline="0" dirty="0">
                <a:solidFill>
                  <a:srgbClr val="1F497D"/>
                </a:solidFill>
              </a:rPr>
              <a:t> היא לחץ בעורקים הגדולים במערכת הדם של הגוף.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נסתכל על הגרף </a:t>
            </a:r>
            <a:r>
              <a:rPr lang="en-IL" baseline="0" dirty="0">
                <a:solidFill>
                  <a:srgbClr val="1F497D"/>
                </a:solidFill>
              </a:rPr>
              <a:t>–</a:t>
            </a:r>
            <a:r>
              <a:rPr lang="he-IL" baseline="0" dirty="0">
                <a:solidFill>
                  <a:srgbClr val="1F497D"/>
                </a:solidFill>
              </a:rPr>
              <a:t> הסברת צירים.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קודם כל נתייחס לעליות וירידות : </a:t>
            </a:r>
          </a:p>
          <a:p>
            <a:pPr eaLnBrk="1" hangingPunct="1">
              <a:defRPr/>
            </a:pPr>
            <a:r>
              <a:rPr lang="he-IL" baseline="0" dirty="0">
                <a:solidFill>
                  <a:srgbClr val="1F497D"/>
                </a:solidFill>
              </a:rPr>
              <a:t>לחץ דם יורד כאשר מתרחקים מהלב</a:t>
            </a:r>
            <a:r>
              <a:rPr lang="he-IL" dirty="0">
                <a:solidFill>
                  <a:srgbClr val="1F497D"/>
                </a:solidFill>
              </a:rPr>
              <a:t>. זה בעקבות חיכוך עם דפנות כלי הדם וגם</a:t>
            </a:r>
            <a:r>
              <a:rPr lang="he-IL" baseline="0" dirty="0">
                <a:solidFill>
                  <a:srgbClr val="1F497D"/>
                </a:solidFill>
              </a:rPr>
              <a:t> פיצול נפח הדם.</a:t>
            </a:r>
            <a:endParaRPr lang="he-IL" dirty="0">
              <a:solidFill>
                <a:srgbClr val="1F497D"/>
              </a:solidFill>
            </a:endParaRP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לחץ הדם נמדד בעורקים, וערכו הממוצע: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120 מ"מ כספית בעת התכווצות הלב,</a:t>
            </a:r>
          </a:p>
          <a:p>
            <a:pPr eaLnBrk="1" hangingPunct="1">
              <a:defRPr/>
            </a:pPr>
            <a:r>
              <a:rPr lang="he-IL" dirty="0">
                <a:solidFill>
                  <a:srgbClr val="1F497D"/>
                </a:solidFill>
                <a:latin typeface="Times New Roman" pitchFamily="18" charset="0"/>
                <a:cs typeface="Arial"/>
              </a:rPr>
              <a:t>ו- 80 מ"מ כספית בעת הרפיית הלב</a:t>
            </a:r>
          </a:p>
          <a:p>
            <a:pPr eaLnBrk="1" hangingPunct="1">
              <a:defRPr/>
            </a:pPr>
            <a:endParaRPr lang="he-IL" dirty="0">
              <a:solidFill>
                <a:srgbClr val="1F497D"/>
              </a:solidFill>
              <a:latin typeface="Times New Roman" pitchFamily="18" charset="0"/>
              <a:cs typeface="Arial"/>
            </a:endParaRP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גבוה מדי הוא מסוכן משום שיש חשש לקריעת נימי הדם, שדופנם דקה ביותר. </a:t>
            </a:r>
          </a:p>
          <a:p>
            <a:r>
              <a:rPr lang="he-IL" dirty="0">
                <a:solidFill>
                  <a:prstClr val="black"/>
                </a:solidFill>
                <a:latin typeface="Times New Roman" pitchFamily="18" charset="0"/>
              </a:rPr>
              <a:t>לחץ דם נמוך מדי עלול לגרום לאספקה לקויה של חמצן ומזון לרקמות עקב זרימת דם אִטית מדי בנימים.</a:t>
            </a:r>
          </a:p>
          <a:p>
            <a:pPr eaLnBrk="1" hangingPunct="1">
              <a:defRPr/>
            </a:pPr>
            <a:endParaRPr dirty="0"/>
          </a:p>
        </p:txBody>
      </p:sp>
      <p:sp>
        <p:nvSpPr>
          <p:cNvPr id="164" name="Google Shape;164;g82e488cbc7_0_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אם נסתכל על כלי</a:t>
            </a:r>
            <a:r>
              <a:rPr lang="he-IL" baseline="0" dirty="0"/>
              <a:t> הדם בחתך רוחב ניתן לראות את שלושת בשכבות וגם את ההבדלים בקוטר.</a:t>
            </a:r>
          </a:p>
          <a:p>
            <a:r>
              <a:rPr lang="he-IL" baseline="0" dirty="0"/>
              <a:t>נימים הם הכי קטנים.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03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תאי </a:t>
            </a:r>
            <a:r>
              <a:rPr lang="he-IL" sz="14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האנדותל</a:t>
            </a:r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יוצרים משטח חלק בתוך כלי הדם (מקטין חיכוך) ומתפקדים כמחיצה סלקטיבית בין כלי הדם לשכבה החיצונית שלו ושולטים על מעבר של חומרים </a:t>
            </a:r>
          </a:p>
          <a:p>
            <a:r>
              <a:rPr lang="he-IL" sz="14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שכבה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</a:t>
            </a:r>
            <a:r>
              <a:rPr lang="he-IL" sz="1400" b="0" i="0" u="none" strike="noStrike" cap="none" baseline="0" dirty="0" err="1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הבבאה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</a:t>
            </a:r>
            <a:r>
              <a:rPr lang="en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–</a:t>
            </a:r>
            <a:r>
              <a:rPr lang="he-IL" sz="1400" b="0" i="0" u="none" strike="noStrike" cap="none" baseline="0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 שריר - </a:t>
            </a:r>
            <a:endParaRPr lang="he-IL" sz="14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62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56861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6408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52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AE1B17D-8653-4EC8-B6F6-E2EB01E0D3D5}" type="slidenum">
              <a:rPr kumimoji="0" lang="he-IL" sz="1200" b="0" i="0" u="none" strike="noStrike" kern="0" cap="none" spc="0" normalizeH="0" baseline="0" noProof="0">
                <a:ln>
                  <a:noFill/>
                </a:ln>
                <a:solidFill>
                  <a:srgbClr val="888A9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9568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15" y="130162"/>
            <a:ext cx="103632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4597F0B5-D823-4D96-B425-2FFF56F93E4D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879C37C-B12F-49B8-82F2-77F0E515135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37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76251" y="142876"/>
            <a:ext cx="10858500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477001" y="500064"/>
            <a:ext cx="4857751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שאלות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51" y="857251"/>
            <a:ext cx="10953749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B6CFD2CE-F128-42B8-BDA0-71AFE1C5ED13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64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309034" y="419100"/>
            <a:ext cx="10953751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76251" y="142876"/>
            <a:ext cx="10858500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477001" y="500064"/>
            <a:ext cx="4857751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1D4C7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תשובות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85751" y="857251"/>
            <a:ext cx="10953749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85710" y="2500306"/>
            <a:ext cx="10953749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29729A6-E677-47C6-92C4-6466E0A1E2D2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478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82F4F17F-D06C-4229-9CFE-9DFE667F6B71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B0904878-10DC-4167-9769-C013699BD18D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266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BB63DD6F-F6D5-4102-92FE-4815B56D44D2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" y="6572251"/>
            <a:ext cx="28448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 rtl="1">
              <a:buClrTx/>
              <a:defRPr/>
            </a:pPr>
            <a:fld id="{12A93121-BB4F-476E-B3F8-55744B75AF85}" type="slidenum">
              <a:rPr lang="he-IL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7246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1">
              <a:buClrTx/>
              <a:defRPr/>
            </a:pPr>
            <a:fld id="{5933B1F7-BB1A-4F16-BEF3-1845A8374C6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en-US" sz="1800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12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33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880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0430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20646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11064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818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0522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88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37931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85894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31768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>
                <a:ln>
                  <a:noFill/>
                </a:ln>
                <a:solidFill>
                  <a:srgbClr val="888A9C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A9C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3463389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fld id="{BA856D67-0BEF-4CB7-8D4F-D31C5E09C908}" type="datetime8">
              <a:rPr lang="he-IL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rtl="1">
                <a:buClrTx/>
                <a:defRPr/>
              </a:pPr>
              <a:t>10 אוגוסט 20</a:t>
            </a:fld>
            <a:endParaRPr lang="he-IL" kern="1200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endParaRPr lang="he-IL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" y="6564314"/>
            <a:ext cx="28448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 rtl="1">
              <a:buClrTx/>
              <a:defRPr/>
            </a:pPr>
            <a:fld id="{2D277DD0-46BB-443B-BF1C-6DCA22C0222E}" type="slidenum">
              <a:rPr lang="he-IL" sz="1800" kern="1200" smtClean="0">
                <a:ea typeface="+mn-ea"/>
              </a:rPr>
              <a:pPr rtl="1">
                <a:buClrTx/>
                <a:defRPr/>
              </a:pPr>
              <a:t>‹#›</a:t>
            </a:fld>
            <a:endParaRPr lang="he-IL" sz="18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40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70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&#1575;&#1604;&#1573;&#1604;&#1603;&#1578;&#1585;&#1608;&#1606;&#1610;rights@education.gov.i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6600"/>
            </a:pPr>
            <a:r>
              <a:rPr lang="he-IL" sz="6600" dirty="0">
                <a:latin typeface="+mj-lt"/>
                <a:ea typeface="Tahoma" panose="020B0604030504040204" pitchFamily="34" charset="0"/>
                <a:cs typeface="+mn-cs"/>
              </a:rPr>
              <a:t>מערכת שידורים לאומית</a:t>
            </a:r>
            <a:br>
              <a:rPr lang="he-IL" sz="6600" dirty="0">
                <a:latin typeface="+mj-lt"/>
                <a:ea typeface="Tahoma" panose="020B0604030504040204" pitchFamily="34" charset="0"/>
                <a:cs typeface="+mn-cs"/>
              </a:rPr>
            </a:br>
            <a:r>
              <a:rPr lang="ar-JO" sz="6600" dirty="0">
                <a:latin typeface="+mj-lt"/>
                <a:ea typeface="Tahoma" panose="020B0604030504040204" pitchFamily="34" charset="0"/>
                <a:cs typeface="+mn-cs"/>
              </a:rPr>
              <a:t>منظومة البثّ ال</a:t>
            </a:r>
            <a:r>
              <a:rPr lang="ar-SA" sz="6600" dirty="0">
                <a:latin typeface="+mj-lt"/>
                <a:ea typeface="Tahoma" panose="020B0604030504040204" pitchFamily="34" charset="0"/>
                <a:cs typeface="+mn-cs"/>
              </a:rPr>
              <a:t>وطنيّة</a:t>
            </a:r>
            <a:endParaRPr dirty="0">
              <a:latin typeface="+mj-lt"/>
              <a:ea typeface="Tahoma" panose="020B0604030504040204" pitchFamily="34" charset="0"/>
              <a:cs typeface="+mn-cs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EB74EE-E91C-4382-92E9-F80AA12549D9}"/>
              </a:ext>
            </a:extLst>
          </p:cNvPr>
          <p:cNvSpPr txBox="1"/>
          <p:nvPr/>
        </p:nvSpPr>
        <p:spPr>
          <a:xfrm>
            <a:off x="5194852" y="2054087"/>
            <a:ext cx="17227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000" b="1" dirty="0">
                <a:solidFill>
                  <a:srgbClr val="002060"/>
                </a:solidFill>
              </a:rPr>
              <a:t>وزارة المعارف</a:t>
            </a:r>
            <a:endParaRPr lang="he-IL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>
            <a:extLst>
              <a:ext uri="{FF2B5EF4-FFF2-40B4-BE49-F238E27FC236}">
                <a16:creationId xmlns:a16="http://schemas.microsoft.com/office/drawing/2014/main" id="{D3678469-B325-4F8D-9D94-85F3BD03E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071" y="0"/>
            <a:ext cx="10247689" cy="637353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سؤال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للتفكير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A053696-033C-4B09-B13D-B4E4478C2EFE}"/>
              </a:ext>
            </a:extLst>
          </p:cNvPr>
          <p:cNvSpPr/>
          <p:nvPr/>
        </p:nvSpPr>
        <p:spPr>
          <a:xfrm>
            <a:off x="162840" y="927037"/>
            <a:ext cx="1083057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SzPts val="1800"/>
            </a:pPr>
            <a:r>
              <a:rPr lang="ar-SY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سؤال 3: </a:t>
            </a:r>
            <a:endParaRPr lang="ar-SA" sz="28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هناك حالة ينخفض فيها تركيز السكر في الدم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هيبوجليكيميا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انخفاض نسبة السكر في الدم ويصل أحيانا الى 60 مل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غ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 في 100 </a:t>
            </a:r>
            <a:r>
              <a:rPr lang="ar-SY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مللتر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دم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او حتى اقل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ّ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من ذلك.</a:t>
            </a:r>
            <a:endParaRPr lang="ar-SA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اشرح لماذا تشك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ِّ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 هذه الح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</a:t>
            </a:r>
            <a:r>
              <a:rPr lang="ar-SY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لة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خطرا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ً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على الانسان؟</a:t>
            </a:r>
          </a:p>
        </p:txBody>
      </p:sp>
    </p:spTree>
    <p:extLst>
      <p:ext uri="{BB962C8B-B14F-4D97-AF65-F5344CB8AC3E}">
        <p14:creationId xmlns:p14="http://schemas.microsoft.com/office/powerpoint/2010/main" val="289994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42" y="0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تنظيم تركيز الجلوكوز في الدم بمساعدة الهورمونات</a:t>
            </a:r>
            <a:endParaRPr lang="he-IL" sz="3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0BA0BF8-3333-4B4F-A547-82659584F85B}"/>
              </a:ext>
            </a:extLst>
          </p:cNvPr>
          <p:cNvSpPr/>
          <p:nvPr/>
        </p:nvSpPr>
        <p:spPr>
          <a:xfrm>
            <a:off x="294231" y="542825"/>
            <a:ext cx="11603538" cy="2886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buSzPts val="1800"/>
              <a:buFont typeface="Arial"/>
              <a:buAutoNum type="arabicPeriod"/>
            </a:pPr>
            <a:r>
              <a:rPr lang="ar-SY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الانسولين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v"/>
            </a:pPr>
            <a:r>
              <a:rPr lang="ar-SY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يفرز الانسولين من البنكرياس وبالتحديد من خلايا </a:t>
            </a: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 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في جزر </a:t>
            </a:r>
            <a:r>
              <a:rPr lang="ar-SY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لانجرهانس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v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يفرز النسولين الى الدم مباشرة ومع الدم يصل الى </a:t>
            </a:r>
            <a:r>
              <a:rPr lang="ar-SY" sz="24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خلايا الهدف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v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خلايا الهدف هي الخلايا التي تحتوي على مستقبلات خاصة لهورمون الانسولين.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v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خلايا الهدف موجوده بالأساس في : الكبد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العضلات والانسجة الدهنية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11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541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463" y="0"/>
            <a:ext cx="9642231" cy="720000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الية عمل الانسولين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2A4EA67-DA3C-423C-BAB4-D79C86AC2A91}"/>
              </a:ext>
            </a:extLst>
          </p:cNvPr>
          <p:cNvSpPr/>
          <p:nvPr/>
        </p:nvSpPr>
        <p:spPr>
          <a:xfrm>
            <a:off x="2718148" y="1048762"/>
            <a:ext cx="9294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SzPts val="1800"/>
              <a:buFont typeface="Wingdings" panose="05000000000000000000" pitchFamily="2" charset="2"/>
              <a:buChar char="v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بعد تناول وجبة يتم هضم الغذاء وتحليله للمركبات الأساسية.</a:t>
            </a: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v"/>
            </a:pP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v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يرتفع تركيز الجلوكوز في الدم لكونه احد مركبات الغذاء.</a:t>
            </a: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v"/>
            </a:pP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v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ارتفاع الجلوكوز يحفز افراز الانسولين من البنكرياس.</a:t>
            </a: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v"/>
            </a:pP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v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يصل الانسولين مع الدم الى الخلايا الهدف ويؤدي الى:         </a:t>
            </a:r>
          </a:p>
          <a:p>
            <a:pPr lvl="0" algn="r" rtl="1">
              <a:buSzPts val="1800"/>
            </a:pPr>
            <a:r>
              <a:rPr lang="ar-SY" sz="24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</a:p>
        </p:txBody>
      </p:sp>
      <p:pic>
        <p:nvPicPr>
          <p:cNvPr id="3" name="Google Shape;221;p2">
            <a:extLst>
              <a:ext uri="{FF2B5EF4-FFF2-40B4-BE49-F238E27FC236}">
                <a16:creationId xmlns:a16="http://schemas.microsoft.com/office/drawing/2014/main" id="{4253B7DC-627C-4BA1-9945-2B4FBB02A0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832" y="3429000"/>
            <a:ext cx="5225990" cy="32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F822BB5-8211-4BB6-9DC6-A515FCAF6BB7}"/>
              </a:ext>
            </a:extLst>
          </p:cNvPr>
          <p:cNvSpPr txBox="1"/>
          <p:nvPr/>
        </p:nvSpPr>
        <p:spPr>
          <a:xfrm>
            <a:off x="964504" y="3582888"/>
            <a:ext cx="10897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جلوكوز</a:t>
            </a:r>
            <a:endParaRPr lang="he-IL" b="1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736D194-CF43-4E8D-B0EA-5B8EC6167160}"/>
              </a:ext>
            </a:extLst>
          </p:cNvPr>
          <p:cNvSpPr txBox="1"/>
          <p:nvPr/>
        </p:nvSpPr>
        <p:spPr>
          <a:xfrm>
            <a:off x="4098099" y="3452286"/>
            <a:ext cx="10897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إنسولين</a:t>
            </a:r>
            <a:endParaRPr lang="he-IL" b="1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963F3A4-3770-4368-96ED-A385CB0AB9EE}"/>
              </a:ext>
            </a:extLst>
          </p:cNvPr>
          <p:cNvSpPr txBox="1"/>
          <p:nvPr/>
        </p:nvSpPr>
        <p:spPr>
          <a:xfrm>
            <a:off x="286425" y="5413775"/>
            <a:ext cx="10897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جليكوجين</a:t>
            </a:r>
            <a:endParaRPr lang="he-IL" b="1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8E8D493D-81C1-4D95-A21C-24DC6A5AC16B}"/>
              </a:ext>
            </a:extLst>
          </p:cNvPr>
          <p:cNvSpPr txBox="1"/>
          <p:nvPr/>
        </p:nvSpPr>
        <p:spPr>
          <a:xfrm>
            <a:off x="3262827" y="6345984"/>
            <a:ext cx="10897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بيروفات</a:t>
            </a:r>
            <a:endParaRPr lang="he-IL" b="1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B3E4FC2-117E-4124-AC79-01092065D9CD}"/>
              </a:ext>
            </a:extLst>
          </p:cNvPr>
          <p:cNvSpPr txBox="1"/>
          <p:nvPr/>
        </p:nvSpPr>
        <p:spPr>
          <a:xfrm>
            <a:off x="4991100" y="6124120"/>
            <a:ext cx="10897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أحماض دهنية</a:t>
            </a:r>
            <a:endParaRPr lang="he-IL" b="1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0AA959F2-BB1F-4405-B631-9B766F5F0B36}"/>
              </a:ext>
            </a:extLst>
          </p:cNvPr>
          <p:cNvSpPr txBox="1"/>
          <p:nvPr/>
        </p:nvSpPr>
        <p:spPr>
          <a:xfrm>
            <a:off x="4120316" y="4312465"/>
            <a:ext cx="10897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مستقبل للإنسولين</a:t>
            </a:r>
            <a:endParaRPr lang="he-IL" b="1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7BC36F9D-2718-4894-9311-F3C53C2A632F}"/>
              </a:ext>
            </a:extLst>
          </p:cNvPr>
          <p:cNvSpPr txBox="1"/>
          <p:nvPr/>
        </p:nvSpPr>
        <p:spPr>
          <a:xfrm>
            <a:off x="2924660" y="4063381"/>
            <a:ext cx="7366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/>
              <a:t>ناقل جلوكوز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68117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متابعة آ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لية عمل الانسولين</a:t>
            </a:r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E1B3998-87B7-472A-B9D1-E371CC5AC016}"/>
              </a:ext>
            </a:extLst>
          </p:cNvPr>
          <p:cNvSpPr/>
          <p:nvPr/>
        </p:nvSpPr>
        <p:spPr>
          <a:xfrm>
            <a:off x="926927" y="1271271"/>
            <a:ext cx="108586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SzPts val="1800"/>
              <a:buFont typeface="Wingdings" panose="05000000000000000000" pitchFamily="2" charset="2"/>
              <a:buChar char="v"/>
            </a:pPr>
            <a:r>
              <a:rPr lang="ar-SY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تحفيز الخلايا الهدف على امتصاص السكر من الدم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8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57200" algn="r" rtl="1">
              <a:buSzPts val="1800"/>
              <a:buFont typeface="Wingdings" panose="05000000000000000000" pitchFamily="2" charset="2"/>
              <a:buChar char="v"/>
            </a:pPr>
            <a:endParaRPr lang="ar-SY" sz="28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57200" algn="r" rtl="1">
              <a:buSzPts val="1800"/>
              <a:buFont typeface="Wingdings" panose="05000000000000000000" pitchFamily="2" charset="2"/>
              <a:buChar char="v"/>
            </a:pPr>
            <a:r>
              <a:rPr lang="ar-SY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تحفيز تحويل الجلوكوز الى </a:t>
            </a:r>
            <a:r>
              <a:rPr lang="ar-SY" sz="2800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جليكوجن</a:t>
            </a:r>
            <a:r>
              <a:rPr lang="ar-SY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في الكبد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8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57200" algn="r" rtl="1">
              <a:buSzPts val="1800"/>
              <a:buFont typeface="Wingdings" panose="05000000000000000000" pitchFamily="2" charset="2"/>
              <a:buChar char="v"/>
            </a:pPr>
            <a:endParaRPr lang="ar-SY" sz="28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57200" algn="r" rtl="1">
              <a:buSzPts val="1800"/>
              <a:buFont typeface="Wingdings" panose="05000000000000000000" pitchFamily="2" charset="2"/>
              <a:buChar char="v"/>
            </a:pPr>
            <a:r>
              <a:rPr lang="ar-SY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تحفيز تحويل الجلوكوز الى دهنيات في الانسجة الدهنية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r>
              <a:rPr lang="ar-SY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</a:p>
          <a:p>
            <a:pPr marL="457200" lvl="0" indent="-457200" algn="r" rtl="1">
              <a:buSzPts val="1800"/>
              <a:buFont typeface="Wingdings" panose="05000000000000000000" pitchFamily="2" charset="2"/>
              <a:buChar char="v"/>
            </a:pPr>
            <a:endParaRPr lang="ar-SY" sz="28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57200" algn="r" rtl="1">
              <a:buSzPts val="1800"/>
              <a:buFont typeface="Wingdings" panose="05000000000000000000" pitchFamily="2" charset="2"/>
              <a:buChar char="v"/>
            </a:pPr>
            <a:r>
              <a:rPr lang="ar-SY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مما يؤدي الى انخفاض تركيز الجلوكوز في الدم الى المستوى الطبيعي لدى انسان معافى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8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11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318" y="68482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تنظيم تركيز الجلوكوز في الدم بمساعدة الهورمونات</a:t>
            </a:r>
            <a:endParaRPr lang="he-IL" sz="3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75F9663-DE35-4834-95AF-19C941E11A44}"/>
              </a:ext>
            </a:extLst>
          </p:cNvPr>
          <p:cNvSpPr/>
          <p:nvPr/>
        </p:nvSpPr>
        <p:spPr>
          <a:xfrm>
            <a:off x="1315233" y="1082516"/>
            <a:ext cx="10072491" cy="344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ar-SY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2.هورمون الجلوكاجون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يفرز  الجلوكاجون من خلايا </a:t>
            </a: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في البنكرياس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kumimoji="0" lang="ar-SY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يفرز الجلوكاجون الى الدم مباشرة ومع الدم يصل الى 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خلايا الهدف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خلايا الهدف هي الخلايا التي تحتوي على مستقبلات خاصة لهورمون الجلوكاجون.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خلايا الهدف موجوده بالأساس في : الكبد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العضلات والانسجة الدهنية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kumimoji="0" lang="ar-SY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r>
              <a:rPr kumimoji="0" lang="ar-SY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9000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514" y="125412"/>
            <a:ext cx="9642231" cy="720000"/>
          </a:xfrm>
        </p:spPr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آ</a:t>
            </a:r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لية عمل الجلوكاجون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4A6FF32-4154-4F1C-9AB5-75ED455ED57B}"/>
              </a:ext>
            </a:extLst>
          </p:cNvPr>
          <p:cNvSpPr/>
          <p:nvPr/>
        </p:nvSpPr>
        <p:spPr>
          <a:xfrm>
            <a:off x="3414908" y="1213009"/>
            <a:ext cx="80391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بعد صوم لفترة طويلة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ينخفض تركيز الجلوكوز بالدم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kumimoji="0" lang="ar-SY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ar-SY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مما يحفز خلايا </a:t>
            </a:r>
            <a:r>
              <a:rPr kumimoji="0" lang="el-GR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في البنكرياس على افراز هورمون الجلوكاجون الى الدم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kumimoji="0" lang="ar-SY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ar-SY" sz="2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Ø"/>
              <a:tabLst/>
              <a:defRPr/>
            </a:pPr>
            <a:r>
              <a:rPr kumimoji="0" lang="ar-SY" sz="2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يصل الجلوكاجون الى خلايا الهدف ويرتبط مع المستقبل مما يؤدي الى: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lang="ar-SY" sz="18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3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43" y="176541"/>
            <a:ext cx="9642231" cy="720000"/>
          </a:xfrm>
        </p:spPr>
        <p:txBody>
          <a:bodyPr/>
          <a:lstStyle/>
          <a:p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متابعة آ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لية عمل الجلوكاجون</a:t>
            </a:r>
            <a:endParaRPr lang="he-IL" sz="36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CF0BF694-D817-4D70-83A4-116A757F08CF}"/>
              </a:ext>
            </a:extLst>
          </p:cNvPr>
          <p:cNvSpPr/>
          <p:nvPr/>
        </p:nvSpPr>
        <p:spPr>
          <a:xfrm>
            <a:off x="1528175" y="1397675"/>
            <a:ext cx="98065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buSzPts val="1800"/>
              <a:buFont typeface="Wingdings" panose="05000000000000000000" pitchFamily="2" charset="2"/>
              <a:buChar char="Ø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تحليل الجل</a:t>
            </a:r>
            <a:r>
              <a:rPr lang="ar-SA" sz="2400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يكوجين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المخزون في الكبد والعضلات الى جلوكوز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Ø"/>
            </a:pP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Ø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تحفيز انتاج الجلوكوز من الحوامض الدهنية والحوامض الامينية في الكبد</a:t>
            </a:r>
            <a:r>
              <a:rPr lang="ar-SA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Ø"/>
            </a:pPr>
            <a:endParaRPr lang="ar-SY" sz="24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 algn="r" rtl="1">
              <a:buSzPts val="1800"/>
              <a:buFont typeface="Wingdings" panose="05000000000000000000" pitchFamily="2" charset="2"/>
              <a:buChar char="Ø"/>
            </a:pPr>
            <a:r>
              <a:rPr lang="ar-SY" sz="24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مما يؤدي الى ارتفاع تركيز الجلوكوز في الدم  الى المستوى الطبيعي لدى انسان معافى.</a:t>
            </a:r>
          </a:p>
          <a:p>
            <a:pPr lvl="0" algn="r" rtl="1">
              <a:buSzPts val="1800"/>
            </a:pPr>
            <a:endParaRPr lang="ar-SY" sz="1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56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369" y="92359"/>
            <a:ext cx="9642231" cy="720000"/>
          </a:xfrm>
        </p:spPr>
        <p:txBody>
          <a:bodyPr/>
          <a:lstStyle/>
          <a:p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آ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لية التنظيم عن طريق التغذية المرتدة السالبة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45343B5-3F37-4195-B94B-F1B77402CCA4}"/>
              </a:ext>
            </a:extLst>
          </p:cNvPr>
          <p:cNvSpPr/>
          <p:nvPr/>
        </p:nvSpPr>
        <p:spPr>
          <a:xfrm>
            <a:off x="676405" y="1422106"/>
            <a:ext cx="11336055" cy="1839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782" marR="0" lvl="0" indent="-342934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التنظيم </a:t>
            </a:r>
            <a:r>
              <a:rPr kumimoji="0" lang="ar-SY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الهورموني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لتركيز الجلوكوز في الدم هو مثال لتنظيم بمساعدة </a:t>
            </a:r>
            <a:r>
              <a:rPr kumimoji="0" lang="ar-SY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الية التغذية المرتدة السالبة.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39782" marR="0" lvl="0" indent="-342934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Y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التغذية المرتدة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هي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آ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لية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تنظم بها نتائج العملية مراحل العملية نفسها،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39782" marR="0" lvl="0" indent="-342934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تغذية مرتدة سالبة تحدث عندما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يُعيق</a:t>
            </a:r>
            <a:r>
              <a:rPr kumimoji="0" lang="ar-SY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ناتج العملية حدوث العملية نفسها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349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123" y="89250"/>
            <a:ext cx="9642231" cy="720000"/>
          </a:xfrm>
        </p:spPr>
        <p:txBody>
          <a:bodyPr/>
          <a:lstStyle/>
          <a:p>
            <a:r>
              <a:rPr lang="ar-SY" sz="2800" dirty="0">
                <a:latin typeface="Arial" panose="020B0604020202020204" pitchFamily="34" charset="0"/>
                <a:cs typeface="Arial" panose="020B0604020202020204" pitchFamily="34" charset="0"/>
              </a:rPr>
              <a:t>تلخيص </a:t>
            </a: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آ</a:t>
            </a:r>
            <a:r>
              <a:rPr lang="ar-SY" sz="2800" dirty="0">
                <a:latin typeface="Arial" panose="020B0604020202020204" pitchFamily="34" charset="0"/>
                <a:cs typeface="Arial" panose="020B0604020202020204" pitchFamily="34" charset="0"/>
              </a:rPr>
              <a:t>لية التنظيم </a:t>
            </a:r>
            <a:r>
              <a:rPr lang="ar-SY" sz="2800" dirty="0" err="1">
                <a:latin typeface="Arial" panose="020B0604020202020204" pitchFamily="34" charset="0"/>
                <a:cs typeface="Arial" panose="020B0604020202020204" pitchFamily="34" charset="0"/>
              </a:rPr>
              <a:t>الهورموني</a:t>
            </a:r>
            <a:r>
              <a:rPr lang="ar-SY" sz="2800" dirty="0">
                <a:latin typeface="Arial" panose="020B0604020202020204" pitchFamily="34" charset="0"/>
                <a:cs typeface="Arial" panose="020B0604020202020204" pitchFamily="34" charset="0"/>
              </a:rPr>
              <a:t> لمستوى الجلوكوز في الدم</a:t>
            </a:r>
            <a:br>
              <a:rPr lang="ar-SY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آ</a:t>
            </a:r>
            <a:r>
              <a:rPr lang="ar-SY" sz="2800" dirty="0">
                <a:latin typeface="Arial" panose="020B0604020202020204" pitchFamily="34" charset="0"/>
                <a:cs typeface="Arial" panose="020B0604020202020204" pitchFamily="34" charset="0"/>
              </a:rPr>
              <a:t>لية التغذية المرتدة السالبة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750222-587C-48FC-9E19-F04E752B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956" y="1211083"/>
            <a:ext cx="4103688" cy="57626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يتم تنظيم نسبة السكر بواسطة هورمونين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2BF861A-0E9E-4C35-A683-22AF97C1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150" y="1712562"/>
            <a:ext cx="2592387" cy="5048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تناول وجبة غنية بالسكر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D655CF7-27B6-45B5-9660-7A8711CED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854" y="2245113"/>
            <a:ext cx="242095" cy="574675"/>
          </a:xfrm>
          <a:prstGeom prst="down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E68375E-59FF-4A49-90FE-917F3DC02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042" y="2847514"/>
            <a:ext cx="3095625" cy="5746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ارتفاع نسبة الجلوكوز في الدم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7A10F50-6BC3-4559-BE2A-B71C7C700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1574" y="4002705"/>
            <a:ext cx="2952750" cy="57626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افراز انسولين من البنكرياس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BCDEF68-5B25-4D0A-AFF1-E2EBB0944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937" y="5105232"/>
            <a:ext cx="2592387" cy="863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انخفاض تركيز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الجلوكوز في الدم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6E27ADC4-9060-4FDA-8AA3-1C577E413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854" y="3476441"/>
            <a:ext cx="242095" cy="574675"/>
          </a:xfrm>
          <a:prstGeom prst="down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4CA2A6BF-6D32-4117-9585-ECEB07A4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0700" y="4584809"/>
            <a:ext cx="242095" cy="574675"/>
          </a:xfrm>
          <a:prstGeom prst="down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3C8496C-47EC-4FBE-A4DC-5E4E05DC9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484313"/>
            <a:ext cx="1800225" cy="431800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صوم طويل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DD37A6D-0293-405F-A0C4-D4E199B1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3671888" cy="50482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انخفاض تركيز الجلوكوز في الدم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90A3DFDE-CB43-41FC-975B-FC897BE0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89363"/>
            <a:ext cx="3241675" cy="576262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افراز جلوكاجون من البنكرياس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7D80E698-145A-4DF5-94A2-FFCC81D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3240087" cy="71913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تحليل الجليكوجين الى جلوكوز</a:t>
            </a: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في خلايا الكبد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50DDE966-43AD-4923-B30D-C5EE20BA7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138863"/>
            <a:ext cx="3095625" cy="574675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ارتفاع نسبة الجلوكوز في الدم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4B3EF1BC-08B9-4DA4-96C4-C6DB5161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341" y="2007450"/>
            <a:ext cx="242095" cy="574675"/>
          </a:xfrm>
          <a:prstGeom prst="down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D2AC58C7-5BEE-4644-8578-6DF72B3C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030" y="3189103"/>
            <a:ext cx="242095" cy="574675"/>
          </a:xfrm>
          <a:prstGeom prst="down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3069DE88-281F-4A9F-A26B-CA84D8E0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744" y="4359620"/>
            <a:ext cx="313381" cy="557594"/>
          </a:xfrm>
          <a:prstGeom prst="down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DBE489F-E740-4ECB-A609-6CC44A5F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86" y="5661025"/>
            <a:ext cx="274344" cy="591363"/>
          </a:xfrm>
          <a:prstGeom prst="rect">
            <a:avLst/>
          </a:prstGeom>
        </p:spPr>
      </p:pic>
      <p:sp>
        <p:nvSpPr>
          <p:cNvPr id="23" name="Line 25">
            <a:extLst>
              <a:ext uri="{FF2B5EF4-FFF2-40B4-BE49-F238E27FC236}">
                <a16:creationId xmlns:a16="http://schemas.microsoft.com/office/drawing/2014/main" id="{F008B700-6A3A-4583-8A73-83C141F5E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6524625"/>
            <a:ext cx="8651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9C4B847F-0C23-4390-9FD2-FD3EB93009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5734050"/>
            <a:ext cx="0" cy="790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96A159A-AF82-445A-B129-F91AB4E8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7" y="5300663"/>
            <a:ext cx="792162" cy="433387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يعيق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E63F66C2-49A1-4449-A80B-9191B72A06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076700"/>
            <a:ext cx="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408DD433-D3E4-41FE-B5C4-9F6141CDBB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9838" y="4076700"/>
            <a:ext cx="7207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B196FFA5-9B1A-4C08-960A-742AAF2ACA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23618" y="5922962"/>
            <a:ext cx="3609173" cy="25401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8C9CB7A0-D50A-45B8-BB75-CA783D1E5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59337" y="5734050"/>
            <a:ext cx="17439" cy="234782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04187D20-5AED-4B81-A8FE-DD9338C8E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514850"/>
            <a:ext cx="0" cy="6477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6EE1EAE5-211C-4836-BF98-7AD3F5742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4501047"/>
            <a:ext cx="3833802" cy="904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89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825" y="0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انواع مرض السكري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086AF09-F650-4422-8A7F-639297BCF94C}"/>
              </a:ext>
            </a:extLst>
          </p:cNvPr>
          <p:cNvSpPr/>
          <p:nvPr/>
        </p:nvSpPr>
        <p:spPr>
          <a:xfrm>
            <a:off x="1114817" y="890071"/>
            <a:ext cx="10551090" cy="2670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SzPts val="1800"/>
            </a:pPr>
            <a:r>
              <a:rPr lang="ar-SY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سكري من نوع  </a:t>
            </a:r>
            <a:r>
              <a:rPr lang="en-US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وهو المرض الناتج نتيجة لخلل في البنكرياس.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نتيجة لذلك لا تنتج كميات كافية من الانسولين او لا تنتج بالمر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ّ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ة.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في هذه الحالة يتطلب الامر إعطاء الانسولين من مصدر خارجي.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هذا النوع من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شر في حالات سكري الشباب</a:t>
            </a:r>
          </a:p>
        </p:txBody>
      </p:sp>
    </p:spTree>
    <p:extLst>
      <p:ext uri="{BB962C8B-B14F-4D97-AF65-F5344CB8AC3E}">
        <p14:creationId xmlns:p14="http://schemas.microsoft.com/office/powerpoint/2010/main" val="151413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58261" y="3606907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algn="r" rtl="1">
              <a:lnSpc>
                <a:spcPct val="150000"/>
              </a:lnSpc>
              <a:defRPr/>
            </a:pPr>
            <a:r>
              <a:rPr lang="ar-SY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اعداد</a:t>
            </a:r>
            <a:r>
              <a:rPr lang="ar-JO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 وتقديم</a:t>
            </a:r>
            <a:r>
              <a:rPr lang="ar-SY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:  د. سهير ريحاني بشارات</a:t>
            </a:r>
            <a:r>
              <a:rPr lang="ar-JO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  <a:sym typeface="Varela Round"/>
              </a:rPr>
              <a:t>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316524" y="122799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ar-SY" sz="36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تنظيم مستوى الجلوكوز في الدم</a:t>
            </a:r>
            <a:br>
              <a:rPr lang="ar-SA" sz="36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r>
              <a:rPr lang="he-IL" sz="36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ויסות רמת גלוקוז בדם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2423792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ar-JO" sz="32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بيولوجيا </a:t>
            </a:r>
            <a:r>
              <a:rPr lang="he-IL" sz="3200" dirty="0">
                <a:cs typeface="+mn-cs"/>
              </a:rPr>
              <a:t> 5 </a:t>
            </a:r>
            <a:r>
              <a:rPr lang="ar-JO" sz="3200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وحدات</a:t>
            </a:r>
            <a:r>
              <a:rPr lang="he-IL" sz="3200" dirty="0">
                <a:cs typeface="+mn-cs"/>
              </a:rPr>
              <a:t> </a:t>
            </a:r>
            <a:endParaRPr sz="3200" dirty="0">
              <a:cs typeface="+mn-cs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0" y="3037993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/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تحضير المعلمة:</a:t>
            </a:r>
            <a:endParaRPr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2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54" y="0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أنواع مرض السكري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A9BECB6-4B87-4952-8B3A-844BC4E4B7B5}"/>
              </a:ext>
            </a:extLst>
          </p:cNvPr>
          <p:cNvSpPr/>
          <p:nvPr/>
        </p:nvSpPr>
        <p:spPr>
          <a:xfrm>
            <a:off x="3565525" y="997565"/>
            <a:ext cx="7981950" cy="254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SzPts val="1800"/>
            </a:pPr>
            <a:r>
              <a:rPr lang="ar-SY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سكري من نوع </a:t>
            </a:r>
            <a:r>
              <a:rPr lang="en-US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II  </a:t>
            </a:r>
          </a:p>
          <a:p>
            <a:pPr lvl="0" algn="r" rtl="1">
              <a:buSzPts val="1800"/>
            </a:pPr>
            <a:endParaRPr lang="en-US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وهو المرض الناتج نتيجة لعدم استجابة خلايا الهدف </a:t>
            </a:r>
            <a:r>
              <a:rPr lang="ar-SY" sz="24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للانسولين</a:t>
            </a:r>
            <a:r>
              <a:rPr lang="ar-SY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نتيجة </a:t>
            </a:r>
            <a:r>
              <a:rPr lang="ar-SY" sz="24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لاصابة</a:t>
            </a:r>
            <a:r>
              <a:rPr lang="ar-SY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المستقبلات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هذا النوع منتشر بين كبار السن</a:t>
            </a:r>
          </a:p>
        </p:txBody>
      </p:sp>
    </p:spTree>
    <p:extLst>
      <p:ext uri="{BB962C8B-B14F-4D97-AF65-F5344CB8AC3E}">
        <p14:creationId xmlns:p14="http://schemas.microsoft.com/office/powerpoint/2010/main" val="3844210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788" y="-31562"/>
            <a:ext cx="9642231" cy="720000"/>
          </a:xfrm>
        </p:spPr>
        <p:txBody>
          <a:bodyPr/>
          <a:lstStyle/>
          <a:p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أعراض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 مرض السكري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4B96BF6C-98E4-419C-A60D-CFDC77BD82DA}"/>
              </a:ext>
            </a:extLst>
          </p:cNvPr>
          <p:cNvSpPr/>
          <p:nvPr/>
        </p:nvSpPr>
        <p:spPr>
          <a:xfrm>
            <a:off x="352816" y="583651"/>
            <a:ext cx="11486367" cy="443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SzPts val="1800"/>
            </a:pPr>
            <a:r>
              <a:rPr lang="ar-SY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نتيجة لارتفاع مستوى الجلوكوز في الدم</a:t>
            </a: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أ. 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لا تستطيع الكلى إعادة امتصاص الجلوكوز الى الدم وبذلك يظهر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جلوكوز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في البول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ب. زيادة في وتيرة التبول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ج. الشعور بالعطش الدائم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د. تلف ال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شعيرات الدموية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مما ي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ُ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سب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ِّ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ب الضرر للعديد من الأعضاء مثل العيون والكلى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ه.  عدم وصول مركبات المناعة بشكل كاف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ٍ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الى الأطراف مما يؤدي الى الإصابة </a:t>
            </a:r>
            <a:r>
              <a:rPr lang="ar-SY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بتلوثات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شديدة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نحول الجسم نتيجة لاستغلال الدهنيات والبروتينات وذلك لعدم حصول الخلايا على الجلوكوز.</a:t>
            </a:r>
          </a:p>
          <a:p>
            <a:pPr lvl="0" algn="r" rtl="1">
              <a:lnSpc>
                <a:spcPct val="150000"/>
              </a:lnSpc>
              <a:buSzPts val="1800"/>
            </a:pPr>
            <a:endParaRPr lang="ar-SY"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35;p3">
            <a:extLst>
              <a:ext uri="{FF2B5EF4-FFF2-40B4-BE49-F238E27FC236}">
                <a16:creationId xmlns:a16="http://schemas.microsoft.com/office/drawing/2014/main" id="{042D35F0-1D82-43C8-8C97-2E555B2737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994" y="4631971"/>
            <a:ext cx="3695178" cy="20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C6ED3C9-FAD0-4D0A-B37A-C8064DE8F9C9}"/>
              </a:ext>
            </a:extLst>
          </p:cNvPr>
          <p:cNvSpPr txBox="1"/>
          <p:nvPr/>
        </p:nvSpPr>
        <p:spPr>
          <a:xfrm>
            <a:off x="2592888" y="4646417"/>
            <a:ext cx="5135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200" b="1" dirty="0"/>
              <a:t>وريد</a:t>
            </a:r>
            <a:r>
              <a:rPr lang="ar-SA" sz="1000" b="1" dirty="0"/>
              <a:t> </a:t>
            </a:r>
            <a:endParaRPr lang="he-IL" sz="1000" b="1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0653806-ECDB-4EB4-AF47-7220838631F9}"/>
              </a:ext>
            </a:extLst>
          </p:cNvPr>
          <p:cNvSpPr txBox="1"/>
          <p:nvPr/>
        </p:nvSpPr>
        <p:spPr>
          <a:xfrm>
            <a:off x="1329848" y="4460472"/>
            <a:ext cx="5135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200" b="1" dirty="0"/>
              <a:t>شريان دقيق</a:t>
            </a:r>
            <a:r>
              <a:rPr lang="ar-SA" sz="1000" b="1" dirty="0"/>
              <a:t> </a:t>
            </a:r>
            <a:endParaRPr lang="he-IL" sz="1000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22750D7-EF88-4FCE-ABFB-01C2FA6E4917}"/>
              </a:ext>
            </a:extLst>
          </p:cNvPr>
          <p:cNvSpPr txBox="1"/>
          <p:nvPr/>
        </p:nvSpPr>
        <p:spPr>
          <a:xfrm>
            <a:off x="237994" y="4631232"/>
            <a:ext cx="839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200" b="1" dirty="0"/>
              <a:t>شعيرة دموية </a:t>
            </a:r>
            <a:r>
              <a:rPr lang="ar-SA" sz="1000" b="1" dirty="0"/>
              <a:t> </a:t>
            </a:r>
            <a:endParaRPr lang="he-IL" sz="1000" b="1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504D996-BE4D-4DBB-9D16-93D153BCD710}"/>
              </a:ext>
            </a:extLst>
          </p:cNvPr>
          <p:cNvSpPr txBox="1"/>
          <p:nvPr/>
        </p:nvSpPr>
        <p:spPr>
          <a:xfrm>
            <a:off x="1167009" y="6274349"/>
            <a:ext cx="839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200" b="1" dirty="0"/>
              <a:t>شعيرة دموية </a:t>
            </a:r>
            <a:r>
              <a:rPr lang="ar-SA" sz="1000" b="1" dirty="0"/>
              <a:t> </a:t>
            </a:r>
            <a:endParaRPr lang="he-IL" sz="1000" b="1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F8D0674-FB66-4CB8-B2BA-2DACC4C5E410}"/>
              </a:ext>
            </a:extLst>
          </p:cNvPr>
          <p:cNvSpPr txBox="1"/>
          <p:nvPr/>
        </p:nvSpPr>
        <p:spPr>
          <a:xfrm>
            <a:off x="2267211" y="6340773"/>
            <a:ext cx="839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200" b="1" dirty="0"/>
              <a:t>خلايا نسيج </a:t>
            </a:r>
            <a:r>
              <a:rPr lang="ar-SA" sz="1000" b="1" dirty="0"/>
              <a:t> </a:t>
            </a:r>
            <a:endParaRPr lang="he-IL" sz="1000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EC3D9C05-B790-46DA-8A96-190E9C27BF51}"/>
              </a:ext>
            </a:extLst>
          </p:cNvPr>
          <p:cNvSpPr txBox="1"/>
          <p:nvPr/>
        </p:nvSpPr>
        <p:spPr>
          <a:xfrm>
            <a:off x="3196226" y="6293564"/>
            <a:ext cx="839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200" b="1" dirty="0"/>
              <a:t>وريد </a:t>
            </a:r>
            <a:r>
              <a:rPr lang="ar-SA" sz="1000" b="1" dirty="0"/>
              <a:t> </a:t>
            </a:r>
            <a:endParaRPr lang="he-IL" sz="1000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5A5EF9D-28D6-466D-96D3-F6C8057B721D}"/>
              </a:ext>
            </a:extLst>
          </p:cNvPr>
          <p:cNvSpPr txBox="1"/>
          <p:nvPr/>
        </p:nvSpPr>
        <p:spPr>
          <a:xfrm>
            <a:off x="169105" y="6274348"/>
            <a:ext cx="839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1200" b="1" dirty="0"/>
              <a:t>شريان </a:t>
            </a:r>
            <a:r>
              <a:rPr lang="ar-SA" sz="1000" b="1" dirty="0"/>
              <a:t> </a:t>
            </a:r>
            <a:endParaRPr lang="he-IL" sz="1000" b="1" dirty="0"/>
          </a:p>
        </p:txBody>
      </p:sp>
    </p:spTree>
    <p:extLst>
      <p:ext uri="{BB962C8B-B14F-4D97-AF65-F5344CB8AC3E}">
        <p14:creationId xmlns:p14="http://schemas.microsoft.com/office/powerpoint/2010/main" val="2986330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311" y="0"/>
            <a:ext cx="12192000" cy="720000"/>
          </a:xfrm>
        </p:spPr>
        <p:txBody>
          <a:bodyPr/>
          <a:lstStyle/>
          <a:p>
            <a:r>
              <a:rPr lang="ar-JO" sz="3600" dirty="0">
                <a:latin typeface="+mj-lt"/>
                <a:cs typeface="+mn-cs"/>
              </a:rPr>
              <a:t> </a:t>
            </a:r>
            <a:r>
              <a:rPr lang="ar-JO" sz="3600" dirty="0">
                <a:latin typeface="Arial" panose="020B0604020202020204" pitchFamily="34" charset="0"/>
                <a:cs typeface="+mn-cs"/>
              </a:rPr>
              <a:t>تلخيص ال</a:t>
            </a:r>
            <a:r>
              <a:rPr lang="ar-SY" sz="3600" dirty="0">
                <a:latin typeface="Arial" panose="020B0604020202020204" pitchFamily="34" charset="0"/>
                <a:cs typeface="+mn-cs"/>
              </a:rPr>
              <a:t>درس</a:t>
            </a:r>
            <a:endParaRPr lang="en-GB" sz="3600" dirty="0">
              <a:cs typeface="+mn-cs"/>
            </a:endParaRP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00EB12D-63DF-4629-8226-FF2422C524E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" y="720000"/>
            <a:ext cx="12041688" cy="4152517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000000"/>
              </a:buClr>
              <a:buSzPts val="1800"/>
              <a:buNone/>
            </a:pPr>
            <a:r>
              <a:rPr lang="ar-SY" sz="2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تعلمنا في هذا الدرس:</a:t>
            </a: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سكر الجلوكوز هو مصدر الطاقة اللازمة للخلايا  للقيام بالعمليات الحيوية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نحصل على سكر الجلوكوز من الغذاء بعد مرور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الغذاء </a:t>
            </a: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بعملية الهضم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تزويد الجلوكوز للجسم هو غير ثابت ولكن 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يعمل</a:t>
            </a: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الجسم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على</a:t>
            </a: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المحافظة على تركيز ثابت للجلوكوز في الدم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يتم الحفاظ على مستوى ثابت للجلوكوز في الدم بواسطة هورموني الانسولين والجلوكاجون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آ</a:t>
            </a: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لية الحفاظ على مستوى ثابت للجلوكوز في الدم هي التغذية المرتدة السالبة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القدرة على الحفاظ على مستوى ثابت للجلوكوز في الدم هي مثال للاتزان البدني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ü"/>
            </a:pP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عدم القدرة على الحفاظ على الاتزان البدني تعني </a:t>
            </a:r>
            <a:r>
              <a:rPr lang="ar-SY" dirty="0" err="1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التحو</a:t>
            </a:r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ّ</a:t>
            </a:r>
            <a:r>
              <a:rPr lang="ar-SY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 من انسان معافى الى مريض سكري.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939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03" y="0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سؤال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 للتفكير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FF2CAEA-5B87-45BA-B765-25FBB87384A7}"/>
              </a:ext>
            </a:extLst>
          </p:cNvPr>
          <p:cNvSpPr/>
          <p:nvPr/>
        </p:nvSpPr>
        <p:spPr>
          <a:xfrm>
            <a:off x="1152395" y="828586"/>
            <a:ext cx="105628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SzPts val="1800"/>
            </a:pPr>
            <a:r>
              <a:rPr lang="ar-SY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سؤال 4</a:t>
            </a:r>
            <a:endParaRPr lang="ar-SA" sz="28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buSzPts val="1800"/>
            </a:pPr>
            <a:endParaRPr lang="ar-SY" sz="28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buSzPts val="1800"/>
            </a:pPr>
            <a:r>
              <a:rPr lang="ar-SY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أ. </a:t>
            </a:r>
            <a:r>
              <a:rPr lang="ar-SA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هل مستوى السكر في الدم هو مثال على الاتزان البدني؟ عل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ِّ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ل.</a:t>
            </a:r>
          </a:p>
          <a:p>
            <a:pPr lvl="0" algn="r" rtl="1">
              <a:buSzPts val="1800"/>
            </a:pP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buSzPts val="1800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ب. 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ما الذي يؤدي الى انخفاض تركيز الجلوكوز في الدم بعد ساعتين تقريبا من الوجبة؟</a:t>
            </a:r>
          </a:p>
          <a:p>
            <a:pPr lvl="0" algn="r" rtl="1">
              <a:buSzPts val="1800"/>
            </a:pP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buSzPts val="1800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ج. 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A" sz="2400" dirty="0">
                <a:ea typeface="Calibri" panose="020F0502020204030204" pitchFamily="34" charset="0"/>
                <a:cs typeface="Arial" panose="020B0604020202020204" pitchFamily="34" charset="0"/>
              </a:rPr>
              <a:t>عند مرضى السكّري، يمكن أن يطرأ نقص في الجلوكوز في الخلايا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</a:rPr>
              <a:t>اشرح لماذا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ar-SY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900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312" y="0"/>
            <a:ext cx="9642231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سؤال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 للتفكير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78B3809-1341-4F4F-A5BF-61B0D92E6740}"/>
              </a:ext>
            </a:extLst>
          </p:cNvPr>
          <p:cNvSpPr/>
          <p:nvPr/>
        </p:nvSpPr>
        <p:spPr>
          <a:xfrm>
            <a:off x="977030" y="824441"/>
            <a:ext cx="10307094" cy="344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Y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سؤال 5</a:t>
            </a: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 هي أفضلية الجليكوجين كمادّة ادّخارية؟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نقله من مكان الخزن في الكبد وفي العضلات إلى الدم يتمّ بسرعة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كونه جزيئًا صغيرًا يدخل بسهولة إلى الخلايا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خزنه في الخلية لا يغيّر تركيز الموادّ المذابة في الخلية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بإمكانه التحوّل إلى نشا عند الحاجة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124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471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450575" y="3020759"/>
            <a:ext cx="11489634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يتم استخدام هذا المنتج أثناء هذا البث وفقًا للبند 27 أ من قانون حقوق الطبع والنشر لعام 2007. إذا كنت تمتلك حقوق أحد المنتجات ، فيمكنك أن تطلب منا التوقف عن استخدام المنتج، وذلك عبر البريد 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  <a:hlinkClick r:id="rId4"/>
              </a:rPr>
              <a:t>الإلكتروني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  <a:hlinkClick r:id="rId4"/>
              </a:rPr>
              <a:t>rights@education.gov.il</a:t>
            </a: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rights@education.gov.il</a:t>
            </a: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0" y="1471918"/>
            <a:ext cx="121904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جميع الحقوق محفوظة لاستعمال المنتج وإيجاد أصحاب الحق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שימוש ביצירות מוגנות בזכויות יוצרים ואיתור בעלי זכויות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kumimoji="0" 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468364" y="93729"/>
            <a:ext cx="9072282" cy="70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92A72"/>
              </a:buClr>
            </a:pPr>
            <a:r>
              <a:rPr lang="ar-JO" dirty="0">
                <a:latin typeface="Arial" panose="020B0604020202020204" pitchFamily="34" charset="0"/>
                <a:ea typeface="Tahoma" panose="020B0604030504040204" pitchFamily="34" charset="0"/>
                <a:cs typeface="+mn-cs"/>
              </a:rPr>
              <a:t>ماذا سوف نتعلم اليوم</a:t>
            </a:r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: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A535FF-654B-4E4D-A309-7494DF411F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66626" y="936543"/>
            <a:ext cx="8031963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Y" sz="2800" b="1" dirty="0">
                <a:latin typeface="Arial" panose="020B0604020202020204" pitchFamily="34" charset="0"/>
                <a:cs typeface="Arial" panose="020B0604020202020204" pitchFamily="34" charset="0"/>
              </a:rPr>
              <a:t>أهمية الجلوكوز للجسم</a:t>
            </a:r>
          </a:p>
          <a:p>
            <a:pPr>
              <a:lnSpc>
                <a:spcPct val="150000"/>
              </a:lnSpc>
            </a:pPr>
            <a:r>
              <a:rPr lang="ar-SY" sz="2800" b="1" dirty="0">
                <a:latin typeface="Arial" panose="020B0604020202020204" pitchFamily="34" charset="0"/>
                <a:cs typeface="Arial" panose="020B0604020202020204" pitchFamily="34" charset="0"/>
              </a:rPr>
              <a:t>كيف نحصل على الجلوكوز</a:t>
            </a:r>
          </a:p>
          <a:p>
            <a:pPr>
              <a:lnSpc>
                <a:spcPct val="150000"/>
              </a:lnSpc>
            </a:pPr>
            <a:r>
              <a:rPr lang="ar-SY" sz="2800" b="1" dirty="0">
                <a:latin typeface="Arial" panose="020B0604020202020204" pitchFamily="34" charset="0"/>
                <a:cs typeface="Arial" panose="020B0604020202020204" pitchFamily="34" charset="0"/>
              </a:rPr>
              <a:t>أهمية الحفاظ على تركيز ثابت للسكر في الدم</a:t>
            </a:r>
          </a:p>
          <a:p>
            <a:pPr>
              <a:lnSpc>
                <a:spcPct val="150000"/>
              </a:lnSpc>
            </a:pPr>
            <a:r>
              <a:rPr lang="ar-SY" sz="2800" b="1" dirty="0">
                <a:latin typeface="Arial" panose="020B0604020202020204" pitchFamily="34" charset="0"/>
                <a:cs typeface="Arial" panose="020B0604020202020204" pitchFamily="34" charset="0"/>
              </a:rPr>
              <a:t>دور الهورمونات في تنظيم مستوى السكر في الدم</a:t>
            </a:r>
          </a:p>
          <a:p>
            <a:pPr>
              <a:lnSpc>
                <a:spcPct val="150000"/>
              </a:lnSpc>
            </a:pPr>
            <a:r>
              <a:rPr lang="ar-SY" sz="2800" b="1" dirty="0">
                <a:latin typeface="Arial" panose="020B0604020202020204" pitchFamily="34" charset="0"/>
                <a:cs typeface="Arial" panose="020B0604020202020204" pitchFamily="34" charset="0"/>
              </a:rPr>
              <a:t>مرض السكري</a:t>
            </a:r>
          </a:p>
          <a:p>
            <a:pPr>
              <a:lnSpc>
                <a:spcPct val="150000"/>
              </a:lnSpc>
            </a:pP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8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426EEEF1-D549-4287-A125-FE813965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11" y="-152400"/>
            <a:ext cx="9333289" cy="1127821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أهمية الجلوكوز لخلايا الجسم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5FC4D44-4183-4017-9B52-9D2613113BF0}"/>
              </a:ext>
            </a:extLst>
          </p:cNvPr>
          <p:cNvSpPr/>
          <p:nvPr/>
        </p:nvSpPr>
        <p:spPr>
          <a:xfrm>
            <a:off x="5144240" y="1367061"/>
            <a:ext cx="676201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مصدر للطاقة في جميع الخلايا الحية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الجلوكوز، مادة عضوية غنية بالطاقة.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يتم تحليل الاربطة الكيماوية بعملية التنفس الخلوي</a:t>
            </a:r>
            <a:r>
              <a:rPr lang="he-IL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واستخلاص الطاقة التي تُستغل في العمليات الحياتية المختلفة في الجسم (طاقة كيماوية) بالإضافة الى الطاقة الحرارية للحفاظ على درجة حرارة  الجسم</a:t>
            </a:r>
            <a:r>
              <a:rPr lang="he-IL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ثابتة.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2EC73B14-3143-413E-B5D7-0D26CFA27A4E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1238250"/>
            <a:ext cx="4648200" cy="5124449"/>
            <a:chOff x="128588" y="622306"/>
            <a:chExt cx="4514685" cy="5787174"/>
          </a:xfrm>
        </p:grpSpPr>
        <p:sp>
          <p:nvSpPr>
            <p:cNvPr id="6" name="TextBox 42">
              <a:extLst>
                <a:ext uri="{FF2B5EF4-FFF2-40B4-BE49-F238E27FC236}">
                  <a16:creationId xmlns:a16="http://schemas.microsoft.com/office/drawing/2014/main" id="{56C8CB41-BC33-4829-9404-CFC54BA66457}"/>
                </a:ext>
              </a:extLst>
            </p:cNvPr>
            <p:cNvSpPr txBox="1"/>
            <p:nvPr/>
          </p:nvSpPr>
          <p:spPr bwMode="auto">
            <a:xfrm>
              <a:off x="3386019" y="3484148"/>
              <a:ext cx="1211218" cy="66665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2225">
              <a:solidFill>
                <a:srgbClr val="FFFFFF"/>
              </a:solidFill>
            </a:ln>
            <a:effectLst>
              <a:outerShdw sx="101000" sy="101000" algn="ctr" rotWithShape="0">
                <a:srgbClr val="FFFFFF">
                  <a:lumMod val="75000"/>
                </a:srgbClr>
              </a:outerShdw>
            </a:effectLst>
          </p:spPr>
          <p:txBody>
            <a:bodyPr rtlCol="1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30ATP</a:t>
              </a:r>
            </a:p>
          </p:txBody>
        </p:sp>
        <p:sp>
          <p:nvSpPr>
            <p:cNvPr id="8" name="TextBox 33">
              <a:extLst>
                <a:ext uri="{FF2B5EF4-FFF2-40B4-BE49-F238E27FC236}">
                  <a16:creationId xmlns:a16="http://schemas.microsoft.com/office/drawing/2014/main" id="{EF1BCD71-176A-4A5B-B1C5-44BDA91CBE8A}"/>
                </a:ext>
              </a:extLst>
            </p:cNvPr>
            <p:cNvSpPr txBox="1"/>
            <p:nvPr/>
          </p:nvSpPr>
          <p:spPr bwMode="auto">
            <a:xfrm>
              <a:off x="3371731" y="1938151"/>
              <a:ext cx="1271542" cy="72538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2225">
              <a:solidFill>
                <a:srgbClr val="FFFFFF"/>
              </a:solidFill>
            </a:ln>
            <a:effectLst>
              <a:outerShdw sx="101000" sy="101000" algn="ctr" rotWithShape="0">
                <a:srgbClr val="FFFFFF">
                  <a:lumMod val="75000"/>
                </a:srgbClr>
              </a:outerShdw>
            </a:effectLst>
          </p:spPr>
          <p:txBody>
            <a:bodyPr rtlCol="1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30ADP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30Pi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קבוצה 10">
              <a:extLst>
                <a:ext uri="{FF2B5EF4-FFF2-40B4-BE49-F238E27FC236}">
                  <a16:creationId xmlns:a16="http://schemas.microsoft.com/office/drawing/2014/main" id="{F861BF0F-CA7B-420A-AF7D-6198747FC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588" y="622306"/>
              <a:ext cx="3027367" cy="5787174"/>
              <a:chOff x="827584" y="573639"/>
              <a:chExt cx="3027927" cy="5786654"/>
            </a:xfrm>
          </p:grpSpPr>
          <p:grpSp>
            <p:nvGrpSpPr>
              <p:cNvPr id="13" name="קבוצה 10">
                <a:extLst>
                  <a:ext uri="{FF2B5EF4-FFF2-40B4-BE49-F238E27FC236}">
                    <a16:creationId xmlns:a16="http://schemas.microsoft.com/office/drawing/2014/main" id="{FF994D7A-6950-444C-B9E8-4F1C5AB15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8013" y="611730"/>
                <a:ext cx="2405508" cy="5107365"/>
                <a:chOff x="181433" y="690266"/>
                <a:chExt cx="2405428" cy="5108443"/>
              </a:xfrm>
            </p:grpSpPr>
            <p:sp>
              <p:nvSpPr>
                <p:cNvPr id="25" name="TextBox 6">
                  <a:extLst>
                    <a:ext uri="{FF2B5EF4-FFF2-40B4-BE49-F238E27FC236}">
                      <a16:creationId xmlns:a16="http://schemas.microsoft.com/office/drawing/2014/main" id="{05D54102-559F-4E4F-ACEF-21DBBEE92FFA}"/>
                    </a:ext>
                  </a:extLst>
                </p:cNvPr>
                <p:cNvSpPr txBox="1"/>
                <p:nvPr/>
              </p:nvSpPr>
              <p:spPr bwMode="auto">
                <a:xfrm>
                  <a:off x="1594457" y="690266"/>
                  <a:ext cx="992302" cy="866753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22225">
                  <a:solidFill>
                    <a:srgbClr val="FFFFFF"/>
                  </a:solidFill>
                </a:ln>
                <a:effectLst>
                  <a:outerShdw sx="101000" sy="101000" algn="ctr" rotWithShape="0">
                    <a:srgbClr val="FFFFFF">
                      <a:lumMod val="75000"/>
                    </a:srgbClr>
                  </a:outerShdw>
                </a:effectLst>
              </p:spPr>
              <p:txBody>
                <a:bodyPr rtlCol="1" anchor="ctr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جلوكوز</a:t>
                  </a:r>
                  <a:endPara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C</a:t>
                  </a: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6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H</a:t>
                  </a: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12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O</a:t>
                  </a: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6</a:t>
                  </a:r>
                  <a:endParaRPr kumimoji="0" lang="he-IL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חץ למטה 9">
                  <a:extLst>
                    <a:ext uri="{FF2B5EF4-FFF2-40B4-BE49-F238E27FC236}">
                      <a16:creationId xmlns:a16="http://schemas.microsoft.com/office/drawing/2014/main" id="{DB4F443B-BCCA-40EA-A9FD-4071013644AF}"/>
                    </a:ext>
                  </a:extLst>
                </p:cNvPr>
                <p:cNvSpPr/>
                <p:nvPr/>
              </p:nvSpPr>
              <p:spPr bwMode="auto">
                <a:xfrm>
                  <a:off x="1281684" y="1574481"/>
                  <a:ext cx="261967" cy="219069"/>
                </a:xfrm>
                <a:prstGeom prst="downArrow">
                  <a:avLst/>
                </a:prstGeom>
                <a:solidFill>
                  <a:srgbClr val="1152C9"/>
                </a:solidFill>
                <a:ln w="25400" cap="flat" cmpd="sng" algn="ctr">
                  <a:solidFill>
                    <a:srgbClr val="1152C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חץ למטה 12">
                  <a:extLst>
                    <a:ext uri="{FF2B5EF4-FFF2-40B4-BE49-F238E27FC236}">
                      <a16:creationId xmlns:a16="http://schemas.microsoft.com/office/drawing/2014/main" id="{E5898827-283D-4BBE-A50B-82AFB6C0DE75}"/>
                    </a:ext>
                  </a:extLst>
                </p:cNvPr>
                <p:cNvSpPr/>
                <p:nvPr/>
              </p:nvSpPr>
              <p:spPr bwMode="auto">
                <a:xfrm>
                  <a:off x="1281684" y="1818950"/>
                  <a:ext cx="261967" cy="219069"/>
                </a:xfrm>
                <a:prstGeom prst="downArrow">
                  <a:avLst/>
                </a:prstGeom>
                <a:solidFill>
                  <a:srgbClr val="1152C9"/>
                </a:solidFill>
                <a:ln w="25400" cap="flat" cmpd="sng" algn="ctr">
                  <a:solidFill>
                    <a:srgbClr val="1152C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חץ למטה 17">
                  <a:extLst>
                    <a:ext uri="{FF2B5EF4-FFF2-40B4-BE49-F238E27FC236}">
                      <a16:creationId xmlns:a16="http://schemas.microsoft.com/office/drawing/2014/main" id="{70A69EB4-2079-4518-BC9A-074C2FB1C93C}"/>
                    </a:ext>
                  </a:extLst>
                </p:cNvPr>
                <p:cNvSpPr/>
                <p:nvPr/>
              </p:nvSpPr>
              <p:spPr bwMode="auto">
                <a:xfrm>
                  <a:off x="1272158" y="3817560"/>
                  <a:ext cx="261967" cy="219069"/>
                </a:xfrm>
                <a:prstGeom prst="downArrow">
                  <a:avLst/>
                </a:prstGeom>
                <a:solidFill>
                  <a:srgbClr val="1152C9"/>
                </a:solidFill>
                <a:ln w="25400" cap="flat" cmpd="sng" algn="ctr">
                  <a:solidFill>
                    <a:srgbClr val="1152C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חץ למטה 18">
                  <a:extLst>
                    <a:ext uri="{FF2B5EF4-FFF2-40B4-BE49-F238E27FC236}">
                      <a16:creationId xmlns:a16="http://schemas.microsoft.com/office/drawing/2014/main" id="{F4A8FADA-1A54-4F38-85BB-1BDE34FD64C8}"/>
                    </a:ext>
                  </a:extLst>
                </p:cNvPr>
                <p:cNvSpPr/>
                <p:nvPr/>
              </p:nvSpPr>
              <p:spPr bwMode="auto">
                <a:xfrm>
                  <a:off x="1292797" y="4114416"/>
                  <a:ext cx="261968" cy="219069"/>
                </a:xfrm>
                <a:prstGeom prst="downArrow">
                  <a:avLst/>
                </a:prstGeom>
                <a:solidFill>
                  <a:srgbClr val="1152C9"/>
                </a:solidFill>
                <a:ln w="25400" cap="flat" cmpd="sng" algn="ctr">
                  <a:solidFill>
                    <a:srgbClr val="1152C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23">
                  <a:extLst>
                    <a:ext uri="{FF2B5EF4-FFF2-40B4-BE49-F238E27FC236}">
                      <a16:creationId xmlns:a16="http://schemas.microsoft.com/office/drawing/2014/main" id="{CF703AEA-0318-4F28-B333-C8F5F253CC03}"/>
                    </a:ext>
                  </a:extLst>
                </p:cNvPr>
                <p:cNvSpPr txBox="1"/>
                <p:nvPr/>
              </p:nvSpPr>
              <p:spPr bwMode="auto">
                <a:xfrm>
                  <a:off x="1532538" y="4333485"/>
                  <a:ext cx="997065" cy="788967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22225">
                  <a:solidFill>
                    <a:srgbClr val="FFFFFF"/>
                  </a:solidFill>
                </a:ln>
                <a:effectLst>
                  <a:outerShdw sx="101000" sy="101000" algn="ctr" rotWithShape="0">
                    <a:srgbClr val="FFFFFF">
                      <a:lumMod val="75000"/>
                    </a:srgbClr>
                  </a:outerShdw>
                </a:effectLst>
              </p:spPr>
              <p:txBody>
                <a:bodyPr rtlCol="1" anchor="ctr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ماء</a:t>
                  </a:r>
                  <a:endPara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TextBox 24">
                  <a:extLst>
                    <a:ext uri="{FF2B5EF4-FFF2-40B4-BE49-F238E27FC236}">
                      <a16:creationId xmlns:a16="http://schemas.microsoft.com/office/drawing/2014/main" id="{96B131FF-BA9D-49D5-A187-18AF157C3279}"/>
                    </a:ext>
                  </a:extLst>
                </p:cNvPr>
                <p:cNvSpPr txBox="1"/>
                <p:nvPr/>
              </p:nvSpPr>
              <p:spPr bwMode="auto">
                <a:xfrm>
                  <a:off x="181419" y="4333485"/>
                  <a:ext cx="1144720" cy="784205"/>
                </a:xfrm>
                <a:prstGeom prst="rect">
                  <a:avLst/>
                </a:prstGeom>
                <a:solidFill>
                  <a:srgbClr val="FFFFFF">
                    <a:lumMod val="95000"/>
                  </a:srgbClr>
                </a:solidFill>
                <a:ln w="22225">
                  <a:solidFill>
                    <a:srgbClr val="FFFFFF"/>
                  </a:solidFill>
                </a:ln>
                <a:effectLst>
                  <a:outerShdw sx="101000" sy="101000" algn="ctr" rotWithShape="0">
                    <a:srgbClr val="FFFFFF">
                      <a:lumMod val="75000"/>
                    </a:srgbClr>
                  </a:outerShdw>
                </a:effectLst>
              </p:spPr>
              <p:txBody>
                <a:bodyPr rtlCol="1" anchor="ctr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ثاني أكسيد الكربون</a:t>
                  </a:r>
                  <a:endPara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חץ למטה 7167">
                  <a:extLst>
                    <a:ext uri="{FF2B5EF4-FFF2-40B4-BE49-F238E27FC236}">
                      <a16:creationId xmlns:a16="http://schemas.microsoft.com/office/drawing/2014/main" id="{99FD5C40-CAE6-4A1E-B204-2F65B2E5A9C8}"/>
                    </a:ext>
                  </a:extLst>
                </p:cNvPr>
                <p:cNvSpPr/>
                <p:nvPr/>
              </p:nvSpPr>
              <p:spPr>
                <a:xfrm>
                  <a:off x="613269" y="5122451"/>
                  <a:ext cx="296897" cy="676258"/>
                </a:xfrm>
                <a:prstGeom prst="downArrow">
                  <a:avLst/>
                </a:prstGeom>
                <a:solidFill>
                  <a:srgbClr val="1152C9"/>
                </a:solidFill>
                <a:ln w="25400" cap="flat" cmpd="sng" algn="ctr">
                  <a:solidFill>
                    <a:srgbClr val="1152C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TextBox 35">
                <a:extLst>
                  <a:ext uri="{FF2B5EF4-FFF2-40B4-BE49-F238E27FC236}">
                    <a16:creationId xmlns:a16="http://schemas.microsoft.com/office/drawing/2014/main" id="{FE2B77E3-4729-4005-B3D6-D48C846A1B79}"/>
                  </a:ext>
                </a:extLst>
              </p:cNvPr>
              <p:cNvSpPr txBox="1"/>
              <p:nvPr/>
            </p:nvSpPr>
            <p:spPr bwMode="auto">
              <a:xfrm>
                <a:off x="1284852" y="5750837"/>
                <a:ext cx="989159" cy="609456"/>
              </a:xfrm>
              <a:prstGeom prst="rect">
                <a:avLst/>
              </a:prstGeom>
              <a:noFill/>
              <a:ln w="22225">
                <a:noFill/>
              </a:ln>
              <a:effectLst>
                <a:outerShdw sx="101000" sy="101000" algn="ctr" rotWithShape="0">
                  <a:srgbClr val="FFFFFF">
                    <a:lumMod val="75000"/>
                  </a:srgbClr>
                </a:outerShdw>
              </a:effectLst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يطلق للبيئة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פיצוץ 2 27">
                <a:extLst>
                  <a:ext uri="{FF2B5EF4-FFF2-40B4-BE49-F238E27FC236}">
                    <a16:creationId xmlns:a16="http://schemas.microsoft.com/office/drawing/2014/main" id="{821D97DA-7E79-4527-B43B-756F09ABE98B}"/>
                  </a:ext>
                </a:extLst>
              </p:cNvPr>
              <p:cNvSpPr/>
              <p:nvPr/>
            </p:nvSpPr>
            <p:spPr bwMode="auto">
              <a:xfrm rot="1479687">
                <a:off x="2669357" y="2628965"/>
                <a:ext cx="1186038" cy="1503006"/>
              </a:xfrm>
              <a:prstGeom prst="irregularSeal2">
                <a:avLst/>
              </a:prstGeom>
              <a:solidFill>
                <a:srgbClr val="FF0000">
                  <a:alpha val="67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מלבן מעוגל 30">
                <a:extLst>
                  <a:ext uri="{FF2B5EF4-FFF2-40B4-BE49-F238E27FC236}">
                    <a16:creationId xmlns:a16="http://schemas.microsoft.com/office/drawing/2014/main" id="{F193DC0A-4C83-47D4-ABDC-12D62D96BD34}"/>
                  </a:ext>
                </a:extLst>
              </p:cNvPr>
              <p:cNvSpPr/>
              <p:nvPr/>
            </p:nvSpPr>
            <p:spPr bwMode="auto">
              <a:xfrm>
                <a:off x="2558216" y="2475014"/>
                <a:ext cx="1289241" cy="1733139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طاقة</a:t>
                </a:r>
                <a:endParaRPr kumimoji="0" lang="he-IL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חץ ימינה 32">
                <a:extLst>
                  <a:ext uri="{FF2B5EF4-FFF2-40B4-BE49-F238E27FC236}">
                    <a16:creationId xmlns:a16="http://schemas.microsoft.com/office/drawing/2014/main" id="{C8F70C9B-7B67-4F8A-9182-1C2A2CCA5CAE}"/>
                  </a:ext>
                </a:extLst>
              </p:cNvPr>
              <p:cNvSpPr/>
              <p:nvPr/>
            </p:nvSpPr>
            <p:spPr bwMode="auto">
              <a:xfrm>
                <a:off x="2582031" y="2305192"/>
                <a:ext cx="193704" cy="379322"/>
              </a:xfrm>
              <a:prstGeom prst="rightArrow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1152C9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חץ למטה 34">
                <a:extLst>
                  <a:ext uri="{FF2B5EF4-FFF2-40B4-BE49-F238E27FC236}">
                    <a16:creationId xmlns:a16="http://schemas.microsoft.com/office/drawing/2014/main" id="{F57B130B-AD2B-48FF-BF81-AF45B1944453}"/>
                  </a:ext>
                </a:extLst>
              </p:cNvPr>
              <p:cNvSpPr/>
              <p:nvPr/>
            </p:nvSpPr>
            <p:spPr bwMode="auto">
              <a:xfrm>
                <a:off x="2278774" y="2330586"/>
                <a:ext cx="261976" cy="219023"/>
              </a:xfrm>
              <a:prstGeom prst="downArrow">
                <a:avLst/>
              </a:prstGeom>
              <a:solidFill>
                <a:srgbClr val="1152C9"/>
              </a:solidFill>
              <a:ln w="25400" cap="flat" cmpd="sng" algn="ctr">
                <a:solidFill>
                  <a:srgbClr val="1152C9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חץ למטה 37">
                <a:extLst>
                  <a:ext uri="{FF2B5EF4-FFF2-40B4-BE49-F238E27FC236}">
                    <a16:creationId xmlns:a16="http://schemas.microsoft.com/office/drawing/2014/main" id="{0093D660-C9DF-43E1-94B6-E289C66208DF}"/>
                  </a:ext>
                </a:extLst>
              </p:cNvPr>
              <p:cNvSpPr/>
              <p:nvPr/>
            </p:nvSpPr>
            <p:spPr bwMode="auto">
              <a:xfrm>
                <a:off x="2294652" y="2914647"/>
                <a:ext cx="261976" cy="219023"/>
              </a:xfrm>
              <a:prstGeom prst="downArrow">
                <a:avLst/>
              </a:prstGeom>
              <a:solidFill>
                <a:srgbClr val="1152C9"/>
              </a:solidFill>
              <a:ln w="25400" cap="flat" cmpd="sng" algn="ctr">
                <a:solidFill>
                  <a:srgbClr val="1152C9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חץ למטה 38">
                <a:extLst>
                  <a:ext uri="{FF2B5EF4-FFF2-40B4-BE49-F238E27FC236}">
                    <a16:creationId xmlns:a16="http://schemas.microsoft.com/office/drawing/2014/main" id="{D49C3843-4CE3-438B-989C-7AA872D75D54}"/>
                  </a:ext>
                </a:extLst>
              </p:cNvPr>
              <p:cNvSpPr/>
              <p:nvPr/>
            </p:nvSpPr>
            <p:spPr bwMode="auto">
              <a:xfrm>
                <a:off x="2278774" y="3216201"/>
                <a:ext cx="261976" cy="219023"/>
              </a:xfrm>
              <a:prstGeom prst="downArrow">
                <a:avLst/>
              </a:prstGeom>
              <a:solidFill>
                <a:srgbClr val="1152C9"/>
              </a:solidFill>
              <a:ln w="25400" cap="flat" cmpd="sng" algn="ctr">
                <a:solidFill>
                  <a:srgbClr val="1152C9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חץ למטה 39">
                <a:extLst>
                  <a:ext uri="{FF2B5EF4-FFF2-40B4-BE49-F238E27FC236}">
                    <a16:creationId xmlns:a16="http://schemas.microsoft.com/office/drawing/2014/main" id="{DC127764-3FC0-4C44-BCF1-E56D82531149}"/>
                  </a:ext>
                </a:extLst>
              </p:cNvPr>
              <p:cNvSpPr/>
              <p:nvPr/>
            </p:nvSpPr>
            <p:spPr bwMode="auto">
              <a:xfrm>
                <a:off x="2291476" y="3481250"/>
                <a:ext cx="261976" cy="219023"/>
              </a:xfrm>
              <a:prstGeom prst="downArrow">
                <a:avLst/>
              </a:prstGeom>
              <a:solidFill>
                <a:srgbClr val="1152C9"/>
              </a:solidFill>
              <a:ln w="25400" cap="flat" cmpd="sng" algn="ctr">
                <a:solidFill>
                  <a:srgbClr val="1152C9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40">
                <a:extLst>
                  <a:ext uri="{FF2B5EF4-FFF2-40B4-BE49-F238E27FC236}">
                    <a16:creationId xmlns:a16="http://schemas.microsoft.com/office/drawing/2014/main" id="{1ADF17DE-61A7-4AF0-9C91-ED638995B04B}"/>
                  </a:ext>
                </a:extLst>
              </p:cNvPr>
              <p:cNvSpPr txBox="1"/>
              <p:nvPr/>
            </p:nvSpPr>
            <p:spPr bwMode="auto">
              <a:xfrm>
                <a:off x="827584" y="573639"/>
                <a:ext cx="1333698" cy="866570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2225">
                <a:solidFill>
                  <a:srgbClr val="FFFFFF"/>
                </a:solidFill>
              </a:ln>
              <a:effectLst>
                <a:outerShdw sx="101000" sy="101000" algn="ctr" rotWithShape="0">
                  <a:srgbClr val="FFFFFF">
                    <a:lumMod val="75000"/>
                  </a:srgbClr>
                </a:outerShdw>
              </a:effectLst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أكسجين مصدره من البيئة</a:t>
                </a: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חיבור 2">
                <a:extLst>
                  <a:ext uri="{FF2B5EF4-FFF2-40B4-BE49-F238E27FC236}">
                    <a16:creationId xmlns:a16="http://schemas.microsoft.com/office/drawing/2014/main" id="{45751F87-2AA8-4BF2-AABF-B1E1A73C129D}"/>
                  </a:ext>
                </a:extLst>
              </p:cNvPr>
              <p:cNvSpPr/>
              <p:nvPr/>
            </p:nvSpPr>
            <p:spPr>
              <a:xfrm>
                <a:off x="2274010" y="908523"/>
                <a:ext cx="204818" cy="201564"/>
              </a:xfrm>
              <a:prstGeom prst="mathPlus">
                <a:avLst/>
              </a:prstGeom>
              <a:solidFill>
                <a:srgbClr val="1152C9"/>
              </a:solidFill>
              <a:ln w="25400" cap="flat" cmpd="sng" algn="ctr">
                <a:solidFill>
                  <a:srgbClr val="1152C9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חיבור 41">
                <a:extLst>
                  <a:ext uri="{FF2B5EF4-FFF2-40B4-BE49-F238E27FC236}">
                    <a16:creationId xmlns:a16="http://schemas.microsoft.com/office/drawing/2014/main" id="{1EE95725-ACD2-4DDC-BD07-CB66352ACD99}"/>
                  </a:ext>
                </a:extLst>
              </p:cNvPr>
              <p:cNvSpPr/>
              <p:nvPr/>
            </p:nvSpPr>
            <p:spPr>
              <a:xfrm>
                <a:off x="2318467" y="4565256"/>
                <a:ext cx="206406" cy="201564"/>
              </a:xfrm>
              <a:prstGeom prst="mathPlus">
                <a:avLst/>
              </a:prstGeom>
              <a:solidFill>
                <a:srgbClr val="1152C9"/>
              </a:solidFill>
              <a:ln w="25400" cap="flat" cmpd="sng" algn="ctr">
                <a:solidFill>
                  <a:srgbClr val="1152C9">
                    <a:shade val="50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חץ מעוקל למעלה 31">
              <a:extLst>
                <a:ext uri="{FF2B5EF4-FFF2-40B4-BE49-F238E27FC236}">
                  <a16:creationId xmlns:a16="http://schemas.microsoft.com/office/drawing/2014/main" id="{84A321D6-B1C3-447C-830A-7EC12E44B16E}"/>
                </a:ext>
              </a:extLst>
            </p:cNvPr>
            <p:cNvSpPr/>
            <p:nvPr/>
          </p:nvSpPr>
          <p:spPr bwMode="auto">
            <a:xfrm rot="5202448">
              <a:off x="3382905" y="2757139"/>
              <a:ext cx="1101563" cy="752448"/>
            </a:xfrm>
            <a:prstGeom prst="curvedUpArrow">
              <a:avLst/>
            </a:prstGeom>
            <a:solidFill>
              <a:srgbClr val="1152C9"/>
            </a:solidFill>
            <a:ln w="25400" cap="flat" cmpd="sng" algn="ctr">
              <a:solidFill>
                <a:srgbClr val="1152C9">
                  <a:shade val="50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חץ ימינה 43">
              <a:extLst>
                <a:ext uri="{FF2B5EF4-FFF2-40B4-BE49-F238E27FC236}">
                  <a16:creationId xmlns:a16="http://schemas.microsoft.com/office/drawing/2014/main" id="{0E93AFB6-809B-466E-9A82-9B2BD132FBED}"/>
                </a:ext>
              </a:extLst>
            </p:cNvPr>
            <p:cNvSpPr/>
            <p:nvPr/>
          </p:nvSpPr>
          <p:spPr bwMode="auto">
            <a:xfrm>
              <a:off x="3166952" y="3079395"/>
              <a:ext cx="377811" cy="379357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77">
              <a:extLst>
                <a:ext uri="{FF2B5EF4-FFF2-40B4-BE49-F238E27FC236}">
                  <a16:creationId xmlns:a16="http://schemas.microsoft.com/office/drawing/2014/main" id="{B06D8CDC-861E-414E-9FE3-F3047D2A9CA6}"/>
                </a:ext>
              </a:extLst>
            </p:cNvPr>
            <p:cNvSpPr txBox="1"/>
            <p:nvPr/>
          </p:nvSpPr>
          <p:spPr>
            <a:xfrm>
              <a:off x="2089078" y="5268236"/>
              <a:ext cx="2438311" cy="1042741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rgbClr val="FFFFFF">
                  <a:lumMod val="65000"/>
                  <a:alpha val="0"/>
                </a:srgbClr>
              </a:outerShdw>
            </a:effectLst>
          </p:spPr>
          <p:txBody>
            <a:bodyPr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تحليل كامل للجلوكوز بمساعدة الاكسجين . تربح الخلية ما </a:t>
              </a:r>
              <a:r>
                <a:rPr kumimoji="0" lang="he-I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  </a:t>
              </a:r>
              <a:r>
                <a:rPr kumimoji="0" lang="ar-SY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يقارب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 </a:t>
              </a:r>
              <a:r>
                <a:rPr lang="en-US" sz="1800" dirty="0">
                  <a:solidFill>
                    <a:srgbClr val="FF6600"/>
                  </a:solidFill>
                </a:rPr>
                <a:t>ATP</a:t>
              </a:r>
              <a:r>
                <a:rPr kumimoji="0" lang="ar-SY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30 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74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426EEEF1-D549-4287-A125-FE813965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545" y="52883"/>
            <a:ext cx="10247689" cy="637353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كيف نحصل على الجلوكوز للجسم</a:t>
            </a:r>
            <a:endParaRPr lang="he-I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38BE5B6-79B1-40CA-B2C8-09A6E721E3EE}"/>
              </a:ext>
            </a:extLst>
          </p:cNvPr>
          <p:cNvSpPr/>
          <p:nvPr/>
        </p:nvSpPr>
        <p:spPr>
          <a:xfrm>
            <a:off x="5135671" y="1066998"/>
            <a:ext cx="6943333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يتم انتاج الجلوكوز في الخلايا النباتية بعملية التمثيل الضوئي.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يحصل الجسم على الجلوكوز من الغذاء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في جهاز الهضم يتم تحليل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المواد الغذائية ( الأنواع المختلفة من الكربوهيدرات) للحصول على الجزيئات البسيطة ومنها الجلوكوز وهو احد أنواع السكريات الأحادية.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من الجهاز الهضمي ينتقل الجلوكوز الى الدم.</a:t>
            </a:r>
          </a:p>
          <a:p>
            <a:pPr marL="342900" lvl="0" indent="-342900" algn="r" rtl="1">
              <a:lnSpc>
                <a:spcPct val="150000"/>
              </a:lnSpc>
              <a:buSzPts val="1800"/>
              <a:buFont typeface="Wingdings" panose="05000000000000000000" pitchFamily="2" charset="2"/>
              <a:buChar char="q"/>
            </a:pP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مع الدم ينتقل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الجلوكوز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الى خلايا</a:t>
            </a:r>
            <a:r>
              <a:rPr lang="ar-SA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الجسم</a:t>
            </a:r>
            <a:r>
              <a:rPr lang="ar-SY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FBB757E-6026-4B65-AA49-4143F321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6" y="975320"/>
            <a:ext cx="4914900" cy="51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426EEEF1-D549-4287-A125-FE813965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41" y="-112734"/>
            <a:ext cx="10247689" cy="880761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هل تزويد الجلوكوز للجسم ثابت ؟</a:t>
            </a:r>
            <a:endParaRPr lang="he-IL" sz="3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928E656-863C-4641-BAA4-C67970CA7C8A}"/>
              </a:ext>
            </a:extLst>
          </p:cNvPr>
          <p:cNvSpPr/>
          <p:nvPr/>
        </p:nvSpPr>
        <p:spPr>
          <a:xfrm>
            <a:off x="1092541" y="843677"/>
            <a:ext cx="9842159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نوعية وكمية الغذاء التي نتناولها هي غير ثابتة.</a:t>
            </a: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أحيانا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ً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نتناول الغذاء الغني بالسكريات وبكميات كبيرة جدا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ً.</a:t>
            </a:r>
            <a:endParaRPr lang="ar-SY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في حالات معينة يقل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ّ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تناولنا للغذاء </a:t>
            </a:r>
            <a:r>
              <a:rPr lang="ar-SY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لاسباب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مختلفة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نظام غذائي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صوم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مرض.</a:t>
            </a: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ولكن في جميع الحالات على الجسم  المعافى الحفاظ على تركيز ثابت للسكر بالدم.</a:t>
            </a: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3" name="Google Shape;220;p2">
            <a:extLst>
              <a:ext uri="{FF2B5EF4-FFF2-40B4-BE49-F238E27FC236}">
                <a16:creationId xmlns:a16="http://schemas.microsoft.com/office/drawing/2014/main" id="{BC73FDBB-F907-4922-8383-E9E0F42011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058" y="4297695"/>
            <a:ext cx="2656850" cy="15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83D6906-EB90-44F4-82F8-3DC4C2D61514}"/>
              </a:ext>
            </a:extLst>
          </p:cNvPr>
          <p:cNvSpPr txBox="1"/>
          <p:nvPr/>
        </p:nvSpPr>
        <p:spPr>
          <a:xfrm>
            <a:off x="477078" y="4100851"/>
            <a:ext cx="8746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1600" b="1" dirty="0">
                <a:solidFill>
                  <a:srgbClr val="FF0000"/>
                </a:solidFill>
              </a:rPr>
              <a:t>جلوكوز</a:t>
            </a:r>
            <a:endParaRPr lang="he-I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3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91100" y="2641600"/>
            <a:ext cx="2565400" cy="147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039DC4BF-4888-4743-8171-3A9B9868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737" y="0"/>
            <a:ext cx="9912263" cy="720000"/>
          </a:xfrm>
        </p:spPr>
        <p:txBody>
          <a:bodyPr/>
          <a:lstStyle/>
          <a:p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الاتزان البدني –</a:t>
            </a: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Y" sz="3600" dirty="0">
                <a:latin typeface="Arial" panose="020B0604020202020204" pitchFamily="34" charset="0"/>
                <a:cs typeface="Arial" panose="020B0604020202020204" pitchFamily="34" charset="0"/>
              </a:rPr>
              <a:t>الحفاظ على تركيز ثابت للجلوكوز في الدم</a:t>
            </a:r>
            <a:endParaRPr lang="he-IL" sz="3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ADCC5CE-5266-4148-B3C1-C8D547F41746}"/>
              </a:ext>
            </a:extLst>
          </p:cNvPr>
          <p:cNvSpPr/>
          <p:nvPr/>
        </p:nvSpPr>
        <p:spPr>
          <a:xfrm>
            <a:off x="133610" y="871885"/>
            <a:ext cx="120583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rtl="1">
              <a:buSzPts val="1800"/>
              <a:buFont typeface="Wingdings" panose="05000000000000000000" pitchFamily="2" charset="2"/>
              <a:buChar char="q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تركيز السكر في الجسم المعافى هو 100 ملغم/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100 </a:t>
            </a:r>
            <a:r>
              <a:rPr lang="ar-SY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مللتر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ومن المهم المحافظة على هذه النسبة ثابتة.</a:t>
            </a:r>
          </a:p>
          <a:p>
            <a:pPr lvl="0" algn="r" rtl="1">
              <a:buSzPts val="1800"/>
            </a:pPr>
            <a:endParaRPr lang="ar-SY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57200" algn="r" rtl="1">
              <a:buSzPts val="1800"/>
              <a:buFont typeface="Wingdings" panose="05000000000000000000" pitchFamily="2" charset="2"/>
              <a:buChar char="q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انخفاض مستوى السكر بالدم </a:t>
            </a:r>
            <a:r>
              <a:rPr lang="ar-SY" sz="28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ar-SY" sz="2800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هيبوجليكيميا</a:t>
            </a:r>
            <a:r>
              <a:rPr lang="ar-SY" sz="28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يؤدي الى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انخفاض 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في 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إنتاج الطاقة للعمليات الحياتية في الخلايا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lang="ar-SY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buSzPts val="1800"/>
            </a:pPr>
            <a:endParaRPr lang="ar-SY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lvl="0" indent="-457200" algn="r" rtl="1">
              <a:buSzPts val="1800"/>
              <a:buFont typeface="Wingdings" panose="05000000000000000000" pitchFamily="2" charset="2"/>
              <a:buChar char="q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ارتفاع 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في 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مستوى الجلوكوز بالدم </a:t>
            </a:r>
            <a:r>
              <a:rPr lang="ar-SY" sz="28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ar-SY" sz="2800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هيبرجليكيميا</a:t>
            </a:r>
            <a:r>
              <a:rPr lang="ar-SY" sz="28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 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يؤثر بشكل سلبي على العديد من الانسجة والأعضاء و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يُ</a:t>
            </a:r>
            <a:r>
              <a:rPr lang="ar-SY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ؤدي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الى موت خلاياها مثل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الخلايا العصبية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الشعيرات الدموية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الكلى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،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الشبكية وغيرها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4977980" y="3962290"/>
            <a:ext cx="117575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he-IL" sz="2000" dirty="0"/>
          </a:p>
        </p:txBody>
      </p:sp>
      <p:sp>
        <p:nvSpPr>
          <p:cNvPr id="20" name="כותרת 19">
            <a:extLst>
              <a:ext uri="{FF2B5EF4-FFF2-40B4-BE49-F238E27FC236}">
                <a16:creationId xmlns:a16="http://schemas.microsoft.com/office/drawing/2014/main" id="{27036735-CE60-4B29-B9FF-A870F7EBB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سؤال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للتفكير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1DE02A7-6645-421D-A7DB-DFB3BC862016}"/>
              </a:ext>
            </a:extLst>
          </p:cNvPr>
          <p:cNvSpPr/>
          <p:nvPr/>
        </p:nvSpPr>
        <p:spPr>
          <a:xfrm>
            <a:off x="200416" y="994950"/>
            <a:ext cx="10722280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Y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سؤال 1:</a:t>
            </a:r>
          </a:p>
          <a:p>
            <a:pPr algn="r" rtl="1">
              <a:lnSpc>
                <a:spcPct val="150000"/>
              </a:lnSpc>
            </a:pPr>
            <a:r>
              <a:rPr lang="ar-S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ينتقل الجلوكوز من الدم، الذي تركيزه فيه عالٍ نسبيًا، إلى الخلية، التي تركيزه فيها منخفض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نسبيًا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r" rtl="1">
              <a:lnSpc>
                <a:spcPct val="150000"/>
              </a:lnSpc>
            </a:pPr>
            <a:r>
              <a:rPr lang="ar-S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يبقى تركيز الجلوكوز في الخلية منخفضًا على الرغم من الاستيعاب الدائم من الدم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اشرح لماذا</a:t>
            </a:r>
            <a:r>
              <a:rPr lang="ar-S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؟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8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>
            <a:extLst>
              <a:ext uri="{FF2B5EF4-FFF2-40B4-BE49-F238E27FC236}">
                <a16:creationId xmlns:a16="http://schemas.microsoft.com/office/drawing/2014/main" id="{D3678469-B325-4F8D-9D94-85F3BD03E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071" y="0"/>
            <a:ext cx="10247689" cy="637353"/>
          </a:xfrm>
        </p:spPr>
        <p:txBody>
          <a:bodyPr/>
          <a:lstStyle/>
          <a:p>
            <a:r>
              <a:rPr lang="ar-SY" dirty="0">
                <a:latin typeface="Arial" panose="020B0604020202020204" pitchFamily="34" charset="0"/>
                <a:cs typeface="Arial" panose="020B0604020202020204" pitchFamily="34" charset="0"/>
              </a:rPr>
              <a:t>سؤال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للتفكير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A053696-033C-4B09-B13D-B4E4478C2EFE}"/>
              </a:ext>
            </a:extLst>
          </p:cNvPr>
          <p:cNvSpPr/>
          <p:nvPr/>
        </p:nvSpPr>
        <p:spPr>
          <a:xfrm>
            <a:off x="275573" y="726621"/>
            <a:ext cx="1083057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buSzPts val="1800"/>
            </a:pPr>
            <a:r>
              <a:rPr lang="ar-SY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سؤال 2:</a:t>
            </a:r>
            <a:endParaRPr lang="ar-SA" sz="28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يمكن ان </a:t>
            </a:r>
            <a:r>
              <a:rPr lang="ar-SA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يُؤدي</a:t>
            </a: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النشاط الجسماني الشاق الى تغيير مستوى الجلوكوز في الدم. </a:t>
            </a:r>
            <a:endParaRPr lang="ar-SA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>
              <a:lnSpc>
                <a:spcPct val="150000"/>
              </a:lnSpc>
              <a:buSzPts val="1800"/>
            </a:pPr>
            <a:r>
              <a:rPr lang="ar-SY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ما هو التغيير ومما ينجم؟</a:t>
            </a:r>
          </a:p>
          <a:p>
            <a:pPr lvl="0" algn="r" rtl="1">
              <a:lnSpc>
                <a:spcPct val="150000"/>
              </a:lnSpc>
              <a:buSzPts val="1800"/>
            </a:pPr>
            <a:endParaRPr lang="ar-SY"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669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3733</Words>
  <Application>Microsoft Office PowerPoint</Application>
  <PresentationFormat>מסך רחב</PresentationFormat>
  <Paragraphs>389</Paragraphs>
  <Slides>25</Slides>
  <Notes>25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25</vt:i4>
      </vt:variant>
    </vt:vector>
  </HeadingPairs>
  <TitlesOfParts>
    <vt:vector size="36" baseType="lpstr">
      <vt:lpstr>Arial</vt:lpstr>
      <vt:lpstr>Verdana</vt:lpstr>
      <vt:lpstr>Calibri</vt:lpstr>
      <vt:lpstr>Tahoma</vt:lpstr>
      <vt:lpstr>Wingdings</vt:lpstr>
      <vt:lpstr>Varela Round</vt:lpstr>
      <vt:lpstr>Times New Roman</vt:lpstr>
      <vt:lpstr>ערכת נושא Office</vt:lpstr>
      <vt:lpstr>1_ערכת נושא Office</vt:lpstr>
      <vt:lpstr>1_Office Theme</vt:lpstr>
      <vt:lpstr>2_ערכת נושא Office</vt:lpstr>
      <vt:lpstr>מערכת שידורים לאומית منظومة البثّ الوطنيّة</vt:lpstr>
      <vt:lpstr>تنظيم مستوى الجلوكوز في الدم ויסות רמת גלוקוז בדם</vt:lpstr>
      <vt:lpstr>ماذا سوف نتعلم اليوم:</vt:lpstr>
      <vt:lpstr>أهمية الجلوكوز لخلايا الجسم</vt:lpstr>
      <vt:lpstr>كيف نحصل على الجلوكوز للجسم</vt:lpstr>
      <vt:lpstr>هل تزويد الجلوكوز للجسم ثابت ؟</vt:lpstr>
      <vt:lpstr>الاتزان البدني – الحفاظ على تركيز ثابت للجلوكوز في الدم</vt:lpstr>
      <vt:lpstr>سؤال للتفكير</vt:lpstr>
      <vt:lpstr>سؤال للتفكير</vt:lpstr>
      <vt:lpstr>سؤال للتفكير</vt:lpstr>
      <vt:lpstr>تنظيم تركيز الجلوكوز في الدم بمساعدة الهورمونات</vt:lpstr>
      <vt:lpstr>الية عمل الانسولين</vt:lpstr>
      <vt:lpstr>متابعة آلية عمل الانسولين</vt:lpstr>
      <vt:lpstr>تنظيم تركيز الجلوكوز في الدم بمساعدة الهورمونات</vt:lpstr>
      <vt:lpstr>آلية عمل الجلوكاجون</vt:lpstr>
      <vt:lpstr>متابعة آلية عمل الجلوكاجون</vt:lpstr>
      <vt:lpstr>آلية التنظيم عن طريق التغذية المرتدة السالبة</vt:lpstr>
      <vt:lpstr>تلخيص آلية التنظيم الهورموني لمستوى الجلوكوز في الدم آلية التغذية المرتدة السالبة</vt:lpstr>
      <vt:lpstr>انواع مرض السكري</vt:lpstr>
      <vt:lpstr>أنواع مرض السكري</vt:lpstr>
      <vt:lpstr>أعراض مرض السكري</vt:lpstr>
      <vt:lpstr> تلخيص الدرس</vt:lpstr>
      <vt:lpstr>سؤال للتفكير</vt:lpstr>
      <vt:lpstr>سؤال للتفكير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Anat Kaldaron</cp:lastModifiedBy>
  <cp:revision>267</cp:revision>
  <dcterms:created xsi:type="dcterms:W3CDTF">2020-03-15T19:13:03Z</dcterms:created>
  <dcterms:modified xsi:type="dcterms:W3CDTF">2020-08-10T15:29:23Z</dcterms:modified>
</cp:coreProperties>
</file>