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0" r:id="rId2"/>
    <p:sldMasterId id="2147483684" r:id="rId3"/>
  </p:sldMasterIdLst>
  <p:notesMasterIdLst>
    <p:notesMasterId r:id="rId70"/>
  </p:notesMasterIdLst>
  <p:sldIdLst>
    <p:sldId id="256" r:id="rId4"/>
    <p:sldId id="262" r:id="rId5"/>
    <p:sldId id="263" r:id="rId6"/>
    <p:sldId id="673" r:id="rId7"/>
    <p:sldId id="628" r:id="rId8"/>
    <p:sldId id="533" r:id="rId9"/>
    <p:sldId id="366" r:id="rId10"/>
    <p:sldId id="321" r:id="rId11"/>
    <p:sldId id="672" r:id="rId12"/>
    <p:sldId id="310" r:id="rId13"/>
    <p:sldId id="674" r:id="rId14"/>
    <p:sldId id="675" r:id="rId15"/>
    <p:sldId id="676" r:id="rId16"/>
    <p:sldId id="677" r:id="rId17"/>
    <p:sldId id="678" r:id="rId18"/>
    <p:sldId id="679" r:id="rId19"/>
    <p:sldId id="680" r:id="rId20"/>
    <p:sldId id="681" r:id="rId21"/>
    <p:sldId id="682" r:id="rId22"/>
    <p:sldId id="683" r:id="rId23"/>
    <p:sldId id="684" r:id="rId24"/>
    <p:sldId id="685" r:id="rId25"/>
    <p:sldId id="686" r:id="rId26"/>
    <p:sldId id="687" r:id="rId27"/>
    <p:sldId id="688" r:id="rId28"/>
    <p:sldId id="689" r:id="rId29"/>
    <p:sldId id="692" r:id="rId30"/>
    <p:sldId id="691" r:id="rId31"/>
    <p:sldId id="661" r:id="rId32"/>
    <p:sldId id="644" r:id="rId33"/>
    <p:sldId id="659" r:id="rId34"/>
    <p:sldId id="515" r:id="rId35"/>
    <p:sldId id="665" r:id="rId36"/>
    <p:sldId id="408" r:id="rId37"/>
    <p:sldId id="428" r:id="rId38"/>
    <p:sldId id="474" r:id="rId39"/>
    <p:sldId id="624" r:id="rId40"/>
    <p:sldId id="663" r:id="rId41"/>
    <p:sldId id="666" r:id="rId42"/>
    <p:sldId id="646" r:id="rId43"/>
    <p:sldId id="647" r:id="rId44"/>
    <p:sldId id="373" r:id="rId45"/>
    <p:sldId id="662" r:id="rId46"/>
    <p:sldId id="651" r:id="rId47"/>
    <p:sldId id="391" r:id="rId48"/>
    <p:sldId id="314" r:id="rId49"/>
    <p:sldId id="556" r:id="rId50"/>
    <p:sldId id="478" r:id="rId51"/>
    <p:sldId id="667" r:id="rId52"/>
    <p:sldId id="575" r:id="rId53"/>
    <p:sldId id="622" r:id="rId54"/>
    <p:sldId id="559" r:id="rId55"/>
    <p:sldId id="670" r:id="rId56"/>
    <p:sldId id="694" r:id="rId57"/>
    <p:sldId id="382" r:id="rId58"/>
    <p:sldId id="695" r:id="rId59"/>
    <p:sldId id="484" r:id="rId60"/>
    <p:sldId id="668" r:id="rId61"/>
    <p:sldId id="435" r:id="rId62"/>
    <p:sldId id="335" r:id="rId63"/>
    <p:sldId id="597" r:id="rId64"/>
    <p:sldId id="587" r:id="rId65"/>
    <p:sldId id="623" r:id="rId66"/>
    <p:sldId id="369" r:id="rId67"/>
    <p:sldId id="693" r:id="rId68"/>
    <p:sldId id="304" r:id="rId6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mi Raibstein" initials="NR" lastIdx="1" clrIdx="0">
    <p:extLst>
      <p:ext uri="{19B8F6BF-5375-455C-9EA6-DF929625EA0E}">
        <p15:presenceInfo xmlns:p15="http://schemas.microsoft.com/office/powerpoint/2012/main" userId="e5a907d7518d16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1602"/>
    <a:srgbClr val="D3AFE7"/>
    <a:srgbClr val="78319F"/>
    <a:srgbClr val="FFB7B7"/>
    <a:srgbClr val="B7F1A9"/>
    <a:srgbClr val="FF6161"/>
    <a:srgbClr val="FFB9B9"/>
    <a:srgbClr val="192A72"/>
    <a:srgbClr val="EC8F14"/>
    <a:srgbClr val="F7D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93660-53BE-4494-9782-BDC477F5AFEE}" v="865" dt="2020-07-28T15:42:36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898" autoAdjust="0"/>
    <p:restoredTop sz="83777" autoAdjust="0"/>
  </p:normalViewPr>
  <p:slideViewPr>
    <p:cSldViewPr snapToGrid="0" snapToObjects="1">
      <p:cViewPr varScale="1">
        <p:scale>
          <a:sx n="90" d="100"/>
          <a:sy n="90" d="100"/>
        </p:scale>
        <p:origin x="114" y="84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JO" sz="2000" dirty="0">
                <a:latin typeface="Arial" panose="020B0604020202020204" pitchFamily="34" charset="0"/>
                <a:cs typeface="Arial" panose="020B0604020202020204" pitchFamily="34" charset="0"/>
              </a:rPr>
              <a:t>العلاقة</a:t>
            </a:r>
            <a:r>
              <a:rPr lang="ar-JO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بين درجه حراره المحيط </a:t>
            </a:r>
            <a:r>
              <a:rPr lang="ar-JO" sz="2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والوتيره</a:t>
            </a:r>
            <a:r>
              <a:rPr lang="ar-JO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الايضية في الجسم 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גיליון1!$B$11</c:f>
              <c:strCache>
                <c:ptCount val="1"/>
                <c:pt idx="0">
                  <c:v>קצב מטבולי של עכבר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גיליון1!$A$12:$A$21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32</c:v>
                </c:pt>
                <c:pt idx="6">
                  <c:v>36</c:v>
                </c:pt>
                <c:pt idx="7">
                  <c:v>38</c:v>
                </c:pt>
                <c:pt idx="8">
                  <c:v>40</c:v>
                </c:pt>
                <c:pt idx="9">
                  <c:v>42</c:v>
                </c:pt>
              </c:numCache>
            </c:numRef>
          </c:xVal>
          <c:yVal>
            <c:numRef>
              <c:f>גיליון1!$B$12:$B$21</c:f>
              <c:numCache>
                <c:formatCode>General</c:formatCode>
                <c:ptCount val="10"/>
                <c:pt idx="0">
                  <c:v>40</c:v>
                </c:pt>
                <c:pt idx="1">
                  <c:v>30</c:v>
                </c:pt>
                <c:pt idx="2">
                  <c:v>18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15</c:v>
                </c:pt>
                <c:pt idx="7">
                  <c:v>20</c:v>
                </c:pt>
                <c:pt idx="8">
                  <c:v>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02-4A6B-8878-138FF84AA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7472336"/>
        <c:axId val="514467904"/>
      </c:scatterChart>
      <c:scatterChart>
        <c:scatterStyle val="smoothMarker"/>
        <c:varyColors val="0"/>
        <c:ser>
          <c:idx val="1"/>
          <c:order val="1"/>
          <c:tx>
            <c:strRef>
              <c:f>גיליון1!$C$11</c:f>
              <c:strCache>
                <c:ptCount val="1"/>
                <c:pt idx="0">
                  <c:v>קצב מטבולי של לטאה</c:v>
                </c:pt>
              </c:strCache>
            </c:strRef>
          </c:tx>
          <c:spPr>
            <a:ln w="571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גיליון1!$A$12:$A$21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32</c:v>
                </c:pt>
                <c:pt idx="6">
                  <c:v>36</c:v>
                </c:pt>
                <c:pt idx="7">
                  <c:v>38</c:v>
                </c:pt>
                <c:pt idx="8">
                  <c:v>40</c:v>
                </c:pt>
                <c:pt idx="9">
                  <c:v>42</c:v>
                </c:pt>
              </c:numCache>
            </c:numRef>
          </c:xVal>
          <c:yVal>
            <c:numRef>
              <c:f>גיליון1!$C$12:$C$21</c:f>
              <c:numCache>
                <c:formatCode>General</c:formatCode>
                <c:ptCount val="10"/>
                <c:pt idx="0">
                  <c:v>0.2</c:v>
                </c:pt>
                <c:pt idx="1">
                  <c:v>0.6</c:v>
                </c:pt>
                <c:pt idx="2">
                  <c:v>1.1000000000000001</c:v>
                </c:pt>
                <c:pt idx="3">
                  <c:v>1.5</c:v>
                </c:pt>
                <c:pt idx="4">
                  <c:v>2</c:v>
                </c:pt>
                <c:pt idx="5">
                  <c:v>2.2999999999999998</c:v>
                </c:pt>
                <c:pt idx="6">
                  <c:v>2.8</c:v>
                </c:pt>
                <c:pt idx="7">
                  <c:v>3</c:v>
                </c:pt>
                <c:pt idx="8">
                  <c:v>3.4</c:v>
                </c:pt>
                <c:pt idx="9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02-4A6B-8878-138FF84AA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479712"/>
        <c:axId val="514477416"/>
      </c:scatterChart>
      <c:valAx>
        <c:axId val="337472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sz="1400"/>
                  <a:t>טמפרטורת הסביבה (מעלות צלזיוס)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14467904"/>
        <c:crosses val="autoZero"/>
        <c:crossBetween val="midCat"/>
      </c:valAx>
      <c:valAx>
        <c:axId val="51446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ar-JO" sz="1600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معدل ايضي عند فار ( وحدات اعتباطيه )</a:t>
                </a:r>
                <a:endParaRPr lang="he-IL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4330469329631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37472336"/>
        <c:crosses val="autoZero"/>
        <c:crossBetween val="midCat"/>
      </c:valAx>
      <c:valAx>
        <c:axId val="5144774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ar-JO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معدل ايضي  عند سحليه ( وحدات اعتباطيه )</a:t>
                </a:r>
                <a:endParaRPr lang="he-IL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4881437148611614"/>
              <c:y val="0.10117775652916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14479712"/>
        <c:crosses val="max"/>
        <c:crossBetween val="midCat"/>
      </c:valAx>
      <c:valAx>
        <c:axId val="514479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4477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527696202963113E-2"/>
          <c:y val="0.87687862717337317"/>
          <c:w val="0.89999997337057192"/>
          <c:h val="6.85293728016168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JO" sz="1800" dirty="0">
                <a:latin typeface="Arial" panose="020B0604020202020204" pitchFamily="34" charset="0"/>
                <a:cs typeface="Arial" panose="020B0604020202020204" pitchFamily="34" charset="0"/>
              </a:rPr>
              <a:t>مقارنه</a:t>
            </a:r>
            <a:r>
              <a:rPr lang="he-IL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مساحه غشاء الم</a:t>
            </a:r>
            <a:r>
              <a:rPr lang="ar-SA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JO" sz="18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توكندريا</a:t>
            </a:r>
            <a:r>
              <a:rPr lang="ar-JO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عند فار وسحليه</a:t>
            </a:r>
            <a:endParaRPr lang="he-IL" sz="1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764483449002836"/>
          <c:y val="1.1884783110506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7343981593735308"/>
          <c:y val="0.21738398433165179"/>
          <c:w val="0.80321411088134731"/>
          <c:h val="0.45696899211868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גיליון1!$B$58</c:f>
              <c:strCache>
                <c:ptCount val="1"/>
                <c:pt idx="0">
                  <c:v>עכבר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גיליון1!$A$59:$A$62</c:f>
              <c:strCache>
                <c:ptCount val="4"/>
                <c:pt idx="0">
                  <c:v>כבד</c:v>
                </c:pt>
                <c:pt idx="1">
                  <c:v>כליה</c:v>
                </c:pt>
                <c:pt idx="2">
                  <c:v>לב</c:v>
                </c:pt>
                <c:pt idx="3">
                  <c:v>מוח</c:v>
                </c:pt>
              </c:strCache>
            </c:strRef>
          </c:cat>
          <c:val>
            <c:numRef>
              <c:f>גיליון1!$B$59:$B$62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6-416A-B443-38B4A3B6202C}"/>
            </c:ext>
          </c:extLst>
        </c:ser>
        <c:ser>
          <c:idx val="1"/>
          <c:order val="1"/>
          <c:tx>
            <c:strRef>
              <c:f>גיליון1!$C$58</c:f>
              <c:strCache>
                <c:ptCount val="1"/>
                <c:pt idx="0">
                  <c:v>לטאה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גיליון1!$A$59:$A$62</c:f>
              <c:strCache>
                <c:ptCount val="4"/>
                <c:pt idx="0">
                  <c:v>כבד</c:v>
                </c:pt>
                <c:pt idx="1">
                  <c:v>כליה</c:v>
                </c:pt>
                <c:pt idx="2">
                  <c:v>לב</c:v>
                </c:pt>
                <c:pt idx="3">
                  <c:v>מוח</c:v>
                </c:pt>
              </c:strCache>
            </c:strRef>
          </c:cat>
          <c:val>
            <c:numRef>
              <c:f>גיליון1!$C$59:$C$62</c:f>
              <c:numCache>
                <c:formatCode>General</c:formatCode>
                <c:ptCount val="4"/>
                <c:pt idx="0">
                  <c:v>30</c:v>
                </c:pt>
                <c:pt idx="1">
                  <c:v>15</c:v>
                </c:pt>
                <c:pt idx="2">
                  <c:v>25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6-416A-B443-38B4A3B62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469544"/>
        <c:axId val="514471184"/>
      </c:barChart>
      <c:catAx>
        <c:axId val="51446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14471184"/>
        <c:crosses val="autoZero"/>
        <c:auto val="1"/>
        <c:lblAlgn val="ctr"/>
        <c:lblOffset val="100"/>
        <c:noMultiLvlLbl val="0"/>
      </c:catAx>
      <c:valAx>
        <c:axId val="5144711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ar-JO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نسبه </a:t>
                </a:r>
                <a:r>
                  <a:rPr lang="ar-JO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مساحه </a:t>
                </a:r>
                <a:r>
                  <a:rPr lang="ar-JO" sz="1600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متوكندريا</a:t>
                </a:r>
                <a:r>
                  <a:rPr lang="ar-JO" sz="16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% </a:t>
                </a:r>
                <a:r>
                  <a:rPr lang="he-IL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1.3860355614841871E-3"/>
              <c:y val="8.733181113368725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14469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21533167876465"/>
          <c:y val="0.89893551009928108"/>
          <c:w val="0.54120995528032112"/>
          <c:h val="5.124575420719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כ"ט/אב/תש"ף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574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להדגיש שכל האורגניזמים מייצרים חום</a:t>
            </a:r>
            <a:r>
              <a:rPr lang="en-US" dirty="0"/>
              <a:t>  </a:t>
            </a:r>
            <a:r>
              <a:rPr lang="he-IL" dirty="0"/>
              <a:t>במטבוליזם. ההבדל הוא קצב המטבוליזם ומנגנונים לוויסות החום.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3E7-A828-4E18-9E21-DA925548D1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9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873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קרינה אינפרה אדומה</a:t>
            </a:r>
          </a:p>
          <a:p>
            <a:r>
              <a:rPr lang="he-IL" dirty="0"/>
              <a:t>הולכה מעבר חום בין גופים הנמצאים במגע על פי מפל הטמפרטורות</a:t>
            </a:r>
          </a:p>
          <a:p>
            <a:r>
              <a:rPr lang="he-IL" dirty="0"/>
              <a:t>הסעה על ידי זרם מים או אוויר (רוח)</a:t>
            </a:r>
          </a:p>
          <a:p>
            <a:r>
              <a:rPr lang="he-IL" dirty="0"/>
              <a:t>אידוי – כאשר מים מתאדים מעל פני השטח של גוף, הגוף מתקרר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3E7-A828-4E18-9E21-DA925548D1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79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3E7-A828-4E18-9E21-DA925548D1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42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אצל הלטאה הגודל הקטן הוא יתרון: המטבוליזם שלה נמוך, כלומר, נוצר מעט חום מטבולי ולכן היא תלוי בטמפרטורת הסביבה. בגלל ששטח הפנים שלה גדול יחסית לנפח, היא קולטת חום במהירות ומוכנה לפעילות. </a:t>
            </a:r>
          </a:p>
          <a:p>
            <a:r>
              <a:rPr lang="he-IL" dirty="0"/>
              <a:t>מדוע מפתיע אותנו יש הומאותרמיים בגודל הזה?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3E7-A828-4E18-9E21-DA925548D1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0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/>
              <a:t>ההולכה של הפרווה נקבעת על ידי צפיפות השערות. ככל שהצפיפות גדולה יותר, הפרווה כולאת יותר אוויר והיא מבודדת יותר. למשל לארנבת השלג צפיפות של 4100-11000 שערות לסמ"ר, לרוב הקופים (אזורים ממוזגים וטרופיים) צפיפות של למטה מ-1000 שערות לסמ"ר.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1362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את הוידאו צריך להפעיל בין 1:38-2:15</a:t>
            </a:r>
          </a:p>
          <a:p>
            <a:r>
              <a:rPr lang="he-IL" dirty="0"/>
              <a:t>נחשי </a:t>
            </a:r>
            <a:r>
              <a:rPr lang="he-IL" dirty="0" err="1"/>
              <a:t>פיטון</a:t>
            </a:r>
            <a:r>
              <a:rPr lang="he-IL" dirty="0"/>
              <a:t> וחנק (</a:t>
            </a:r>
            <a:r>
              <a:rPr lang="en-US" dirty="0"/>
              <a:t>boa</a:t>
            </a:r>
            <a:r>
              <a:rPr lang="he-IL" dirty="0"/>
              <a:t>) וגם צפעים</a:t>
            </a:r>
          </a:p>
          <a:p>
            <a:r>
              <a:rPr lang="he-IL" dirty="0"/>
              <a:t>איבר החישה מצוי בקדמת הראש של הנחש והוא שולח מסרים אל מרכז הראיה. כך שהנחש רואה את הקרינה התת אדומה המשתחררת מהטרף.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3643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0544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לבדוק טוב איפה הקולטנים המאותתים על טמפרטורת הדם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64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7455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he-IL" sz="1200" dirty="0"/>
              <a:t>מצוי בעיקר באזור הצוואר והכתפיים. </a:t>
            </a:r>
          </a:p>
          <a:p>
            <a:pPr algn="r" rtl="1" eaLnBrk="1" hangingPunct="1"/>
            <a:r>
              <a:rPr lang="he-IL" sz="1200" dirty="0"/>
              <a:t>שומן חום</a:t>
            </a:r>
          </a:p>
          <a:p>
            <a:pPr algn="r" rtl="1" eaLnBrk="1" hangingPunct="1"/>
            <a:r>
              <a:rPr lang="he-IL" sz="1200" dirty="0"/>
              <a:t>מכיל אספקה גדולה של צינורות דם </a:t>
            </a:r>
          </a:p>
          <a:p>
            <a:pPr algn="r" rtl="1" eaLnBrk="1" hangingPunct="1"/>
            <a:r>
              <a:rPr lang="he-IL" sz="1200" dirty="0"/>
              <a:t>מכיל כמויות גדולות של מיטוכונדריות מיוחדות.</a:t>
            </a:r>
          </a:p>
          <a:p>
            <a:pPr algn="r" rtl="1" eaLnBrk="1" hangingPunct="1"/>
            <a:r>
              <a:rPr lang="he-IL" sz="1200" dirty="0"/>
              <a:t>במיטוכונדריות של השומן החום לא נוצר </a:t>
            </a:r>
            <a:r>
              <a:rPr lang="en-US" sz="1200" dirty="0"/>
              <a:t>ATP</a:t>
            </a:r>
            <a:r>
              <a:rPr lang="he-IL" sz="1200" dirty="0"/>
              <a:t>, אלא שכל האנרגיה האצורה בגלוקוז משתחררת כחום.</a:t>
            </a:r>
          </a:p>
          <a:p>
            <a:pPr algn="r" rtl="1" eaLnBrk="1" hangingPunct="1"/>
            <a:r>
              <a:rPr lang="he-IL" sz="1200" dirty="0"/>
              <a:t>מושפע מההורמון אדרנלין.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8656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חץ סגול – תלוי אם קר או חם</a:t>
            </a:r>
          </a:p>
          <a:p>
            <a:r>
              <a:rPr lang="he-IL" dirty="0"/>
              <a:t>כחול בקור</a:t>
            </a:r>
          </a:p>
          <a:p>
            <a:r>
              <a:rPr lang="he-IL" dirty="0"/>
              <a:t>אדום בחום</a:t>
            </a:r>
          </a:p>
          <a:p>
            <a:r>
              <a:rPr lang="he-IL" dirty="0"/>
              <a:t>אדרנלין </a:t>
            </a:r>
            <a:r>
              <a:rPr lang="he-IL" dirty="0" err="1"/>
              <a:t>ותירוקסין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9921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he-IL" sz="1200" dirty="0"/>
              <a:t>מצוי בעיקר באזור הצוואר והכתפיים. </a:t>
            </a:r>
          </a:p>
          <a:p>
            <a:pPr algn="r" rtl="1" eaLnBrk="1" hangingPunct="1"/>
            <a:r>
              <a:rPr lang="he-IL" sz="1200" dirty="0"/>
              <a:t>שומן חום</a:t>
            </a:r>
          </a:p>
          <a:p>
            <a:pPr algn="r" rtl="1" eaLnBrk="1" hangingPunct="1"/>
            <a:r>
              <a:rPr lang="he-IL" sz="1200" dirty="0"/>
              <a:t>מכיל אספקה גדולה של צינורות דם </a:t>
            </a:r>
          </a:p>
          <a:p>
            <a:pPr algn="r" rtl="1" eaLnBrk="1" hangingPunct="1"/>
            <a:r>
              <a:rPr lang="he-IL" sz="1200" dirty="0"/>
              <a:t>מכיל כמויות גדולות של מיטוכונדריות מיוחדות.</a:t>
            </a:r>
          </a:p>
          <a:p>
            <a:pPr algn="r" rtl="1" eaLnBrk="1" hangingPunct="1"/>
            <a:r>
              <a:rPr lang="he-IL" sz="1200" dirty="0"/>
              <a:t>במיטוכונדריות של השומן החום לא נוצר </a:t>
            </a:r>
            <a:r>
              <a:rPr lang="en-US" sz="1200" dirty="0"/>
              <a:t>ATP</a:t>
            </a:r>
            <a:r>
              <a:rPr lang="he-IL" sz="1200" dirty="0"/>
              <a:t>, אלא שכל האנרגיה האצורה בגלוקוז משתחררת כחום.</a:t>
            </a:r>
          </a:p>
          <a:p>
            <a:pPr algn="r" rtl="1" eaLnBrk="1" hangingPunct="1"/>
            <a:r>
              <a:rPr lang="he-IL" sz="1200" dirty="0"/>
              <a:t>מושפע מההורמון אדרנלין.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767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882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חץ סגול – תלוי אם קר או חם</a:t>
            </a:r>
          </a:p>
          <a:p>
            <a:r>
              <a:rPr lang="he-IL" dirty="0"/>
              <a:t>כחול בקור</a:t>
            </a:r>
          </a:p>
          <a:p>
            <a:r>
              <a:rPr lang="he-IL" dirty="0"/>
              <a:t>אדום בחום</a:t>
            </a:r>
          </a:p>
          <a:p>
            <a:r>
              <a:rPr lang="he-IL" dirty="0"/>
              <a:t>אדרנלין </a:t>
            </a:r>
            <a:r>
              <a:rPr lang="he-IL" dirty="0" err="1"/>
              <a:t>ותירוקסין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0547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4673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4237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6545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עברנו את פרעה, נעבור גם את זה – בידיים שלנו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865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5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לכל מקום שאליו נגש בימים אלה, זה כבר חמישה חודשים, ימדדו לנו את הטמפרטורה. מה שמעניין הוא שערך זה, אם הכל בסדר, נשאר יציב מיום ליום. </a:t>
            </a:r>
          </a:p>
          <a:p>
            <a:r>
              <a:rPr lang="he-IL" dirty="0"/>
              <a:t>איך זה קורה?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149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29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שאלה מצוינת ולא מובנת מאליה. כי טמפרטורת הגוף מושפעת הן מטמפרטורת הסביבה והן מהחום המטבולי שנוצר בגוף. טמפרטורה היא מדד לאנרגית החום שבחומר/גוף. טמפרטורת הסביבה תלויה במקורות החום של הסביבה ובעיקר קרינת השמש.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845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3E7-A828-4E18-9E21-DA925548D1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481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לנושא זה יש שיעור נוסף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91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6BF77-D953-46C2-B9EE-EDBB7A0E322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6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DF78-624E-4B13-84C8-F6989AE3331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949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235354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230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57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39352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182178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22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63" name="Google Shape;63;p22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22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3969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44143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254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6062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כ"ט/אב/תש"ף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74" r:id="rId4"/>
    <p:sldLayoutId id="2147483675" r:id="rId5"/>
    <p:sldLayoutId id="2147483650" r:id="rId6"/>
    <p:sldLayoutId id="2147483676" r:id="rId7"/>
    <p:sldLayoutId id="2147483653" r:id="rId8"/>
    <p:sldLayoutId id="2147483666" r:id="rId9"/>
    <p:sldLayoutId id="2147483677" r:id="rId10"/>
    <p:sldLayoutId id="2147483678" r:id="rId11"/>
    <p:sldLayoutId id="2147483679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558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017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ySW2-eYilg?feature=oembed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he.wikipedia.org/wiki/%D7%A7%D7%95%D7%91%D7%A5:Chaperonin.PNG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&#1575;&#1604;&#1573;&#1604;&#1603;&#1578;&#1585;&#1608;&#1606;&#1610;rights@education.gov.i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6600"/>
            </a:pPr>
            <a:r>
              <a:rPr lang="he-IL" sz="6600" dirty="0">
                <a:latin typeface="+mj-lt"/>
                <a:ea typeface="Tahoma" panose="020B0604030504040204" pitchFamily="34" charset="0"/>
                <a:cs typeface="+mn-cs"/>
              </a:rPr>
              <a:t>מערכת שידורים לאומית</a:t>
            </a:r>
            <a:br>
              <a:rPr lang="he-IL" sz="6600" dirty="0">
                <a:latin typeface="+mj-lt"/>
                <a:ea typeface="Tahoma" panose="020B0604030504040204" pitchFamily="34" charset="0"/>
                <a:cs typeface="+mn-cs"/>
              </a:rPr>
            </a:br>
            <a:r>
              <a:rPr lang="ar-JO" sz="6600" dirty="0">
                <a:latin typeface="+mj-lt"/>
                <a:ea typeface="Tahoma" panose="020B0604030504040204" pitchFamily="34" charset="0"/>
                <a:cs typeface="+mn-cs"/>
              </a:rPr>
              <a:t>منظومة البثّ ال</a:t>
            </a:r>
            <a:r>
              <a:rPr lang="ar-SA" sz="6600">
                <a:latin typeface="+mj-lt"/>
                <a:ea typeface="Tahoma" panose="020B0604030504040204" pitchFamily="34" charset="0"/>
                <a:cs typeface="+mn-cs"/>
              </a:rPr>
              <a:t>وطنيّة</a:t>
            </a:r>
            <a:endParaRPr dirty="0">
              <a:latin typeface="+mj-lt"/>
              <a:ea typeface="Tahoma" panose="020B0604030504040204" pitchFamily="34" charset="0"/>
              <a:cs typeface="+mn-cs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EB74EE-E91C-4382-92E9-F80AA12549D9}"/>
              </a:ext>
            </a:extLst>
          </p:cNvPr>
          <p:cNvSpPr txBox="1"/>
          <p:nvPr/>
        </p:nvSpPr>
        <p:spPr>
          <a:xfrm>
            <a:off x="5194852" y="2054087"/>
            <a:ext cx="17227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وزارة المعارف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תמונה 8205">
            <a:extLst>
              <a:ext uri="{FF2B5EF4-FFF2-40B4-BE49-F238E27FC236}">
                <a16:creationId xmlns:a16="http://schemas.microsoft.com/office/drawing/2014/main" id="{F6B0B207-7F24-4F4B-BA70-F2551A06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0" y="1118449"/>
            <a:ext cx="6191250" cy="4953000"/>
          </a:xfrm>
          <a:prstGeom prst="rect">
            <a:avLst/>
          </a:prstGeom>
        </p:spPr>
      </p:pic>
      <p:pic>
        <p:nvPicPr>
          <p:cNvPr id="8205" name="תמונה 8204">
            <a:extLst>
              <a:ext uri="{FF2B5EF4-FFF2-40B4-BE49-F238E27FC236}">
                <a16:creationId xmlns:a16="http://schemas.microsoft.com/office/drawing/2014/main" id="{230CF4E9-8EF6-4315-BCD6-6CF99483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0" y="876439"/>
            <a:ext cx="7075565" cy="5713189"/>
          </a:xfrm>
          <a:prstGeom prst="rect">
            <a:avLst/>
          </a:prstGeom>
        </p:spPr>
      </p:pic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-40089"/>
            <a:ext cx="9802368" cy="720000"/>
          </a:xfrm>
        </p:spPr>
        <p:txBody>
          <a:bodyPr/>
          <a:lstStyle/>
          <a:p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تنظيم حرارة الجسم 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1B559011-59CD-4828-8B9E-96DE6FE0A784}"/>
              </a:ext>
            </a:extLst>
          </p:cNvPr>
          <p:cNvSpPr txBox="1"/>
          <p:nvPr/>
        </p:nvSpPr>
        <p:spPr>
          <a:xfrm>
            <a:off x="5849372" y="1490008"/>
            <a:ext cx="58837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ثابتة</a:t>
            </a:r>
            <a:r>
              <a:rPr lang="he-I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درجه</a:t>
            </a:r>
            <a:r>
              <a:rPr lang="he-I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الحرارة </a:t>
            </a:r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معظم الحرارة من مصدر داخلي</a:t>
            </a:r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تملك </a:t>
            </a:r>
            <a:r>
              <a:rPr lang="ar-SA" altLang="he-I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آليات</a:t>
            </a:r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للمحافظة على اتزان حراري للجسم .</a:t>
            </a:r>
          </a:p>
          <a:p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افضليه هذه الكائنات انها فعالة كل ساعات النهار وطول السنه .</a:t>
            </a:r>
          </a:p>
          <a:p>
            <a:endParaRPr lang="he-IL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5E029A5-E537-484F-9E0F-F8B5D97E16AC}"/>
              </a:ext>
            </a:extLst>
          </p:cNvPr>
          <p:cNvSpPr txBox="1"/>
          <p:nvPr/>
        </p:nvSpPr>
        <p:spPr>
          <a:xfrm>
            <a:off x="4936575" y="3220664"/>
            <a:ext cx="688736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متغي</a:t>
            </a:r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ّ</a:t>
            </a:r>
            <a:r>
              <a:rPr lang="ar-JO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رة</a:t>
            </a:r>
            <a:r>
              <a:rPr lang="ar-J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درجه الحرارة</a:t>
            </a:r>
            <a:r>
              <a:rPr lang="ar-JO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معظم الحرارة هو من مصدر خارجي.</a:t>
            </a:r>
            <a:r>
              <a:rPr lang="ar-SA" altLang="he-I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JO" altLang="he-IL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altLang="he-I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تملك </a:t>
            </a:r>
            <a:r>
              <a:rPr lang="ar-SA" altLang="he-I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آليات فسيولوجية لتنظيم درجة حرارة جسم</a:t>
            </a:r>
            <a:r>
              <a:rPr lang="ar-JO" altLang="he-I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ها </a:t>
            </a:r>
            <a:r>
              <a:rPr lang="ar-JO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ar-JO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ar-JO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e-IL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Seabird - Wikipedia">
            <a:extLst>
              <a:ext uri="{FF2B5EF4-FFF2-40B4-BE49-F238E27FC236}">
                <a16:creationId xmlns:a16="http://schemas.microsoft.com/office/drawing/2014/main" id="{3E7D9E4A-80DE-47F3-992C-600B8E97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52" y="1334728"/>
            <a:ext cx="1308073" cy="13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auneidechse – Wikipedia">
            <a:extLst>
              <a:ext uri="{FF2B5EF4-FFF2-40B4-BE49-F238E27FC236}">
                <a16:creationId xmlns:a16="http://schemas.microsoft.com/office/drawing/2014/main" id="{952AA335-E37D-46AB-962E-17F6EC670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9" r="20666" b="37599"/>
          <a:stretch/>
        </p:blipFill>
        <p:spPr bwMode="auto">
          <a:xfrm>
            <a:off x="1724752" y="3941739"/>
            <a:ext cx="2138750" cy="7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93670" y="6071449"/>
            <a:ext cx="29557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حرارة المحيط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078" y="1988764"/>
            <a:ext cx="553998" cy="24638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1">
            <a:spAutoFit/>
          </a:bodyPr>
          <a:lstStyle/>
          <a:p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حرارة الجسم 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0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DF546415-CB94-4D04-9116-64C92582E626}"/>
              </a:ext>
            </a:extLst>
          </p:cNvPr>
          <p:cNvSpPr txBox="1"/>
          <p:nvPr/>
        </p:nvSpPr>
        <p:spPr>
          <a:xfrm>
            <a:off x="1171561" y="5522879"/>
            <a:ext cx="673736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لاحظ الفرق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الدرجات على المحور</a:t>
            </a: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JO" dirty="0">
                <a:solidFill>
                  <a:srgbClr val="00206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معدل ايضي </a:t>
            </a: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المعدل</a:t>
            </a:r>
            <a:r>
              <a:rPr kumimoji="0" lang="ar-JO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الايضي</a:t>
            </a: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للكائنات ثابته الحرارة هي 10 اضعاف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62EB3B00-25D2-4907-BB5B-723A742BCD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3861" y="5145873"/>
            <a:ext cx="435401" cy="10934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5" name="תרשים 14">
            <a:extLst>
              <a:ext uri="{FF2B5EF4-FFF2-40B4-BE49-F238E27FC236}">
                <a16:creationId xmlns:a16="http://schemas.microsoft.com/office/drawing/2014/main" id="{77B55D88-A806-4B36-B7D1-BC0FBE341B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066997"/>
              </p:ext>
            </p:extLst>
          </p:nvPr>
        </p:nvGraphicFramePr>
        <p:xfrm>
          <a:off x="953861" y="413817"/>
          <a:ext cx="7510488" cy="511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מחבר חץ ישר 15">
            <a:extLst>
              <a:ext uri="{FF2B5EF4-FFF2-40B4-BE49-F238E27FC236}">
                <a16:creationId xmlns:a16="http://schemas.microsoft.com/office/drawing/2014/main" id="{54494E41-F5F5-49E6-8D22-4E4DE38EE7AF}"/>
              </a:ext>
            </a:extLst>
          </p:cNvPr>
          <p:cNvCxnSpPr>
            <a:cxnSpLocks/>
          </p:cNvCxnSpPr>
          <p:nvPr/>
        </p:nvCxnSpPr>
        <p:spPr bwMode="auto">
          <a:xfrm flipV="1">
            <a:off x="7502217" y="5164549"/>
            <a:ext cx="636419" cy="12816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מלבן 16">
            <a:extLst>
              <a:ext uri="{FF2B5EF4-FFF2-40B4-BE49-F238E27FC236}">
                <a16:creationId xmlns:a16="http://schemas.microsoft.com/office/drawing/2014/main" id="{828989C6-5598-4684-B227-C75C2A0A06EF}"/>
              </a:ext>
            </a:extLst>
          </p:cNvPr>
          <p:cNvSpPr/>
          <p:nvPr/>
        </p:nvSpPr>
        <p:spPr>
          <a:xfrm>
            <a:off x="8742561" y="1323017"/>
            <a:ext cx="3256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marR="0" lvl="1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متغي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ّ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ره درجة الحرارة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معدل ايضي منخفضه نسبيا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ً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لذلك تنتج حراره ايضيه منخفضه .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9A4FF682-F98B-4A9F-8F01-36F06FC4BDB8}"/>
              </a:ext>
            </a:extLst>
          </p:cNvPr>
          <p:cNvSpPr/>
          <p:nvPr/>
        </p:nvSpPr>
        <p:spPr>
          <a:xfrm>
            <a:off x="8926456" y="2817707"/>
            <a:ext cx="307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marR="0" lvl="1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ثابتة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درجه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الحرارة :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تحتاج كميات كبيرة نسبيا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ً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من الغذاء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כותרת 2">
            <a:extLst>
              <a:ext uri="{FF2B5EF4-FFF2-40B4-BE49-F238E27FC236}">
                <a16:creationId xmlns:a16="http://schemas.microsoft.com/office/drawing/2014/main" id="{09DA8373-D9F8-41FA-85C5-795531F2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171" y="-259019"/>
            <a:ext cx="12191999" cy="7222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العلاقة بين درجة حرارة المحيط والمعدل </a:t>
            </a:r>
            <a:r>
              <a:rPr lang="ar-JO" sz="2800" dirty="0" err="1">
                <a:latin typeface="Arial" panose="020B0604020202020204" pitchFamily="34" charset="0"/>
                <a:cs typeface="Arial" panose="020B0604020202020204" pitchFamily="34" charset="0"/>
              </a:rPr>
              <a:t>الأيضي</a:t>
            </a: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 عند كائن الحي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2AFB677-F6D0-4757-A565-047F2EDD833A}"/>
              </a:ext>
            </a:extLst>
          </p:cNvPr>
          <p:cNvSpPr txBox="1"/>
          <p:nvPr/>
        </p:nvSpPr>
        <p:spPr>
          <a:xfrm>
            <a:off x="5453078" y="4976596"/>
            <a:ext cx="22668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latin typeface="Arial" panose="020B0604020202020204" pitchFamily="34" charset="0"/>
                <a:cs typeface="Arial" panose="020B0604020202020204" pitchFamily="34" charset="0"/>
              </a:rPr>
              <a:t>وتيرة ايض عند سحلية</a:t>
            </a:r>
            <a:endParaRPr lang="he-I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DD3B326-D05D-4E0D-9A68-21315BB1B242}"/>
              </a:ext>
            </a:extLst>
          </p:cNvPr>
          <p:cNvSpPr txBox="1"/>
          <p:nvPr/>
        </p:nvSpPr>
        <p:spPr>
          <a:xfrm>
            <a:off x="2447294" y="4903909"/>
            <a:ext cx="22668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latin typeface="Arial" panose="020B0604020202020204" pitchFamily="34" charset="0"/>
                <a:cs typeface="Arial" panose="020B0604020202020204" pitchFamily="34" charset="0"/>
              </a:rPr>
              <a:t>وتيرة ايض عند فأر</a:t>
            </a:r>
            <a:endParaRPr lang="he-I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08D1341B-D741-424F-AF3D-7A110F83F8A9}"/>
              </a:ext>
            </a:extLst>
          </p:cNvPr>
          <p:cNvSpPr/>
          <p:nvPr/>
        </p:nvSpPr>
        <p:spPr>
          <a:xfrm>
            <a:off x="6702950" y="1454311"/>
            <a:ext cx="4832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نجاعة</a:t>
            </a: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في تزويد الاكسجين للأنسجة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כותרת 2">
            <a:extLst>
              <a:ext uri="{FF2B5EF4-FFF2-40B4-BE49-F238E27FC236}">
                <a16:creationId xmlns:a16="http://schemas.microsoft.com/office/drawing/2014/main" id="{E419135A-0B21-4AB0-B899-3A484858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85"/>
            <a:ext cx="12191999" cy="7222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طرق ملائمات الكائنات ثابته الحرارة ل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تنفيذ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 معدل ايضي مرتفع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95CD920-C82A-4D47-8F01-CFE9C10998A3}"/>
              </a:ext>
            </a:extLst>
          </p:cNvPr>
          <p:cNvSpPr/>
          <p:nvPr/>
        </p:nvSpPr>
        <p:spPr>
          <a:xfrm>
            <a:off x="231452" y="1404279"/>
            <a:ext cx="5129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نجاعة في إ</a:t>
            </a:r>
            <a:r>
              <a:rPr kumimoji="0" lang="ar-JO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ستغلال</a:t>
            </a: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الاكسجين بالأنسجة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44CB7142-0FF9-41EA-B09E-FAD6BB3CB4F8}"/>
              </a:ext>
            </a:extLst>
          </p:cNvPr>
          <p:cNvCxnSpPr>
            <a:cxnSpLocks/>
          </p:cNvCxnSpPr>
          <p:nvPr/>
        </p:nvCxnSpPr>
        <p:spPr>
          <a:xfrm>
            <a:off x="6748068" y="924253"/>
            <a:ext cx="1258614" cy="361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>
            <a:extLst>
              <a:ext uri="{FF2B5EF4-FFF2-40B4-BE49-F238E27FC236}">
                <a16:creationId xmlns:a16="http://schemas.microsoft.com/office/drawing/2014/main" id="{A0D0F734-7C40-4846-8C4D-EA61F9949CCC}"/>
              </a:ext>
            </a:extLst>
          </p:cNvPr>
          <p:cNvCxnSpPr>
            <a:cxnSpLocks/>
          </p:cNvCxnSpPr>
          <p:nvPr/>
        </p:nvCxnSpPr>
        <p:spPr>
          <a:xfrm flipH="1">
            <a:off x="3499945" y="924253"/>
            <a:ext cx="1484056" cy="361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814493E-3B28-48EA-82FB-82ABE4181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981" y="1988241"/>
            <a:ext cx="700594" cy="241481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2D2C08F4-7858-42F3-90B6-8653772D9A4D}"/>
              </a:ext>
            </a:extLst>
          </p:cNvPr>
          <p:cNvSpPr/>
          <p:nvPr/>
        </p:nvSpPr>
        <p:spPr>
          <a:xfrm>
            <a:off x="10165414" y="437852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تزويد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غني للدم للعظام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4" descr="Image from page 319 of &quot;Biology; the story of living thing… | Flickr">
            <a:extLst>
              <a:ext uri="{FF2B5EF4-FFF2-40B4-BE49-F238E27FC236}">
                <a16:creationId xmlns:a16="http://schemas.microsoft.com/office/drawing/2014/main" id="{E4B6FEF0-EE8F-4694-AB9A-4B82380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50" y="2106048"/>
            <a:ext cx="3596641" cy="144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6DD504D0-98EC-4C7B-907E-C02199E00229}"/>
              </a:ext>
            </a:extLst>
          </p:cNvPr>
          <p:cNvSpPr/>
          <p:nvPr/>
        </p:nvSpPr>
        <p:spPr>
          <a:xfrm>
            <a:off x="5173308" y="3640144"/>
            <a:ext cx="5129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فصل تام بين القسم الايسر والايمن من القلب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0D4B0639-72D4-4403-955E-559D4F9BD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247966"/>
            <a:ext cx="2036711" cy="19891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6921E391-63E0-4EE3-936C-BBA69DC29BC8}"/>
              </a:ext>
            </a:extLst>
          </p:cNvPr>
          <p:cNvSpPr/>
          <p:nvPr/>
        </p:nvSpPr>
        <p:spPr>
          <a:xfrm>
            <a:off x="4237358" y="6192776"/>
            <a:ext cx="41408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كريات الدم الحمراء عند الكائنات ثابته الحرارة صغيره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9" name="תרשים 18">
            <a:extLst>
              <a:ext uri="{FF2B5EF4-FFF2-40B4-BE49-F238E27FC236}">
                <a16:creationId xmlns:a16="http://schemas.microsoft.com/office/drawing/2014/main" id="{CA00D232-6B9D-4845-92DC-A33D2EED71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791978"/>
              </p:ext>
            </p:extLst>
          </p:nvPr>
        </p:nvGraphicFramePr>
        <p:xfrm>
          <a:off x="48269" y="1960123"/>
          <a:ext cx="5758871" cy="3698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683852E-47A4-459B-8CD4-F3611148646A}"/>
              </a:ext>
            </a:extLst>
          </p:cNvPr>
          <p:cNvSpPr txBox="1"/>
          <p:nvPr/>
        </p:nvSpPr>
        <p:spPr>
          <a:xfrm>
            <a:off x="1291156" y="4499615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كبد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35561AE-FCCF-4058-B41E-B860D561FDB6}"/>
              </a:ext>
            </a:extLst>
          </p:cNvPr>
          <p:cNvSpPr txBox="1"/>
          <p:nvPr/>
        </p:nvSpPr>
        <p:spPr>
          <a:xfrm>
            <a:off x="2346894" y="5210250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فأر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87C30C2-82A6-4B17-B449-C97F8BF3A51B}"/>
              </a:ext>
            </a:extLst>
          </p:cNvPr>
          <p:cNvSpPr txBox="1"/>
          <p:nvPr/>
        </p:nvSpPr>
        <p:spPr>
          <a:xfrm>
            <a:off x="3617379" y="5269055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سحلية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0150B16-EA33-4CF0-9A8A-56F41D304483}"/>
              </a:ext>
            </a:extLst>
          </p:cNvPr>
          <p:cNvSpPr txBox="1"/>
          <p:nvPr/>
        </p:nvSpPr>
        <p:spPr>
          <a:xfrm>
            <a:off x="2443389" y="4573463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كلية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CBA7120-BC0A-41C4-AFF2-BC25CE628E72}"/>
              </a:ext>
            </a:extLst>
          </p:cNvPr>
          <p:cNvSpPr txBox="1"/>
          <p:nvPr/>
        </p:nvSpPr>
        <p:spPr>
          <a:xfrm>
            <a:off x="3545385" y="4573463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قلب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09F1CB2-115D-4400-AC65-E5717E4B95B5}"/>
              </a:ext>
            </a:extLst>
          </p:cNvPr>
          <p:cNvSpPr txBox="1"/>
          <p:nvPr/>
        </p:nvSpPr>
        <p:spPr>
          <a:xfrm>
            <a:off x="4737105" y="4544243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دماغ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4" grpId="0"/>
      <p:bldP spid="5" grpId="0"/>
      <p:bldP spid="7" grpId="0" animBg="1"/>
      <p:bldGraphic spid="1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46785-4FFB-43A4-9DBA-C7D5EE86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2377088"/>
            <a:ext cx="10800000" cy="1260000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انتقال الحرارة بين الجسم والمحيط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id="{ABDEF738-6F7D-4616-86F7-583A5D6B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55173"/>
            <a:ext cx="77724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انتقال الحرارة بين الجسم والمحيط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1EFCCB2-D8CB-45E0-ACBF-8F3AAD4A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1135084"/>
            <a:ext cx="7146127" cy="555146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1F3D74F-7C4A-42B2-A6B4-39D17199FB7E}"/>
              </a:ext>
            </a:extLst>
          </p:cNvPr>
          <p:cNvSpPr/>
          <p:nvPr/>
        </p:nvSpPr>
        <p:spPr>
          <a:xfrm>
            <a:off x="202622" y="8845034"/>
            <a:ext cx="386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Varela Round"/>
              </a:rPr>
              <a:t>מעבר חום על ידי זרם של אוויר או מים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6800" y="2075409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توصيل حراري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8700" y="5225009"/>
            <a:ext cx="16383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اشعه 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6100" y="211985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تبخر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3014426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النقل  الحراري بواسطه الماء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0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id="{ABDEF738-6F7D-4616-86F7-583A5D6B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78" y="93056"/>
            <a:ext cx="77724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انتقال الحرارة بين الجسم والمحيط</a:t>
            </a:r>
            <a:endParaRPr lang="he-IL" sz="3600" dirty="0"/>
          </a:p>
        </p:txBody>
      </p:sp>
      <p:sp>
        <p:nvSpPr>
          <p:cNvPr id="45" name="מציין מיקום תוכן 3">
            <a:extLst>
              <a:ext uri="{FF2B5EF4-FFF2-40B4-BE49-F238E27FC236}">
                <a16:creationId xmlns:a16="http://schemas.microsoft.com/office/drawing/2014/main" id="{A2BE08D1-6322-45A3-ADCE-4A3AC699DA71}"/>
              </a:ext>
            </a:extLst>
          </p:cNvPr>
          <p:cNvSpPr txBox="1">
            <a:spLocks/>
          </p:cNvSpPr>
          <p:nvPr/>
        </p:nvSpPr>
        <p:spPr>
          <a:xfrm>
            <a:off x="6629248" y="935045"/>
            <a:ext cx="5494667" cy="3095624"/>
          </a:xfrm>
          <a:prstGeom prst="rect">
            <a:avLst/>
          </a:prstGeom>
        </p:spPr>
        <p:txBody>
          <a:bodyPr>
            <a:no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34" marR="0" lvl="0" indent="-342934" algn="r" defTabSz="914491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الأشعة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الأشعة تحت الحمراء.</a:t>
            </a:r>
          </a:p>
          <a:p>
            <a:pPr marL="342934" marR="0" lvl="0" indent="-342934" algn="r" defTabSz="914491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التوصيل الحراري 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انتقال الحرارة بين الأجسام الموجودة بتلامس مع المحيط ، وفقًا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لمنحدر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درجة الحرارة.</a:t>
            </a:r>
          </a:p>
          <a:p>
            <a:pPr marL="342934" marR="0" lvl="0" indent="-342934" algn="r" defTabSz="914491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النقل الحراري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نقل الحرارة بواسطة تيار من الهواء أو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الماء.</a:t>
            </a:r>
          </a:p>
          <a:p>
            <a:pPr marL="342934" marR="0" lvl="0" indent="-342934" algn="r" defTabSz="914491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التبخر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تبخر الماء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66" name="Picture 2" descr="Lizard Free Stock Photo - Public Domain Pictures">
            <a:extLst>
              <a:ext uri="{FF2B5EF4-FFF2-40B4-BE49-F238E27FC236}">
                <a16:creationId xmlns:a16="http://schemas.microsoft.com/office/drawing/2014/main" id="{63DB0BF0-EB73-4645-B10B-39EC0EE2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59" y="1491616"/>
            <a:ext cx="3183889" cy="24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9DCEF86-3099-4A07-A213-469C2D4FC63D}"/>
              </a:ext>
            </a:extLst>
          </p:cNvPr>
          <p:cNvSpPr txBox="1"/>
          <p:nvPr/>
        </p:nvSpPr>
        <p:spPr>
          <a:xfrm>
            <a:off x="169684" y="1633980"/>
            <a:ext cx="318388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عند الكائنات </a:t>
            </a:r>
            <a:r>
              <a:rPr kumimoji="0" lang="ar-J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متغي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ّ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ره الحرارة جميع الطرق لتنظيم حراره جسمها </a:t>
            </a:r>
            <a:r>
              <a:rPr lang="ar-S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طرق غير نشطة 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(דרכים פסיביות) </a:t>
            </a:r>
            <a:r>
              <a:rPr lang="ar-S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طرق سلوكيه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68" name="Picture 4" descr="Dog Sits on Green Grass · Free Stock Photo">
            <a:extLst>
              <a:ext uri="{FF2B5EF4-FFF2-40B4-BE49-F238E27FC236}">
                <a16:creationId xmlns:a16="http://schemas.microsoft.com/office/drawing/2014/main" id="{2B2BCBC9-37C8-4359-A27B-B922E033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1" y="4358266"/>
            <a:ext cx="3183889" cy="21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9D7BEE7-DF2E-4472-BC91-EB529EAAE6F8}"/>
              </a:ext>
            </a:extLst>
          </p:cNvPr>
          <p:cNvSpPr txBox="1"/>
          <p:nvPr/>
        </p:nvSpPr>
        <p:spPr>
          <a:xfrm>
            <a:off x="68084" y="3524599"/>
            <a:ext cx="318388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اما عند الكائنات ثابتة الحرارة تنظيم حرارة جسمها يكون بشكل نشط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 آليات تنظيم انتقال الحرارة بين الجسم والمحيط.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2-آليات فقدان الحرارة: ال</a:t>
            </a:r>
            <a:r>
              <a:rPr lang="ar-S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لهاث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أو التعرق.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 آليات تنظيم معدل إنتاج الحرارة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אליפסה 6">
            <a:extLst>
              <a:ext uri="{FF2B5EF4-FFF2-40B4-BE49-F238E27FC236}">
                <a16:creationId xmlns:a16="http://schemas.microsoft.com/office/drawing/2014/main" id="{0996EA92-C31E-4254-BBFF-1AA69BB55959}"/>
              </a:ext>
            </a:extLst>
          </p:cNvPr>
          <p:cNvSpPr/>
          <p:nvPr/>
        </p:nvSpPr>
        <p:spPr>
          <a:xfrm>
            <a:off x="7085335" y="1591311"/>
            <a:ext cx="3370217" cy="2246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CBF517F-F6FB-4668-BAFC-C9D15884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47" y="3612"/>
            <a:ext cx="10348210" cy="413075"/>
          </a:xfrm>
        </p:spPr>
        <p:txBody>
          <a:bodyPr/>
          <a:lstStyle/>
          <a:p>
            <a:b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تصنيف الملائمات والآليات لتنظيم درجة حرارة الجسم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9C9EA5-3465-4E90-B8E9-14DBF30CF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4572" y="2333878"/>
            <a:ext cx="3278777" cy="497181"/>
          </a:xfrm>
        </p:spPr>
        <p:txBody>
          <a:bodyPr>
            <a:normAutofit lnSpcReduction="10000"/>
          </a:bodyPr>
          <a:lstStyle/>
          <a:p>
            <a:pPr marL="96848" indent="0">
              <a:buNone/>
            </a:pP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فسيولوجية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  بيوكيماوية</a:t>
            </a:r>
            <a:endParaRPr lang="he-I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89690E40-C56F-4299-8B35-A00FBBAE192F}"/>
              </a:ext>
            </a:extLst>
          </p:cNvPr>
          <p:cNvGrpSpPr/>
          <p:nvPr/>
        </p:nvGrpSpPr>
        <p:grpSpPr>
          <a:xfrm>
            <a:off x="3907972" y="4026940"/>
            <a:ext cx="3657600" cy="2246812"/>
            <a:chOff x="7843157" y="2706584"/>
            <a:chExt cx="3370217" cy="224681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774A578D-726E-40FC-8CAB-2518413548C5}"/>
                </a:ext>
              </a:extLst>
            </p:cNvPr>
            <p:cNvSpPr/>
            <p:nvPr/>
          </p:nvSpPr>
          <p:spPr>
            <a:xfrm>
              <a:off x="7843157" y="2706584"/>
              <a:ext cx="3370217" cy="2246812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מציין מיקום תוכן 3">
              <a:extLst>
                <a:ext uri="{FF2B5EF4-FFF2-40B4-BE49-F238E27FC236}">
                  <a16:creationId xmlns:a16="http://schemas.microsoft.com/office/drawing/2014/main" id="{BA2F59A6-563F-4E78-843E-AABCD0A406EC}"/>
                </a:ext>
              </a:extLst>
            </p:cNvPr>
            <p:cNvSpPr txBox="1">
              <a:spLocks/>
            </p:cNvSpPr>
            <p:nvPr/>
          </p:nvSpPr>
          <p:spPr>
            <a:xfrm>
              <a:off x="7939448" y="3581399"/>
              <a:ext cx="3182486" cy="497181"/>
            </a:xfrm>
            <a:prstGeom prst="rect">
              <a:avLst/>
            </a:prstGeom>
            <a:grpFill/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marR="0" lvl="0" indent="0" algn="ctr" defTabSz="9144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ar-JO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مبنوية</a:t>
              </a:r>
              <a:r>
                <a:rPr kumimoji="0" lang="ar-JO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endPara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1F500F23-B0CB-4421-909C-7A6C634FB321}"/>
              </a:ext>
            </a:extLst>
          </p:cNvPr>
          <p:cNvGrpSpPr/>
          <p:nvPr/>
        </p:nvGrpSpPr>
        <p:grpSpPr>
          <a:xfrm>
            <a:off x="1026926" y="1531537"/>
            <a:ext cx="3370217" cy="2246812"/>
            <a:chOff x="7561216" y="2682867"/>
            <a:chExt cx="3370217" cy="2246812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D9EB9700-F76F-4321-A17A-6D5D70953AB5}"/>
                </a:ext>
              </a:extLst>
            </p:cNvPr>
            <p:cNvSpPr/>
            <p:nvPr/>
          </p:nvSpPr>
          <p:spPr>
            <a:xfrm>
              <a:off x="7561216" y="2682867"/>
              <a:ext cx="3370217" cy="2246812"/>
            </a:xfrm>
            <a:prstGeom prst="ellipse">
              <a:avLst/>
            </a:prstGeom>
            <a:solidFill>
              <a:srgbClr val="FFB7B7"/>
            </a:solidFill>
            <a:ln>
              <a:solidFill>
                <a:srgbClr val="FF6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מציין מיקום תוכן 3">
              <a:extLst>
                <a:ext uri="{FF2B5EF4-FFF2-40B4-BE49-F238E27FC236}">
                  <a16:creationId xmlns:a16="http://schemas.microsoft.com/office/drawing/2014/main" id="{5E2D8230-10D9-4EA7-8BB3-28530D574E69}"/>
                </a:ext>
              </a:extLst>
            </p:cNvPr>
            <p:cNvSpPr txBox="1">
              <a:spLocks/>
            </p:cNvSpPr>
            <p:nvPr/>
          </p:nvSpPr>
          <p:spPr>
            <a:xfrm>
              <a:off x="7606937" y="3485209"/>
              <a:ext cx="3278777" cy="49718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marR="0" lvl="0" indent="0" algn="ctr" defTabSz="9144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ar-JO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سلوكيه </a:t>
              </a:r>
              <a:endPara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6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46785-4FFB-43A4-9DBA-C7D5EE86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680" y="2377088"/>
            <a:ext cx="11282640" cy="1260000"/>
          </a:xfrm>
        </p:spPr>
        <p:txBody>
          <a:bodyPr/>
          <a:lstStyle/>
          <a:p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العلاقة بين </a:t>
            </a:r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ال</a:t>
            </a:r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نسبه </a:t>
            </a:r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بين مساحة السطح </a:t>
            </a:r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والحجم وبين انتقال الحرارة بين الجسم والمحيط </a:t>
            </a:r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63036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.bp.blogspot.com/-02jUqt5gZnw/TjbQK0JZ4dI/AAAAAAAAAD4/iGwJ7Lq4DIM/s320/ectotherm.JPG">
            <a:extLst>
              <a:ext uri="{FF2B5EF4-FFF2-40B4-BE49-F238E27FC236}">
                <a16:creationId xmlns:a16="http://schemas.microsoft.com/office/drawing/2014/main" id="{3912942E-BE76-4150-A2F6-8F0D1826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07" y="157843"/>
            <a:ext cx="3845634" cy="28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D2403FB-0990-410A-BB51-F4F78F6EB853}"/>
              </a:ext>
            </a:extLst>
          </p:cNvPr>
          <p:cNvSpPr txBox="1"/>
          <p:nvPr/>
        </p:nvSpPr>
        <p:spPr>
          <a:xfrm>
            <a:off x="6576837" y="3108045"/>
            <a:ext cx="53335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هذه سحليه صغيره وهي من الكائنات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متغي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ّ</a:t>
            </a:r>
            <a:r>
              <a:rPr kumimoji="0" lang="ar-J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رة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الحرارة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Varela Round"/>
              </a:rPr>
              <a:t>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AD9B0D1-848E-463D-A849-482514ED365F}"/>
              </a:ext>
            </a:extLst>
          </p:cNvPr>
          <p:cNvSpPr txBox="1"/>
          <p:nvPr/>
        </p:nvSpPr>
        <p:spPr>
          <a:xfrm>
            <a:off x="1358899" y="3847998"/>
            <a:ext cx="30626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هذا هو الخطاف  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חדף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CC099F-CF2E-4AFB-9500-77032AA5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7843"/>
            <a:ext cx="4737734" cy="35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A33C9AFA-0E2D-41BC-8838-E0846823B0F4}"/>
              </a:ext>
            </a:extLst>
          </p:cNvPr>
          <p:cNvSpPr/>
          <p:nvPr/>
        </p:nvSpPr>
        <p:spPr>
          <a:xfrm>
            <a:off x="182880" y="44510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يصل طول جسمه - بدون الذيل - إلى 6.5 سم ، وذيله دائري يصل طوله إلى 5.5 سم. يزن حوالي سبعة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غ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رامات فقط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Varela Round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9EF4FB8-09B3-4439-859E-B255E4C1C303}"/>
              </a:ext>
            </a:extLst>
          </p:cNvPr>
          <p:cNvSpPr/>
          <p:nvPr/>
        </p:nvSpPr>
        <p:spPr>
          <a:xfrm>
            <a:off x="6845268" y="3996198"/>
            <a:ext cx="5333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هل من الممكن أن تكون الثدييات بهذا الحجم الصغير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</a:rPr>
              <a:t>؟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22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B620A8A3-BD6E-4983-BF08-ECAEC368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1" y="1452048"/>
            <a:ext cx="8095405" cy="488779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14F4AD8-22DF-4519-86A5-73BA3A8D5AF7}"/>
              </a:ext>
            </a:extLst>
          </p:cNvPr>
          <p:cNvSpPr txBox="1"/>
          <p:nvPr/>
        </p:nvSpPr>
        <p:spPr>
          <a:xfrm>
            <a:off x="8672219" y="1787673"/>
            <a:ext cx="334518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انتبهوا: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وحدة قياس عمليات الأيض هي استهلاك الأكسجين 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لوحدة كتله الجسم 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الساعة.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כותרת 13">
            <a:extLst>
              <a:ext uri="{FF2B5EF4-FFF2-40B4-BE49-F238E27FC236}">
                <a16:creationId xmlns:a16="http://schemas.microsoft.com/office/drawing/2014/main" id="{FAE4E620-51EA-49D8-B582-155FD60D228A}"/>
              </a:ext>
            </a:extLst>
          </p:cNvPr>
          <p:cNvSpPr txBox="1">
            <a:spLocks/>
          </p:cNvSpPr>
          <p:nvPr/>
        </p:nvSpPr>
        <p:spPr>
          <a:xfrm>
            <a:off x="0" y="-109084"/>
            <a:ext cx="12009120" cy="109113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1" anchor="ctr">
            <a:normAutofit fontScale="97500"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العلاقة بين كتلة الجسم ومعدل الأيض الأساسي </a:t>
            </a:r>
            <a:r>
              <a:rPr kumimoji="0" lang="ar-JO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حسب وحد</a:t>
            </a:r>
            <a:r>
              <a:rPr kumimoji="0" lang="ar-SA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ة </a:t>
            </a:r>
            <a:r>
              <a:rPr kumimoji="0" lang="ar-JO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كتلة </a:t>
            </a: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كائنات ثابتة الحرارة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5B6997F-014C-4C7B-8FF0-C4BD30BD69D7}"/>
              </a:ext>
            </a:extLst>
          </p:cNvPr>
          <p:cNvSpPr/>
          <p:nvPr/>
        </p:nvSpPr>
        <p:spPr>
          <a:xfrm>
            <a:off x="3111419" y="1664563"/>
            <a:ext cx="5069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كلما كانت النسبة بين </a:t>
            </a:r>
            <a:r>
              <a:rPr kumimoji="0" lang="ar-SA" sz="24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مساحة السطح</a:t>
            </a:r>
            <a:r>
              <a:rPr kumimoji="0" lang="ar-JO" sz="24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والحجم أكبر، يكون انتاج الحرارة في الجسم اقل وانتقال الحرارة من الجسم </a:t>
            </a:r>
            <a:r>
              <a:rPr lang="ar-SA" sz="240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إلى ا</a:t>
            </a:r>
            <a:r>
              <a:rPr kumimoji="0" lang="ar-JO" sz="24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لمحيط يكون أكبر</a:t>
            </a:r>
            <a:r>
              <a:rPr kumimoji="0" lang="ar-SA" sz="24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e-IL" sz="24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ea typeface="+mn-ea"/>
              <a:cs typeface="Varela Round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ea typeface="+mn-ea"/>
              <a:cs typeface="Varela Rou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1566270"/>
            <a:ext cx="461665" cy="1460500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معدل الايض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0900" y="5880100"/>
            <a:ext cx="170180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كتلة الجسم  كغم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2100029" y="2884817"/>
            <a:ext cx="8178987" cy="1088366"/>
          </a:xfrm>
        </p:spPr>
        <p:txBody>
          <a:bodyPr/>
          <a:lstStyle/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فرع البيولوجيا </a:t>
            </a:r>
          </a:p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الصف العاشر-الثاني عشر  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594400" y="4951232"/>
            <a:ext cx="10800000" cy="720000"/>
          </a:xfrm>
        </p:spPr>
        <p:txBody>
          <a:bodyPr/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تحضير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:נעמי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רייבשטיין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ترجمة: لينا بدير + ثروت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حرزالله</a:t>
            </a:r>
            <a:endParaRPr lang="ar-SA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  <a:p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تقديم:د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. سهير ريحاني بشارات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A6DAF862-D8F0-4A15-B654-FCC9CE63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328966"/>
            <a:ext cx="11361017" cy="1260000"/>
          </a:xfrm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الحرارة</a:t>
            </a:r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والمحافظة على الاتزان البدني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טמפרטורה ושמירה על הומאוסטזיס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BD8F62-4BAA-480A-B3C6-173630D6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6214" y="0"/>
            <a:ext cx="12192000" cy="720000"/>
          </a:xfrm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lang="ar-JO" sz="3600" b="0" dirty="0">
                <a:latin typeface="Arial" panose="020B0604020202020204" pitchFamily="34" charset="0"/>
                <a:cs typeface="Arial" panose="020B0604020202020204" pitchFamily="34" charset="0"/>
              </a:rPr>
              <a:t>على معدل ايضي في عالم الحيوان !!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41F0487-37C2-493F-800F-D62510E60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98" y="1286083"/>
            <a:ext cx="7529042" cy="3103037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حجم الطائر الطنان (</a:t>
            </a:r>
            <a:r>
              <a:rPr lang="ar-JO" dirty="0" err="1">
                <a:latin typeface="Arial" panose="020B0604020202020204" pitchFamily="34" charset="0"/>
                <a:cs typeface="Arial" panose="020B0604020202020204" pitchFamily="34" charset="0"/>
              </a:rPr>
              <a:t>كوليبري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) 7.5-13 سم ويزن 2-6 غرام (حسب الجنس). 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ترفرف أجنحته 60-80 مر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ّة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في الثانية الواحدة. 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المعدل الأيضي لط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ائ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ر الطنان هو 100 مر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ّ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ة أسرع من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ه عند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الفيل</a:t>
            </a:r>
            <a:r>
              <a:rPr lang="ar-JO" dirty="0"/>
              <a:t>.</a:t>
            </a:r>
            <a:endParaRPr lang="he-IL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A7944D2-6D2A-4D83-B571-984EAC37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1194643"/>
            <a:ext cx="3404681" cy="34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705E2EE3-3FD0-4179-B9D7-9DEA5905F696}"/>
              </a:ext>
            </a:extLst>
          </p:cNvPr>
          <p:cNvSpPr txBox="1">
            <a:spLocks/>
          </p:cNvSpPr>
          <p:nvPr/>
        </p:nvSpPr>
        <p:spPr>
          <a:xfrm>
            <a:off x="334798" y="4560150"/>
            <a:ext cx="7529042" cy="117687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vert="horz" lIns="91440" tIns="45720" rIns="91440" bIns="45720" rtlCol="1">
            <a:normAutofit/>
          </a:bodyPr>
          <a:lstStyle>
            <a:lvl1pPr marL="342934" indent="-342934" algn="r" defTabSz="914491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360" indent="-228623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606" indent="-228623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91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JO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حجم جسم الخطاف (الزبابة) والطائر الطنان مشابه. لكن  معدل </a:t>
            </a:r>
            <a:r>
              <a:rPr kumimoji="0" lang="ar-JO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الايضي</a:t>
            </a:r>
            <a:r>
              <a:rPr kumimoji="0" lang="ar-JO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لطير الطنان أسرع من الزبابة. حاولوا ان تجدوا تفسير لهذا الاختلاف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e-IL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52B706-EDBD-462C-B20D-AD2367E6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96" y="-70512"/>
            <a:ext cx="9802368" cy="720000"/>
          </a:xfrm>
        </p:spPr>
        <p:txBody>
          <a:bodyPr/>
          <a:lstStyle/>
          <a:p>
            <a:r>
              <a:rPr lang="ar-JO" sz="3600" b="0" dirty="0">
                <a:latin typeface="Arial" panose="020B0604020202020204" pitchFamily="34" charset="0"/>
                <a:cs typeface="Arial" panose="020B0604020202020204" pitchFamily="34" charset="0"/>
              </a:rPr>
              <a:t>تغيير سلوكي للنسبة بين مساحة السطح والحجم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ECCF760E-6F24-4E22-A598-EDB97A05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172200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Varela Round"/>
              </a:rPr>
              <a:t>הצטופפות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  <p:pic>
        <p:nvPicPr>
          <p:cNvPr id="2050" name="Picture 2" descr="HD wallpaper: penguin, bird, animal, king penguin, zoo, king ...">
            <a:extLst>
              <a:ext uri="{FF2B5EF4-FFF2-40B4-BE49-F238E27FC236}">
                <a16:creationId xmlns:a16="http://schemas.microsoft.com/office/drawing/2014/main" id="{DA86911A-061E-4C56-8DC1-4A139B80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4" y="947487"/>
            <a:ext cx="3932835" cy="26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stock photo of calor, dog, hot">
            <a:extLst>
              <a:ext uri="{FF2B5EF4-FFF2-40B4-BE49-F238E27FC236}">
                <a16:creationId xmlns:a16="http://schemas.microsoft.com/office/drawing/2014/main" id="{C27DDE53-CE92-4A94-9854-D5BADF53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3" y="3865414"/>
            <a:ext cx="3920791" cy="22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D wallpaper: Real life Courage, the cowardly dog, pet, puppy ...">
            <a:extLst>
              <a:ext uri="{FF2B5EF4-FFF2-40B4-BE49-F238E27FC236}">
                <a16:creationId xmlns:a16="http://schemas.microsoft.com/office/drawing/2014/main" id="{EB70AAD6-AB50-4A20-8D45-1DC9F1E3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40" y="989966"/>
            <a:ext cx="3830589" cy="25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5">
            <a:extLst>
              <a:ext uri="{FF2B5EF4-FFF2-40B4-BE49-F238E27FC236}">
                <a16:creationId xmlns:a16="http://schemas.microsoft.com/office/drawing/2014/main" id="{80506158-6F1A-48FB-A7EE-3B47DD0A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4920" y="3021875"/>
            <a:ext cx="251460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spcBef>
                <a:spcPct val="50000"/>
              </a:spcBef>
              <a:defRPr sz="2800"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تداخل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6" name="Picture 8" descr="Cold weather I | When temperatures drop, one cat family rema… | Flickr">
            <a:extLst>
              <a:ext uri="{FF2B5EF4-FFF2-40B4-BE49-F238E27FC236}">
                <a16:creationId xmlns:a16="http://schemas.microsoft.com/office/drawing/2014/main" id="{F04E49E8-EF3D-408C-A9CB-8334618F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41" y="989966"/>
            <a:ext cx="3867389" cy="25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rown and black cat free image | Peakpx">
            <a:extLst>
              <a:ext uri="{FF2B5EF4-FFF2-40B4-BE49-F238E27FC236}">
                <a16:creationId xmlns:a16="http://schemas.microsoft.com/office/drawing/2014/main" id="{A2A2206E-7BF6-47F6-9E10-CCE2147EA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9266" r="16431" b="20774"/>
          <a:stretch/>
        </p:blipFill>
        <p:spPr bwMode="auto">
          <a:xfrm>
            <a:off x="4240993" y="3860990"/>
            <a:ext cx="3864337" cy="22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B5BD4AB1-790C-4CB3-9D71-DDE0EC01E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55" y="5447599"/>
            <a:ext cx="386433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تكو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ُّ</a:t>
            </a: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 \ تسطح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C6236CC0-22B6-47B3-B9D3-8C87F0EC6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436" y="3082929"/>
            <a:ext cx="251460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spcBef>
                <a:spcPct val="50000"/>
              </a:spcBef>
              <a:defRPr sz="2800"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تزاحم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כותרת 1"/>
          <p:cNvSpPr>
            <a:spLocks noGrp="1"/>
          </p:cNvSpPr>
          <p:nvPr>
            <p:ph type="title"/>
          </p:nvPr>
        </p:nvSpPr>
        <p:spPr>
          <a:xfrm>
            <a:off x="2344981" y="-143728"/>
            <a:ext cx="7772400" cy="762000"/>
          </a:xfrm>
          <a:solidFill>
            <a:schemeClr val="bg1"/>
          </a:solidFill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حجم الجسم والموطن 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מציין מיקום תוכן 2"/>
          <p:cNvSpPr>
            <a:spLocks noGrp="1"/>
          </p:cNvSpPr>
          <p:nvPr>
            <p:ph idx="1"/>
          </p:nvPr>
        </p:nvSpPr>
        <p:spPr>
          <a:xfrm>
            <a:off x="190501" y="4125656"/>
            <a:ext cx="4476110" cy="197877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r" rtl="1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في المواطن</a:t>
            </a: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 الدافئة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يكون الجسم صغير نسبيا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وأطراف طويلة. </a:t>
            </a:r>
          </a:p>
          <a:p>
            <a:pPr algn="r" rtl="1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في المواطن </a:t>
            </a: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الباردة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، يكون الجسم كبير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نسبي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والأطراف قصيرة.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445D57C-9A4D-4273-B4EC-9ECA0B03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83" y="2337496"/>
            <a:ext cx="2248335" cy="1796273"/>
          </a:xfrm>
          <a:prstGeom prst="rect">
            <a:avLst/>
          </a:prstGeom>
        </p:spPr>
      </p:pic>
      <p:pic>
        <p:nvPicPr>
          <p:cNvPr id="34818" name="Picture 2" descr="Free Images : nature, cute, looking, wildlife, portrait, sitting ...">
            <a:extLst>
              <a:ext uri="{FF2B5EF4-FFF2-40B4-BE49-F238E27FC236}">
                <a16:creationId xmlns:a16="http://schemas.microsoft.com/office/drawing/2014/main" id="{CF19F248-94AD-4148-B946-35BA682B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5" y="367827"/>
            <a:ext cx="1882566" cy="19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5AD055EE-362A-423A-A4EC-EF7D5327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84" y="3044465"/>
            <a:ext cx="2776421" cy="1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E83C600-8DD0-4656-A78A-1C7ADC9E0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30" y="3235632"/>
            <a:ext cx="2776421" cy="177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Polar Bear Ice Arctic - Free photo on Pixabay">
            <a:extLst>
              <a:ext uri="{FF2B5EF4-FFF2-40B4-BE49-F238E27FC236}">
                <a16:creationId xmlns:a16="http://schemas.microsoft.com/office/drawing/2014/main" id="{68156E04-C4A8-4135-B786-178BE6B9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30" y="753566"/>
            <a:ext cx="3174421" cy="23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Grizzly Bear on the park road | NPS Photo/Katherine Belcher | Flickr">
            <a:extLst>
              <a:ext uri="{FF2B5EF4-FFF2-40B4-BE49-F238E27FC236}">
                <a16:creationId xmlns:a16="http://schemas.microsoft.com/office/drawing/2014/main" id="{9542F4A6-047A-4441-9C1E-78D606A0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31" y="759907"/>
            <a:ext cx="2776422" cy="20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95999" y="3213446"/>
            <a:ext cx="5434583" cy="1331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عند </a:t>
            </a: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الجراء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نرى نسبيا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ً،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جسما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حجمه كبير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اطراف ثخينة وقصيره</a:t>
            </a:r>
            <a:endParaRPr lang="he-IL" dirty="0"/>
          </a:p>
        </p:txBody>
      </p:sp>
      <p:pic>
        <p:nvPicPr>
          <p:cNvPr id="35842" name="Picture 2" descr="THE POLAR BEAR PROGRAMME">
            <a:extLst>
              <a:ext uri="{FF2B5EF4-FFF2-40B4-BE49-F238E27FC236}">
                <a16:creationId xmlns:a16="http://schemas.microsoft.com/office/drawing/2014/main" id="{7B873301-A89C-470A-BC9E-AC517CC79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70" y="367231"/>
            <a:ext cx="4053043" cy="28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File:Polar Bears Across the Arctic Face Shorter Sea Ice Season ...">
            <a:extLst>
              <a:ext uri="{FF2B5EF4-FFF2-40B4-BE49-F238E27FC236}">
                <a16:creationId xmlns:a16="http://schemas.microsoft.com/office/drawing/2014/main" id="{89EA9689-BE1A-4C92-AB44-09C98A5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" y="475008"/>
            <a:ext cx="5069684" cy="337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E3F4F5DC-402B-4546-A0BD-E2DDCA1E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8" y="4064797"/>
            <a:ext cx="3994536" cy="26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CAE2A2-64EA-41CC-8C41-5DA379CE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32685"/>
            <a:ext cx="9802368" cy="720000"/>
          </a:xfrm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َّ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ة في منتصف ا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لدرس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4A3A62E-BAAD-48A4-8087-443CBE6B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6952"/>
            <a:ext cx="12002947" cy="1901539"/>
          </a:xfrm>
        </p:spPr>
        <p:txBody>
          <a:bodyPr>
            <a:noAutofit/>
          </a:bodyPr>
          <a:lstStyle/>
          <a:p>
            <a:pPr marL="514350" lvl="0" indent="-514350" defTabSz="91440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الحيوانات الكبيرة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ملائمة أكثر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من الحيوانات الصغيرة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ل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لمناطق الباردة جدا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. اشرح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وا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لماذا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14350" lvl="0" indent="-514350" defTabSz="91440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اشرحوا العلاقة بين المعطيات التالية: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ذوبان الأكسجين في الماء منخفض جدا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914400">
              <a:lnSpc>
                <a:spcPct val="170000"/>
              </a:lnSpc>
              <a:spcAft>
                <a:spcPts val="0"/>
              </a:spcAft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    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الثدييات التي تعيش في الماء تتنفس الأكسجين من الهواء.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170000"/>
              </a:lnSpc>
              <a:spcAft>
                <a:spcPts val="0"/>
              </a:spcAft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من سيكون أرخص إطعامه : كلب كبير يزن 30 ك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 أو كلبين متوسطين يزن كل منهما 15 ك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؟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فسِّروا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Free Images : view, pet, black, close, race, vertebrate, large ...">
            <a:extLst>
              <a:ext uri="{FF2B5EF4-FFF2-40B4-BE49-F238E27FC236}">
                <a16:creationId xmlns:a16="http://schemas.microsoft.com/office/drawing/2014/main" id="{6221D996-47DF-4EB0-B607-5FB35565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6" y="4418700"/>
            <a:ext cx="2834142" cy="18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צלב 3">
            <a:extLst>
              <a:ext uri="{FF2B5EF4-FFF2-40B4-BE49-F238E27FC236}">
                <a16:creationId xmlns:a16="http://schemas.microsoft.com/office/drawing/2014/main" id="{56B7615D-D9EA-43B1-B45E-63031A81045B}"/>
              </a:ext>
            </a:extLst>
          </p:cNvPr>
          <p:cNvSpPr/>
          <p:nvPr/>
        </p:nvSpPr>
        <p:spPr>
          <a:xfrm>
            <a:off x="5837426" y="5047168"/>
            <a:ext cx="507897" cy="489567"/>
          </a:xfrm>
          <a:prstGeom prst="plus">
            <a:avLst>
              <a:gd name="adj" fmla="val 43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  <p:sp>
        <p:nvSpPr>
          <p:cNvPr id="6" name="שווה ל 5">
            <a:extLst>
              <a:ext uri="{FF2B5EF4-FFF2-40B4-BE49-F238E27FC236}">
                <a16:creationId xmlns:a16="http://schemas.microsoft.com/office/drawing/2014/main" id="{9A3A0E31-BBAB-4776-BCE0-32C5266BDAA1}"/>
              </a:ext>
            </a:extLst>
          </p:cNvPr>
          <p:cNvSpPr/>
          <p:nvPr/>
        </p:nvSpPr>
        <p:spPr>
          <a:xfrm>
            <a:off x="3357246" y="5829586"/>
            <a:ext cx="404121" cy="50945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  <p:pic>
        <p:nvPicPr>
          <p:cNvPr id="7176" name="Picture 8" descr="Question mark person | Free SVG">
            <a:extLst>
              <a:ext uri="{FF2B5EF4-FFF2-40B4-BE49-F238E27FC236}">
                <a16:creationId xmlns:a16="http://schemas.microsoft.com/office/drawing/2014/main" id="{F982645E-E80F-4A82-A53D-DB0E012F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02" y="4599342"/>
            <a:ext cx="1334186" cy="11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hort-coated White, Brown, and Black Dog Sitting on Grass · Free ...">
            <a:extLst>
              <a:ext uri="{FF2B5EF4-FFF2-40B4-BE49-F238E27FC236}">
                <a16:creationId xmlns:a16="http://schemas.microsoft.com/office/drawing/2014/main" id="{DC423AB8-7ED4-4781-B401-735FB63A3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r="16875"/>
          <a:stretch/>
        </p:blipFill>
        <p:spPr bwMode="auto">
          <a:xfrm>
            <a:off x="4228596" y="4520119"/>
            <a:ext cx="1334186" cy="17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og Jack Russell Terrier Free Stock Photo - Public Domain Pictures">
            <a:extLst>
              <a:ext uri="{FF2B5EF4-FFF2-40B4-BE49-F238E27FC236}">
                <a16:creationId xmlns:a16="http://schemas.microsoft.com/office/drawing/2014/main" id="{8039DC56-2899-4697-B83D-188D124A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67" y="4477783"/>
            <a:ext cx="1389320" cy="17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lphin, eilat, israel, dolphin reef, afalina, sea, animal ...">
            <a:extLst>
              <a:ext uri="{FF2B5EF4-FFF2-40B4-BE49-F238E27FC236}">
                <a16:creationId xmlns:a16="http://schemas.microsoft.com/office/drawing/2014/main" id="{0ABB712E-8AD6-4BD6-B56A-6B053D35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0" y="1007453"/>
            <a:ext cx="2144684" cy="14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54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4EBE1A-42B1-49A1-BAED-B4275621F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استراحة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Royalty-Free photo: Have a Break chalkboard beside frog plush toy ...">
            <a:extLst>
              <a:ext uri="{FF2B5EF4-FFF2-40B4-BE49-F238E27FC236}">
                <a16:creationId xmlns:a16="http://schemas.microsoft.com/office/drawing/2014/main" id="{E428EF04-C28F-441D-871F-848BAEA4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69" y="1365275"/>
            <a:ext cx="7342061" cy="48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46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4EBE1A-42B1-49A1-BAED-B4275621F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ع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دنا !!!!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Kermit at work | what people will see when they look into my… | Flickr">
            <a:extLst>
              <a:ext uri="{FF2B5EF4-FFF2-40B4-BE49-F238E27FC236}">
                <a16:creationId xmlns:a16="http://schemas.microsoft.com/office/drawing/2014/main" id="{479522EB-74D5-4142-B4E6-798DFECE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982980"/>
            <a:ext cx="6522720" cy="48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3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CAE2A2-64EA-41CC-8C41-5DA379CE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32685"/>
            <a:ext cx="9802368" cy="720000"/>
          </a:xfrm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مهم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َّ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ة في منتصف ا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لدرس</a:t>
            </a: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4A3A62E-BAAD-48A4-8087-443CBE6B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6952"/>
            <a:ext cx="12002947" cy="1901539"/>
          </a:xfrm>
        </p:spPr>
        <p:txBody>
          <a:bodyPr>
            <a:noAutofit/>
          </a:bodyPr>
          <a:lstStyle/>
          <a:p>
            <a:pPr marL="514350" lvl="0" indent="-514350" defTabSz="91440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الحيوانات الكبيرة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ملائمة أكثر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من الحيوانات الصغيرة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ل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لمناطق الباردة جدا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. اشرح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وا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لماذا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14350" lvl="0" indent="-514350" defTabSz="91440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اشرحوا العلاقة بين المعطيات التالية: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ذوبان الأكسجين في الماء منخفض جدا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ً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914400">
              <a:lnSpc>
                <a:spcPct val="170000"/>
              </a:lnSpc>
              <a:spcAft>
                <a:spcPts val="0"/>
              </a:spcAft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    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الثدييات التي تعيش في الماء تتنفس الأكسجين من الهواء.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170000"/>
              </a:lnSpc>
              <a:spcAft>
                <a:spcPts val="0"/>
              </a:spcAft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من سيكون أرخص إطعامه : كلب كبير يزن 30 ك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 أو كلبين متوسطين يزن كل منهما 15 ك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؟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فسِّروا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Free Images : view, pet, black, close, race, vertebrate, large ...">
            <a:extLst>
              <a:ext uri="{FF2B5EF4-FFF2-40B4-BE49-F238E27FC236}">
                <a16:creationId xmlns:a16="http://schemas.microsoft.com/office/drawing/2014/main" id="{6221D996-47DF-4EB0-B607-5FB35565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6" y="4418700"/>
            <a:ext cx="2834142" cy="18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צלב 3">
            <a:extLst>
              <a:ext uri="{FF2B5EF4-FFF2-40B4-BE49-F238E27FC236}">
                <a16:creationId xmlns:a16="http://schemas.microsoft.com/office/drawing/2014/main" id="{56B7615D-D9EA-43B1-B45E-63031A81045B}"/>
              </a:ext>
            </a:extLst>
          </p:cNvPr>
          <p:cNvSpPr/>
          <p:nvPr/>
        </p:nvSpPr>
        <p:spPr>
          <a:xfrm>
            <a:off x="5837426" y="5047168"/>
            <a:ext cx="507897" cy="489567"/>
          </a:xfrm>
          <a:prstGeom prst="plus">
            <a:avLst>
              <a:gd name="adj" fmla="val 43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  <p:sp>
        <p:nvSpPr>
          <p:cNvPr id="6" name="שווה ל 5">
            <a:extLst>
              <a:ext uri="{FF2B5EF4-FFF2-40B4-BE49-F238E27FC236}">
                <a16:creationId xmlns:a16="http://schemas.microsoft.com/office/drawing/2014/main" id="{9A3A0E31-BBAB-4776-BCE0-32C5266BDAA1}"/>
              </a:ext>
            </a:extLst>
          </p:cNvPr>
          <p:cNvSpPr/>
          <p:nvPr/>
        </p:nvSpPr>
        <p:spPr>
          <a:xfrm>
            <a:off x="3357246" y="5829586"/>
            <a:ext cx="404121" cy="50945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Varela Round"/>
            </a:endParaRPr>
          </a:p>
        </p:txBody>
      </p:sp>
      <p:pic>
        <p:nvPicPr>
          <p:cNvPr id="7176" name="Picture 8" descr="Question mark person | Free SVG">
            <a:extLst>
              <a:ext uri="{FF2B5EF4-FFF2-40B4-BE49-F238E27FC236}">
                <a16:creationId xmlns:a16="http://schemas.microsoft.com/office/drawing/2014/main" id="{F982645E-E80F-4A82-A53D-DB0E012F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02" y="4599342"/>
            <a:ext cx="1334186" cy="11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hort-coated White, Brown, and Black Dog Sitting on Grass · Free ...">
            <a:extLst>
              <a:ext uri="{FF2B5EF4-FFF2-40B4-BE49-F238E27FC236}">
                <a16:creationId xmlns:a16="http://schemas.microsoft.com/office/drawing/2014/main" id="{DC423AB8-7ED4-4781-B401-735FB63A3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r="16875"/>
          <a:stretch/>
        </p:blipFill>
        <p:spPr bwMode="auto">
          <a:xfrm>
            <a:off x="4228596" y="4520119"/>
            <a:ext cx="1334186" cy="17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og Jack Russell Terrier Free Stock Photo - Public Domain Pictures">
            <a:extLst>
              <a:ext uri="{FF2B5EF4-FFF2-40B4-BE49-F238E27FC236}">
                <a16:creationId xmlns:a16="http://schemas.microsoft.com/office/drawing/2014/main" id="{8039DC56-2899-4697-B83D-188D124A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67" y="4477783"/>
            <a:ext cx="1389320" cy="17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lphin, eilat, israel, dolphin reef, afalina, sea, animal ...">
            <a:extLst>
              <a:ext uri="{FF2B5EF4-FFF2-40B4-BE49-F238E27FC236}">
                <a16:creationId xmlns:a16="http://schemas.microsoft.com/office/drawing/2014/main" id="{0ABB712E-8AD6-4BD6-B56A-6B053D35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0" y="1007453"/>
            <a:ext cx="2144684" cy="14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20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46785-4FFB-43A4-9DBA-C7D5EE86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680" y="2377088"/>
            <a:ext cx="11282640" cy="1260000"/>
          </a:xfrm>
        </p:spPr>
        <p:txBody>
          <a:bodyPr/>
          <a:lstStyle/>
          <a:p>
            <a:r>
              <a:rPr lang="ar-JO" sz="7200" dirty="0">
                <a:latin typeface="Arial" panose="020B0604020202020204" pitchFamily="34" charset="0"/>
                <a:cs typeface="Arial" panose="020B0604020202020204" pitchFamily="34" charset="0"/>
              </a:rPr>
              <a:t>طرق لتنظيم حراره الجسم </a:t>
            </a:r>
            <a:endParaRPr lang="he-IL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0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אליפסה 6">
            <a:extLst>
              <a:ext uri="{FF2B5EF4-FFF2-40B4-BE49-F238E27FC236}">
                <a16:creationId xmlns:a16="http://schemas.microsoft.com/office/drawing/2014/main" id="{0996EA92-C31E-4254-BBFF-1AA69BB55959}"/>
              </a:ext>
            </a:extLst>
          </p:cNvPr>
          <p:cNvSpPr/>
          <p:nvPr/>
        </p:nvSpPr>
        <p:spPr>
          <a:xfrm>
            <a:off x="7085335" y="1591311"/>
            <a:ext cx="3370217" cy="2246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CBF517F-F6FB-4668-BAFC-C9D15884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95" y="-141637"/>
            <a:ext cx="10348210" cy="1187273"/>
          </a:xfrm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تصنيف </a:t>
            </a:r>
            <a:r>
              <a:rPr lang="ar-SA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الملاءمات</a:t>
            </a:r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 والآليات لتنظيم درجة حرارة الجسم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9C9EA5-3465-4E90-B8E9-14DBF30CF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4572" y="2333878"/>
            <a:ext cx="3278777" cy="497181"/>
          </a:xfrm>
        </p:spPr>
        <p:txBody>
          <a:bodyPr>
            <a:normAutofit lnSpcReduction="10000"/>
          </a:bodyPr>
          <a:lstStyle/>
          <a:p>
            <a:pPr marL="96848" indent="0">
              <a:buNone/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فسيولوجية 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800" dirty="0" err="1">
                <a:latin typeface="Arial" panose="020B0604020202020204" pitchFamily="34" charset="0"/>
                <a:cs typeface="Arial" panose="020B0604020202020204" pitchFamily="34" charset="0"/>
              </a:rPr>
              <a:t>بيوكيميائية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89690E40-C56F-4299-8B35-A00FBBAE192F}"/>
              </a:ext>
            </a:extLst>
          </p:cNvPr>
          <p:cNvGrpSpPr/>
          <p:nvPr/>
        </p:nvGrpSpPr>
        <p:grpSpPr>
          <a:xfrm>
            <a:off x="3526972" y="4143283"/>
            <a:ext cx="3657600" cy="2246812"/>
            <a:chOff x="7843157" y="2706584"/>
            <a:chExt cx="3370217" cy="224681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774A578D-726E-40FC-8CAB-2518413548C5}"/>
                </a:ext>
              </a:extLst>
            </p:cNvPr>
            <p:cNvSpPr/>
            <p:nvPr/>
          </p:nvSpPr>
          <p:spPr>
            <a:xfrm>
              <a:off x="7843157" y="2706584"/>
              <a:ext cx="3370217" cy="2246812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מציין מיקום תוכן 3">
              <a:extLst>
                <a:ext uri="{FF2B5EF4-FFF2-40B4-BE49-F238E27FC236}">
                  <a16:creationId xmlns:a16="http://schemas.microsoft.com/office/drawing/2014/main" id="{BA2F59A6-563F-4E78-843E-AABCD0A406EC}"/>
                </a:ext>
              </a:extLst>
            </p:cNvPr>
            <p:cNvSpPr txBox="1">
              <a:spLocks/>
            </p:cNvSpPr>
            <p:nvPr/>
          </p:nvSpPr>
          <p:spPr>
            <a:xfrm>
              <a:off x="7939448" y="3581399"/>
              <a:ext cx="3182486" cy="497181"/>
            </a:xfrm>
            <a:prstGeom prst="rect">
              <a:avLst/>
            </a:prstGeom>
            <a:grpFill/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مبنوية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1F500F23-B0CB-4421-909C-7A6C634FB321}"/>
              </a:ext>
            </a:extLst>
          </p:cNvPr>
          <p:cNvGrpSpPr/>
          <p:nvPr/>
        </p:nvGrpSpPr>
        <p:grpSpPr>
          <a:xfrm>
            <a:off x="1026926" y="1459064"/>
            <a:ext cx="3370217" cy="2246812"/>
            <a:chOff x="7561216" y="2610394"/>
            <a:chExt cx="3370217" cy="2246812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D9EB9700-F76F-4321-A17A-6D5D70953AB5}"/>
                </a:ext>
              </a:extLst>
            </p:cNvPr>
            <p:cNvSpPr/>
            <p:nvPr/>
          </p:nvSpPr>
          <p:spPr>
            <a:xfrm>
              <a:off x="7561216" y="2610394"/>
              <a:ext cx="3370217" cy="2246812"/>
            </a:xfrm>
            <a:prstGeom prst="ellipse">
              <a:avLst/>
            </a:prstGeom>
            <a:solidFill>
              <a:srgbClr val="FFB7B7"/>
            </a:solidFill>
            <a:ln>
              <a:solidFill>
                <a:srgbClr val="FF6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מציין מיקום תוכן 3">
              <a:extLst>
                <a:ext uri="{FF2B5EF4-FFF2-40B4-BE49-F238E27FC236}">
                  <a16:creationId xmlns:a16="http://schemas.microsoft.com/office/drawing/2014/main" id="{5E2D8230-10D9-4EA7-8BB3-28530D574E69}"/>
                </a:ext>
              </a:extLst>
            </p:cNvPr>
            <p:cNvSpPr txBox="1">
              <a:spLocks/>
            </p:cNvSpPr>
            <p:nvPr/>
          </p:nvSpPr>
          <p:spPr>
            <a:xfrm>
              <a:off x="7606937" y="3485209"/>
              <a:ext cx="3278777" cy="49718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>
                  <a:latin typeface="Arial" panose="020B0604020202020204" pitchFamily="34" charset="0"/>
                  <a:cs typeface="Arial" panose="020B0604020202020204" pitchFamily="34" charset="0"/>
                </a:rPr>
                <a:t>سلوكية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2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ماذا سنتعلم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في هذا الدرس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؟؟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519101" y="1208978"/>
            <a:ext cx="11153797" cy="2450509"/>
          </a:xfrm>
        </p:spPr>
        <p:txBody>
          <a:bodyPr>
            <a:noAutofit/>
          </a:bodyPr>
          <a:lstStyle/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طرق نقل الحرارة بين الجسم والمحيط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 آليات تنظيم درجة حرارة الجسم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 ملائمات الكائنات الحية لمواطن مختلفة من حيث درجة الحرارة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e-IL" sz="2800" dirty="0"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0BA5B902-5655-4D6D-AAC9-8A3B4C443352}"/>
              </a:ext>
            </a:extLst>
          </p:cNvPr>
          <p:cNvSpPr/>
          <p:nvPr/>
        </p:nvSpPr>
        <p:spPr>
          <a:xfrm>
            <a:off x="3753170" y="120625"/>
            <a:ext cx="59923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sng" strike="noStrike" kern="1200" cap="all" spc="0" normalizeH="0" baseline="0" noProof="0" dirty="0">
                <a:ln>
                  <a:noFill/>
                </a:ln>
                <a:solidFill>
                  <a:srgbClr val="289D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النسبة بين مساحة السطح والحجم</a:t>
            </a:r>
            <a:endParaRPr kumimoji="0" lang="he-IL" sz="4400" b="0" i="0" u="sng" strike="noStrike" kern="1200" cap="all" spc="0" normalizeH="0" baseline="0" noProof="0" dirty="0">
              <a:ln>
                <a:noFill/>
              </a:ln>
              <a:solidFill>
                <a:srgbClr val="289D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6CB00BC-B3F5-481E-841E-3B457D928CBB}"/>
              </a:ext>
            </a:extLst>
          </p:cNvPr>
          <p:cNvSpPr/>
          <p:nvPr/>
        </p:nvSpPr>
        <p:spPr>
          <a:xfrm>
            <a:off x="8565032" y="2938616"/>
            <a:ext cx="236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SA" sz="360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اشعاع حراري</a:t>
            </a:r>
            <a:endParaRPr lang="he-IL" sz="3600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47CFD0C-F67B-4D9A-A133-1526067EB2F5}"/>
              </a:ext>
            </a:extLst>
          </p:cNvPr>
          <p:cNvSpPr/>
          <p:nvPr/>
        </p:nvSpPr>
        <p:spPr>
          <a:xfrm>
            <a:off x="715622" y="2814927"/>
            <a:ext cx="2639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توصيل حراري</a:t>
            </a:r>
            <a:endParaRPr lang="he-IL" sz="3600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8C863DFC-C6DE-4EC7-82F3-97E591C24E16}"/>
              </a:ext>
            </a:extLst>
          </p:cNvPr>
          <p:cNvCxnSpPr>
            <a:cxnSpLocks/>
          </p:cNvCxnSpPr>
          <p:nvPr/>
        </p:nvCxnSpPr>
        <p:spPr>
          <a:xfrm>
            <a:off x="8450590" y="1727299"/>
            <a:ext cx="1100754" cy="8057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29B9376D-C1C0-4210-A0E8-9C0D2D5A1D58}"/>
              </a:ext>
            </a:extLst>
          </p:cNvPr>
          <p:cNvCxnSpPr>
            <a:cxnSpLocks/>
          </p:cNvCxnSpPr>
          <p:nvPr/>
        </p:nvCxnSpPr>
        <p:spPr>
          <a:xfrm flipH="1">
            <a:off x="2035407" y="1500421"/>
            <a:ext cx="1632303" cy="14387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1E020B8-926B-4096-B14E-06757A7F115E}"/>
              </a:ext>
            </a:extLst>
          </p:cNvPr>
          <p:cNvSpPr txBox="1"/>
          <p:nvPr/>
        </p:nvSpPr>
        <p:spPr>
          <a:xfrm>
            <a:off x="2851558" y="1090641"/>
            <a:ext cx="60252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يؤثر على مرور الحرارة بين الجسم والمحيط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News | Get 'WISE' About Teaching Infrared">
            <a:extLst>
              <a:ext uri="{FF2B5EF4-FFF2-40B4-BE49-F238E27FC236}">
                <a16:creationId xmlns:a16="http://schemas.microsoft.com/office/drawing/2014/main" id="{2201C69A-E06B-4882-8F85-19653FA8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85" y="3785522"/>
            <a:ext cx="3598528" cy="19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40F1B7DC-F328-4304-B6DA-59A2397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5" y="3717202"/>
            <a:ext cx="2623927" cy="19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6202" y="100746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الاشعة</a:t>
            </a:r>
            <a:endParaRPr lang="he-IL" sz="36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102" name="Picture 6" descr="Monotone vintage butterfly illustration | Royalty free ...">
            <a:extLst>
              <a:ext uri="{FF2B5EF4-FFF2-40B4-BE49-F238E27FC236}">
                <a16:creationId xmlns:a16="http://schemas.microsoft.com/office/drawing/2014/main" id="{A00C99F4-DA7E-40D9-A6C5-1D371AE49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0598" r="21862" b="57949"/>
          <a:stretch/>
        </p:blipFill>
        <p:spPr bwMode="auto">
          <a:xfrm>
            <a:off x="2410691" y="2632809"/>
            <a:ext cx="2953943" cy="20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onotone vintage butterfly illustration | Royalty free ...">
            <a:extLst>
              <a:ext uri="{FF2B5EF4-FFF2-40B4-BE49-F238E27FC236}">
                <a16:creationId xmlns:a16="http://schemas.microsoft.com/office/drawing/2014/main" id="{814315DE-4896-4FB6-B703-C1E74F290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55171" r="21761" b="16923"/>
          <a:stretch/>
        </p:blipFill>
        <p:spPr bwMode="auto">
          <a:xfrm>
            <a:off x="5763801" y="2618884"/>
            <a:ext cx="3359417" cy="20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BDCDB37-FAAB-4911-B5B3-904C3CE7D9AB}"/>
              </a:ext>
            </a:extLst>
          </p:cNvPr>
          <p:cNvSpPr txBox="1"/>
          <p:nvPr/>
        </p:nvSpPr>
        <p:spPr>
          <a:xfrm>
            <a:off x="1592901" y="1195294"/>
            <a:ext cx="754346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لون الجسم يؤثر على مستوى الاشعة المستوعبة من المحيط او المنطلقة من الجسم إلى المحيط.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71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86533" y="704874"/>
            <a:ext cx="4064626" cy="3405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شكل أوراق التويج تعكس الاشعة إلى داخل الزهرة وهكذا تكون الحرارة داخل الزهرة مرتفعة اكثر من حرارة المحيط.</a:t>
            </a:r>
          </a:p>
          <a:p>
            <a:pPr>
              <a:lnSpc>
                <a:spcPct val="150000"/>
              </a:lnSpc>
            </a:pPr>
            <a:endParaRPr lang="ar-S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unflower, bees, summer, garden, blossom, bloom, yellow, insect ...">
            <a:extLst>
              <a:ext uri="{FF2B5EF4-FFF2-40B4-BE49-F238E27FC236}">
                <a16:creationId xmlns:a16="http://schemas.microsoft.com/office/drawing/2014/main" id="{6B7B2698-3E73-401D-A9C7-D512D586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3" y="369722"/>
            <a:ext cx="7483085" cy="60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11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18379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JO" sz="36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الاشعه</a:t>
            </a:r>
            <a:r>
              <a:rPr lang="ar-JO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و</a:t>
            </a:r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التوصيل الحراري</a:t>
            </a:r>
            <a:endParaRPr lang="he-IL" sz="36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96C988A-C6B7-4FDA-90C5-1E30D76F419E}"/>
              </a:ext>
            </a:extLst>
          </p:cNvPr>
          <p:cNvSpPr txBox="1"/>
          <p:nvPr/>
        </p:nvSpPr>
        <p:spPr>
          <a:xfrm>
            <a:off x="5578209" y="1181553"/>
            <a:ext cx="3823652" cy="58477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32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غطاء فرو او ريش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Free picture: dogs, friendship, portrait, pet, dog, cute, fur, eye ...">
            <a:extLst>
              <a:ext uri="{FF2B5EF4-FFF2-40B4-BE49-F238E27FC236}">
                <a16:creationId xmlns:a16="http://schemas.microsoft.com/office/drawing/2014/main" id="{F8396C3A-4EB9-40E5-AD6E-DA96D4DDA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8"/>
          <a:stretch/>
        </p:blipFill>
        <p:spPr bwMode="auto">
          <a:xfrm>
            <a:off x="7855601" y="2219902"/>
            <a:ext cx="3255804" cy="23495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pic>
        <p:nvPicPr>
          <p:cNvPr id="18" name="Picture 2" descr="sea lion, wildlife, water, animal, mammal, aquatic, underwater ...">
            <a:extLst>
              <a:ext uri="{FF2B5EF4-FFF2-40B4-BE49-F238E27FC236}">
                <a16:creationId xmlns:a16="http://schemas.microsoft.com/office/drawing/2014/main" id="{36551666-3504-4022-8F7F-08E74FCD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5" y="1942316"/>
            <a:ext cx="2862820" cy="37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6EFCFE5-7CB5-4E6A-A73F-C9C84095FD4B}"/>
              </a:ext>
            </a:extLst>
          </p:cNvPr>
          <p:cNvSpPr/>
          <p:nvPr/>
        </p:nvSpPr>
        <p:spPr>
          <a:xfrm>
            <a:off x="518246" y="1208402"/>
            <a:ext cx="2524818" cy="58477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دهون تحت الجلد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oyalty free bird photos free download | Piqsels">
            <a:extLst>
              <a:ext uri="{FF2B5EF4-FFF2-40B4-BE49-F238E27FC236}">
                <a16:creationId xmlns:a16="http://schemas.microsoft.com/office/drawing/2014/main" id="{93937869-E19B-412C-947B-B260D768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35" y="3080457"/>
            <a:ext cx="3524354" cy="23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1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כותרת 1"/>
          <p:cNvSpPr>
            <a:spLocks noGrp="1"/>
          </p:cNvSpPr>
          <p:nvPr>
            <p:ph type="title"/>
          </p:nvPr>
        </p:nvSpPr>
        <p:spPr>
          <a:xfrm>
            <a:off x="4646428" y="0"/>
            <a:ext cx="7188228" cy="1044054"/>
          </a:xfrm>
          <a:solidFill>
            <a:schemeClr val="bg1"/>
          </a:solidFill>
        </p:spPr>
        <p:txBody>
          <a:bodyPr/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قدرة عزل </a:t>
            </a: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بواسطه 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الفرو او غطاء الريش تتعلق</a:t>
            </a:r>
            <a:b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 بالقدرة على حبس الهواء بداخلها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7E5B4CA-2573-40E2-95A8-06E0A28AB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0"/>
          <a:stretch/>
        </p:blipFill>
        <p:spPr>
          <a:xfrm>
            <a:off x="6479244" y="1342176"/>
            <a:ext cx="5355412" cy="3253875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AFDA6BFB-F8A2-4DF9-A17B-5FBE00B7C0D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953243" y="5512589"/>
            <a:ext cx="838200" cy="338555"/>
          </a:xfrm>
          <a:prstGeom prst="righ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7" name="חץ שמאלה 5">
            <a:extLst>
              <a:ext uri="{FF2B5EF4-FFF2-40B4-BE49-F238E27FC236}">
                <a16:creationId xmlns:a16="http://schemas.microsoft.com/office/drawing/2014/main" id="{A1AF8FE0-3724-45BF-9235-8E770517F96C}"/>
              </a:ext>
            </a:extLst>
          </p:cNvPr>
          <p:cNvSpPr/>
          <p:nvPr/>
        </p:nvSpPr>
        <p:spPr bwMode="auto">
          <a:xfrm rot="10800000">
            <a:off x="515836" y="3253022"/>
            <a:ext cx="685800" cy="30480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he-IL" sz="2400">
              <a:latin typeface="Times New Roman" pitchFamily="18" charset="0"/>
            </a:endParaRPr>
          </a:p>
        </p:txBody>
      </p:sp>
      <p:sp>
        <p:nvSpPr>
          <p:cNvPr id="8" name="חץ שמאלה 8">
            <a:extLst>
              <a:ext uri="{FF2B5EF4-FFF2-40B4-BE49-F238E27FC236}">
                <a16:creationId xmlns:a16="http://schemas.microsoft.com/office/drawing/2014/main" id="{607676D3-97FB-4012-996B-D8A9DEC53418}"/>
              </a:ext>
            </a:extLst>
          </p:cNvPr>
          <p:cNvSpPr/>
          <p:nvPr/>
        </p:nvSpPr>
        <p:spPr bwMode="auto">
          <a:xfrm rot="10800000">
            <a:off x="570225" y="2111439"/>
            <a:ext cx="685800" cy="304800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he-IL" sz="2400">
              <a:latin typeface="Times New Roman" pitchFamily="18" charset="0"/>
            </a:endParaRPr>
          </a:p>
        </p:txBody>
      </p:sp>
      <p:sp>
        <p:nvSpPr>
          <p:cNvPr id="9" name="חץ שמאלה 9">
            <a:extLst>
              <a:ext uri="{FF2B5EF4-FFF2-40B4-BE49-F238E27FC236}">
                <a16:creationId xmlns:a16="http://schemas.microsoft.com/office/drawing/2014/main" id="{E8DC53AC-D78F-47F5-BBFA-E3EFC3BEE9AE}"/>
              </a:ext>
            </a:extLst>
          </p:cNvPr>
          <p:cNvSpPr/>
          <p:nvPr/>
        </p:nvSpPr>
        <p:spPr bwMode="auto">
          <a:xfrm>
            <a:off x="4945633" y="2816713"/>
            <a:ext cx="678976" cy="304800"/>
          </a:xfrm>
          <a:prstGeom prst="leftArrow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he-IL" sz="2400">
              <a:latin typeface="Times New Roman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E0D2D83-035D-4B55-ADB2-D7254B4F3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78444"/>
              </p:ext>
            </p:extLst>
          </p:nvPr>
        </p:nvGraphicFramePr>
        <p:xfrm>
          <a:off x="1263917" y="346826"/>
          <a:ext cx="3573896" cy="584287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22046">
                  <a:extLst>
                    <a:ext uri="{9D8B030D-6E8A-4147-A177-3AD203B41FA5}">
                      <a16:colId xmlns:a16="http://schemas.microsoft.com/office/drawing/2014/main" val="3068199035"/>
                    </a:ext>
                  </a:extLst>
                </a:gridCol>
                <a:gridCol w="1651850">
                  <a:extLst>
                    <a:ext uri="{9D8B030D-6E8A-4147-A177-3AD203B41FA5}">
                      <a16:colId xmlns:a16="http://schemas.microsoft.com/office/drawing/2014/main" val="2796000996"/>
                    </a:ext>
                  </a:extLst>
                </a:gridCol>
              </a:tblGrid>
              <a:tr h="978557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المادة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قدرة</a:t>
                      </a:r>
                      <a:r>
                        <a:rPr lang="ar-SA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العزل</a:t>
                      </a:r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he-I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058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فضة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1479"/>
                  </a:ext>
                </a:extLst>
              </a:tr>
              <a:tr h="388692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فولاذ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97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جليد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30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ماء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10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نسيج خلايا انسان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77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تربة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67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دهن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67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فروة ابقار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49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ريش حمام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852653"/>
                  </a:ext>
                </a:extLst>
              </a:tr>
              <a:tr h="421784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صوف خراف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12802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ريش اوز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47459"/>
                  </a:ext>
                </a:extLst>
              </a:tr>
              <a:tr h="269096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فروة كلب</a:t>
                      </a:r>
                      <a:r>
                        <a:rPr lang="ar-SA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اسكي </a:t>
                      </a:r>
                      <a:r>
                        <a:rPr lang="ar-SA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سبيري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26361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هواء راكد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414066"/>
                  </a:ext>
                </a:extLst>
              </a:tr>
            </a:tbl>
          </a:graphicData>
        </a:graphic>
      </p:graphicFrame>
      <p:sp>
        <p:nvSpPr>
          <p:cNvPr id="12" name="מלבן 11">
            <a:extLst>
              <a:ext uri="{FF2B5EF4-FFF2-40B4-BE49-F238E27FC236}">
                <a16:creationId xmlns:a16="http://schemas.microsoft.com/office/drawing/2014/main" id="{820C6AA9-FD9B-457B-B09D-BB901E7DA777}"/>
              </a:ext>
            </a:extLst>
          </p:cNvPr>
          <p:cNvSpPr/>
          <p:nvPr/>
        </p:nvSpPr>
        <p:spPr>
          <a:xfrm>
            <a:off x="1201636" y="3958296"/>
            <a:ext cx="3639016" cy="2134160"/>
          </a:xfrm>
          <a:prstGeom prst="rect">
            <a:avLst/>
          </a:prstGeom>
          <a:solidFill>
            <a:schemeClr val="accent2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07B6D43-F2A3-4956-AC29-12DDA678071B}"/>
              </a:ext>
            </a:extLst>
          </p:cNvPr>
          <p:cNvSpPr txBox="1"/>
          <p:nvPr/>
        </p:nvSpPr>
        <p:spPr>
          <a:xfrm>
            <a:off x="8692588" y="4313079"/>
            <a:ext cx="1284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سُمك الفرو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47E43E5-9C2C-4198-A3ED-57BD996B752F}"/>
              </a:ext>
            </a:extLst>
          </p:cNvPr>
          <p:cNvSpPr txBox="1"/>
          <p:nvPr/>
        </p:nvSpPr>
        <p:spPr>
          <a:xfrm rot="16200000">
            <a:off x="5836849" y="2079173"/>
            <a:ext cx="1284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قدرة العزل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כותרת 1"/>
          <p:cNvSpPr>
            <a:spLocks noGrp="1"/>
          </p:cNvSpPr>
          <p:nvPr>
            <p:ph type="title"/>
          </p:nvPr>
        </p:nvSpPr>
        <p:spPr>
          <a:xfrm>
            <a:off x="1335610" y="128447"/>
            <a:ext cx="8915400" cy="533400"/>
          </a:xfrm>
          <a:solidFill>
            <a:schemeClr val="bg1"/>
          </a:solidFill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الدب القطبي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מציין מיקום תוכן 2"/>
          <p:cNvSpPr>
            <a:spLocks noGrp="1"/>
          </p:cNvSpPr>
          <p:nvPr>
            <p:ph idx="1"/>
          </p:nvPr>
        </p:nvSpPr>
        <p:spPr>
          <a:xfrm>
            <a:off x="7102213" y="863440"/>
            <a:ext cx="4905103" cy="3657600"/>
          </a:xfrm>
        </p:spPr>
        <p:txBody>
          <a:bodyPr vert="horz" lIns="108000" tIns="45720" rIns="36000" bIns="45720" rtlCol="1">
            <a:normAutofit/>
          </a:bodyPr>
          <a:lstStyle/>
          <a:p>
            <a:pPr marL="34925" indent="-34925"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يعيش في اليابسة (على الجليد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ولكنه يبحث عن طعامه في المياه المتجمدة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925" indent="-34925"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من بين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الملاءمات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عنده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925" indent="-34925"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فروة كثيفة وطبقة دهنية سميكة تحت الجلد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5606" name="Picture 8" descr="Polar bear cozy student ske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53" y="4208167"/>
            <a:ext cx="541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ree photo Big Bear Mammal Big White Polar Bear Nature - Max Pixel">
            <a:extLst>
              <a:ext uri="{FF2B5EF4-FFF2-40B4-BE49-F238E27FC236}">
                <a16:creationId xmlns:a16="http://schemas.microsoft.com/office/drawing/2014/main" id="{D8D4229B-B8CB-4CBB-BEB5-9F25C133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944906"/>
            <a:ext cx="4514441" cy="30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0171" y="70332"/>
            <a:ext cx="7824837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الاشعة والتوصيل الحراري</a:t>
            </a:r>
            <a:endParaRPr lang="he-IL" sz="36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121552" y="1004867"/>
            <a:ext cx="5848349" cy="3108543"/>
          </a:xfrm>
          <a:noFill/>
        </p:spPr>
        <p:txBody>
          <a:bodyPr wrap="square" rtlCol="1">
            <a:spAutoFit/>
          </a:bodyPr>
          <a:lstStyle/>
          <a:p>
            <a:pPr defTabSz="914400"/>
            <a:r>
              <a:rPr lang="ar-SA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للارنب</a:t>
            </a:r>
            <a:r>
              <a:rPr lang="ar-S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اذنان</a:t>
            </a:r>
            <a:r>
              <a:rPr lang="he-I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دقيقتان، طويلتان وذات فرو خفيف ومزودة بعدد كبير من الاوعية الدموية</a:t>
            </a:r>
            <a:r>
              <a:rPr lang="he-I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/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ar-S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درجات الحرارة العالية</a:t>
            </a:r>
            <a:r>
              <a:rPr lang="he-I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تتوسع الاوعية الدموية وتزداد كمية الدم الواصلة للاذنين بصورة ملحوظة</a:t>
            </a:r>
            <a:r>
              <a:rPr lang="he-I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ar-S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بهذا يفقد الارنب الحرارة بواسطة الاشعاع الحراري والتوصيل </a:t>
            </a:r>
            <a:r>
              <a:rPr lang="ar-S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الحراري للمحيط</a:t>
            </a:r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4" name="Picture 2" descr="A jackrabbit’s ears are engorged with bl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98" y="1712001"/>
            <a:ext cx="5517995" cy="3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AFB405DE-8585-456F-BBF9-4E18434EF8EC}"/>
              </a:ext>
            </a:extLst>
          </p:cNvPr>
          <p:cNvSpPr/>
          <p:nvPr/>
        </p:nvSpPr>
        <p:spPr>
          <a:xfrm>
            <a:off x="5111236" y="5611163"/>
            <a:ext cx="2499326" cy="1232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319026AA-3FB8-4330-B231-309D7B0CA51E}"/>
              </a:ext>
            </a:extLst>
          </p:cNvPr>
          <p:cNvSpPr txBox="1">
            <a:spLocks/>
          </p:cNvSpPr>
          <p:nvPr/>
        </p:nvSpPr>
        <p:spPr>
          <a:xfrm>
            <a:off x="4044981" y="5920287"/>
            <a:ext cx="3457991" cy="497181"/>
          </a:xfrm>
          <a:prstGeom prst="rect">
            <a:avLst/>
          </a:prstGeom>
        </p:spPr>
        <p:txBody>
          <a:bodyPr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>
              <a:buFont typeface="Arial" pitchFamily="34" charset="0"/>
              <a:buNone/>
            </a:pP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فسيولوجية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000" dirty="0" err="1">
                <a:latin typeface="Arial" panose="020B0604020202020204" pitchFamily="34" charset="0"/>
                <a:cs typeface="Arial" panose="020B0604020202020204" pitchFamily="34" charset="0"/>
              </a:rPr>
              <a:t>بيوكيميائية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EF2EA8E1-A190-4C9E-A064-E9D5A3C5AB3D}"/>
              </a:ext>
            </a:extLst>
          </p:cNvPr>
          <p:cNvGrpSpPr/>
          <p:nvPr/>
        </p:nvGrpSpPr>
        <p:grpSpPr>
          <a:xfrm>
            <a:off x="2343435" y="5455138"/>
            <a:ext cx="2499326" cy="1267331"/>
            <a:chOff x="7843157" y="2706584"/>
            <a:chExt cx="3370217" cy="224681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11" name="אליפסה 10">
              <a:extLst>
                <a:ext uri="{FF2B5EF4-FFF2-40B4-BE49-F238E27FC236}">
                  <a16:creationId xmlns:a16="http://schemas.microsoft.com/office/drawing/2014/main" id="{04569543-AB36-4332-A1BA-D4BEB2A43A8A}"/>
                </a:ext>
              </a:extLst>
            </p:cNvPr>
            <p:cNvSpPr/>
            <p:nvPr/>
          </p:nvSpPr>
          <p:spPr>
            <a:xfrm>
              <a:off x="7843157" y="2706584"/>
              <a:ext cx="3370217" cy="2246812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ציין מיקום תוכן 3">
              <a:extLst>
                <a:ext uri="{FF2B5EF4-FFF2-40B4-BE49-F238E27FC236}">
                  <a16:creationId xmlns:a16="http://schemas.microsoft.com/office/drawing/2014/main" id="{4026E908-722B-487D-B305-371904CB212C}"/>
                </a:ext>
              </a:extLst>
            </p:cNvPr>
            <p:cNvSpPr txBox="1">
              <a:spLocks/>
            </p:cNvSpPr>
            <p:nvPr/>
          </p:nvSpPr>
          <p:spPr>
            <a:xfrm>
              <a:off x="8184935" y="3543153"/>
              <a:ext cx="2880615" cy="881435"/>
            </a:xfrm>
            <a:prstGeom prst="rect">
              <a:avLst/>
            </a:prstGeom>
            <a:grpFill/>
          </p:spPr>
          <p:txBody>
            <a:bodyPr vert="horz" lIns="91440" tIns="45720" rIns="91440" bIns="45720" rtlCol="1">
              <a:normAutofit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مبنوية</a:t>
              </a:r>
              <a:endParaRPr lang="he-I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577792F8-54D2-466E-96BE-B6AF37CE5418}"/>
              </a:ext>
            </a:extLst>
          </p:cNvPr>
          <p:cNvGrpSpPr/>
          <p:nvPr/>
        </p:nvGrpSpPr>
        <p:grpSpPr>
          <a:xfrm>
            <a:off x="0" y="5601890"/>
            <a:ext cx="2177796" cy="1278713"/>
            <a:chOff x="7434268" y="3508127"/>
            <a:chExt cx="3430228" cy="2246812"/>
          </a:xfrm>
        </p:grpSpPr>
        <p:sp>
          <p:nvSpPr>
            <p:cNvPr id="14" name="אליפסה 13">
              <a:extLst>
                <a:ext uri="{FF2B5EF4-FFF2-40B4-BE49-F238E27FC236}">
                  <a16:creationId xmlns:a16="http://schemas.microsoft.com/office/drawing/2014/main" id="{2E810D22-DCE2-4B17-A5D0-9732AAC95804}"/>
                </a:ext>
              </a:extLst>
            </p:cNvPr>
            <p:cNvSpPr/>
            <p:nvPr/>
          </p:nvSpPr>
          <p:spPr>
            <a:xfrm>
              <a:off x="7434268" y="3508127"/>
              <a:ext cx="3370217" cy="2246812"/>
            </a:xfrm>
            <a:prstGeom prst="ellipse">
              <a:avLst/>
            </a:prstGeom>
            <a:solidFill>
              <a:srgbClr val="FFB7B7"/>
            </a:solidFill>
            <a:ln>
              <a:solidFill>
                <a:srgbClr val="FF6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ציין מיקום תוכן 3">
              <a:extLst>
                <a:ext uri="{FF2B5EF4-FFF2-40B4-BE49-F238E27FC236}">
                  <a16:creationId xmlns:a16="http://schemas.microsoft.com/office/drawing/2014/main" id="{BA8DF6C8-B920-4E82-A6FF-C66FDDB4A5FF}"/>
                </a:ext>
              </a:extLst>
            </p:cNvPr>
            <p:cNvSpPr txBox="1">
              <a:spLocks/>
            </p:cNvSpPr>
            <p:nvPr/>
          </p:nvSpPr>
          <p:spPr>
            <a:xfrm>
              <a:off x="7585718" y="4300957"/>
              <a:ext cx="3278778" cy="49718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1">
              <a:noAutofit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000" dirty="0">
                  <a:latin typeface="Arial" panose="020B0604020202020204" pitchFamily="34" charset="0"/>
                  <a:cs typeface="Arial" panose="020B0604020202020204" pitchFamily="34" charset="0"/>
                </a:rPr>
                <a:t>سلوكية</a:t>
              </a:r>
              <a:endParaRPr lang="he-I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5176A0E3-5175-486B-8445-15CDEEE1ECF1}"/>
              </a:ext>
            </a:extLst>
          </p:cNvPr>
          <p:cNvSpPr/>
          <p:nvPr/>
        </p:nvSpPr>
        <p:spPr>
          <a:xfrm>
            <a:off x="234106" y="468261"/>
            <a:ext cx="5848348" cy="1794631"/>
          </a:xfrm>
          <a:prstGeom prst="ellipse">
            <a:avLst/>
          </a:prstGeom>
          <a:solidFill>
            <a:schemeClr val="tx1">
              <a:lumMod val="25000"/>
              <a:lumOff val="75000"/>
              <a:alpha val="2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C4CE938E-63DA-446F-A1CD-76B69FF98EC0}"/>
              </a:ext>
            </a:extLst>
          </p:cNvPr>
          <p:cNvSpPr/>
          <p:nvPr/>
        </p:nvSpPr>
        <p:spPr>
          <a:xfrm>
            <a:off x="234106" y="2295575"/>
            <a:ext cx="5848348" cy="2197234"/>
          </a:xfrm>
          <a:prstGeom prst="ellipse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/>
          </a:p>
        </p:txBody>
      </p:sp>
    </p:spTree>
    <p:extLst>
      <p:ext uri="{BB962C8B-B14F-4D97-AF65-F5344CB8AC3E}">
        <p14:creationId xmlns:p14="http://schemas.microsoft.com/office/powerpoint/2010/main" val="27610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9" grpId="0"/>
      <p:bldP spid="17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8172DE4-989F-4BBD-B530-120F10EA3386}"/>
              </a:ext>
            </a:extLst>
          </p:cNvPr>
          <p:cNvSpPr txBox="1"/>
          <p:nvPr/>
        </p:nvSpPr>
        <p:spPr>
          <a:xfrm>
            <a:off x="7378700" y="1511906"/>
            <a:ext cx="3120723" cy="646331"/>
          </a:xfrm>
          <a:prstGeom prst="rect">
            <a:avLst/>
          </a:prstGeom>
          <a:solidFill>
            <a:srgbClr val="FF3F3F"/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الإمساك بالفريسة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מדיה מקוונת 2" title="Heat Sensing Pit Vipers - Deadly Vipers - BBC animals">
            <a:hlinkClick r:id="" action="ppaction://media"/>
            <a:extLst>
              <a:ext uri="{FF2B5EF4-FFF2-40B4-BE49-F238E27FC236}">
                <a16:creationId xmlns:a16="http://schemas.microsoft.com/office/drawing/2014/main" id="{5C9AA4E4-06AF-4EA0-B775-440CE7D2DC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7454" y="1297564"/>
            <a:ext cx="6170773" cy="347106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FFD9525-C5EF-4D7C-A929-314B0A7B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11" y="2892814"/>
            <a:ext cx="3512389" cy="18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 descr="תמונה שמכילה חניה&#10;&#10;התיאור נוצר באופן אוטומטי">
            <a:extLst>
              <a:ext uri="{FF2B5EF4-FFF2-40B4-BE49-F238E27FC236}">
                <a16:creationId xmlns:a16="http://schemas.microsoft.com/office/drawing/2014/main" id="{74E685DD-4394-4086-86DB-AB3D920AF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65" y="5073650"/>
            <a:ext cx="1581150" cy="158115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AAFA7AE-6112-41B8-8BAC-FC53FB066AF2}"/>
              </a:ext>
            </a:extLst>
          </p:cNvPr>
          <p:cNvSpPr/>
          <p:nvPr/>
        </p:nvSpPr>
        <p:spPr>
          <a:xfrm>
            <a:off x="2650602" y="116540"/>
            <a:ext cx="7523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3600" dirty="0" err="1">
                <a:latin typeface="Arial" panose="020B0604020202020204" pitchFamily="34" charset="0"/>
                <a:cs typeface="Arial" panose="020B0604020202020204" pitchFamily="34" charset="0"/>
              </a:rPr>
              <a:t>إنبعاث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الحرارة من الجسم أحيانا 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SA" sz="3600" dirty="0" err="1">
                <a:latin typeface="Arial" panose="020B0604020202020204" pitchFamily="34" charset="0"/>
                <a:cs typeface="Arial" panose="020B0604020202020204" pitchFamily="34" charset="0"/>
              </a:rPr>
              <a:t>عتبر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سلبي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אליפסה 6">
            <a:extLst>
              <a:ext uri="{FF2B5EF4-FFF2-40B4-BE49-F238E27FC236}">
                <a16:creationId xmlns:a16="http://schemas.microsoft.com/office/drawing/2014/main" id="{0996EA92-C31E-4254-BBFF-1AA69BB55959}"/>
              </a:ext>
            </a:extLst>
          </p:cNvPr>
          <p:cNvSpPr/>
          <p:nvPr/>
        </p:nvSpPr>
        <p:spPr>
          <a:xfrm>
            <a:off x="7085335" y="1591311"/>
            <a:ext cx="3370217" cy="2246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CBF517F-F6FB-4668-BAFC-C9D15884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72" y="-70828"/>
            <a:ext cx="10348210" cy="1187273"/>
          </a:xfrm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تصنيف </a:t>
            </a:r>
            <a:r>
              <a:rPr lang="ar-SA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الملاءمات</a:t>
            </a:r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 والاليات لتنظيم درجة حرارة الجسم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9C9EA5-3465-4E90-B8E9-14DBF30CF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4572" y="2333878"/>
            <a:ext cx="3278777" cy="497181"/>
          </a:xfrm>
        </p:spPr>
        <p:txBody>
          <a:bodyPr>
            <a:normAutofit lnSpcReduction="10000"/>
          </a:bodyPr>
          <a:lstStyle/>
          <a:p>
            <a:pPr marL="96848" indent="0">
              <a:buNone/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فسيولوجية 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800" dirty="0" err="1">
                <a:latin typeface="Arial" panose="020B0604020202020204" pitchFamily="34" charset="0"/>
                <a:cs typeface="Arial" panose="020B0604020202020204" pitchFamily="34" charset="0"/>
              </a:rPr>
              <a:t>بيوكيميائية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89690E40-C56F-4299-8B35-A00FBBAE192F}"/>
              </a:ext>
            </a:extLst>
          </p:cNvPr>
          <p:cNvGrpSpPr/>
          <p:nvPr/>
        </p:nvGrpSpPr>
        <p:grpSpPr>
          <a:xfrm>
            <a:off x="3526972" y="4143283"/>
            <a:ext cx="3657600" cy="2246812"/>
            <a:chOff x="7843157" y="2706584"/>
            <a:chExt cx="3370217" cy="224681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774A578D-726E-40FC-8CAB-2518413548C5}"/>
                </a:ext>
              </a:extLst>
            </p:cNvPr>
            <p:cNvSpPr/>
            <p:nvPr/>
          </p:nvSpPr>
          <p:spPr>
            <a:xfrm>
              <a:off x="7843157" y="2706584"/>
              <a:ext cx="3370217" cy="2246812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ציין מיקום תוכן 3">
              <a:extLst>
                <a:ext uri="{FF2B5EF4-FFF2-40B4-BE49-F238E27FC236}">
                  <a16:creationId xmlns:a16="http://schemas.microsoft.com/office/drawing/2014/main" id="{BA2F59A6-563F-4E78-843E-AABCD0A406EC}"/>
                </a:ext>
              </a:extLst>
            </p:cNvPr>
            <p:cNvSpPr txBox="1">
              <a:spLocks/>
            </p:cNvSpPr>
            <p:nvPr/>
          </p:nvSpPr>
          <p:spPr>
            <a:xfrm>
              <a:off x="7939448" y="3581399"/>
              <a:ext cx="3182486" cy="497181"/>
            </a:xfrm>
            <a:prstGeom prst="rect">
              <a:avLst/>
            </a:prstGeom>
            <a:grpFill/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مبنوي</a:t>
              </a:r>
              <a:r>
                <a:rPr lang="ar-JO" sz="2800" dirty="0">
                  <a:latin typeface="Arial" panose="020B0604020202020204" pitchFamily="34" charset="0"/>
                  <a:cs typeface="Arial" panose="020B0604020202020204" pitchFamily="34" charset="0"/>
                </a:rPr>
                <a:t>ه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1F500F23-B0CB-4421-909C-7A6C634FB321}"/>
              </a:ext>
            </a:extLst>
          </p:cNvPr>
          <p:cNvGrpSpPr/>
          <p:nvPr/>
        </p:nvGrpSpPr>
        <p:grpSpPr>
          <a:xfrm>
            <a:off x="1026926" y="1459064"/>
            <a:ext cx="3370217" cy="2246812"/>
            <a:chOff x="7561216" y="2610394"/>
            <a:chExt cx="3370217" cy="2246812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D9EB9700-F76F-4321-A17A-6D5D70953AB5}"/>
                </a:ext>
              </a:extLst>
            </p:cNvPr>
            <p:cNvSpPr/>
            <p:nvPr/>
          </p:nvSpPr>
          <p:spPr>
            <a:xfrm>
              <a:off x="7561216" y="2610394"/>
              <a:ext cx="3370217" cy="2246812"/>
            </a:xfrm>
            <a:prstGeom prst="ellipse">
              <a:avLst/>
            </a:prstGeom>
            <a:solidFill>
              <a:srgbClr val="FFB7B7"/>
            </a:solidFill>
            <a:ln>
              <a:solidFill>
                <a:srgbClr val="FF6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ציין מיקום תוכן 3">
              <a:extLst>
                <a:ext uri="{FF2B5EF4-FFF2-40B4-BE49-F238E27FC236}">
                  <a16:creationId xmlns:a16="http://schemas.microsoft.com/office/drawing/2014/main" id="{5E2D8230-10D9-4EA7-8BB3-28530D574E69}"/>
                </a:ext>
              </a:extLst>
            </p:cNvPr>
            <p:cNvSpPr txBox="1">
              <a:spLocks/>
            </p:cNvSpPr>
            <p:nvPr/>
          </p:nvSpPr>
          <p:spPr>
            <a:xfrm>
              <a:off x="7606937" y="3485209"/>
              <a:ext cx="3278777" cy="49718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>
                  <a:latin typeface="Arial" panose="020B0604020202020204" pitchFamily="34" charset="0"/>
                  <a:cs typeface="Arial" panose="020B0604020202020204" pitchFamily="34" charset="0"/>
                </a:rPr>
                <a:t>سلوكية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8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762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SA" sz="3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الاشعة</a:t>
            </a:r>
            <a:endParaRPr lang="he-IL" sz="36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78F8CBB-E9C8-4740-AC65-E7079079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395" y="990762"/>
            <a:ext cx="4764327" cy="1698317"/>
          </a:xfrm>
        </p:spPr>
        <p:txBody>
          <a:bodyPr/>
          <a:lstStyle/>
          <a:p>
            <a:pPr algn="r"/>
            <a:r>
              <a:rPr lang="ar-SA" sz="28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تغيير مكان الجسم نسبة للشمس لتقليص او زيادة الاشعة</a:t>
            </a:r>
            <a:r>
              <a:rPr lang="ar-JO" sz="28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SA" sz="28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المستوعبة بواسطة الجسم.</a:t>
            </a:r>
            <a:endParaRPr lang="he-IL" sz="2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4" descr="http://www.bio.miami.edu/tom/courses/protected/bil265/dragonfly.jpg">
            <a:extLst>
              <a:ext uri="{FF2B5EF4-FFF2-40B4-BE49-F238E27FC236}">
                <a16:creationId xmlns:a16="http://schemas.microsoft.com/office/drawing/2014/main" id="{739AF8DF-1B7C-4DD0-80D2-9A869E2A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4"/>
          <a:stretch/>
        </p:blipFill>
        <p:spPr bwMode="auto">
          <a:xfrm>
            <a:off x="918309" y="4103726"/>
            <a:ext cx="7090668" cy="23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io.miami.edu/tom/courses/bil160/bil160goods/plantform/3plants.jpg">
            <a:extLst>
              <a:ext uri="{FF2B5EF4-FFF2-40B4-BE49-F238E27FC236}">
                <a16:creationId xmlns:a16="http://schemas.microsoft.com/office/drawing/2014/main" id="{7B79564E-3A81-461D-8891-095C5360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62" y="1612172"/>
            <a:ext cx="3558139" cy="2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 descr="תמונה שמכילה צמח, שולחן, פרח, מזון&#10;&#10;התיאור נוצר באופן אוטומטי">
            <a:extLst>
              <a:ext uri="{FF2B5EF4-FFF2-40B4-BE49-F238E27FC236}">
                <a16:creationId xmlns:a16="http://schemas.microsoft.com/office/drawing/2014/main" id="{9CD1E6B6-D083-455E-B834-E6C08E72D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9" y="1274433"/>
            <a:ext cx="2121970" cy="28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587532-3921-48CE-AB96-49D8B519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07" y="-2320"/>
            <a:ext cx="11633093" cy="688108"/>
          </a:xfrm>
        </p:spPr>
        <p:txBody>
          <a:bodyPr/>
          <a:lstStyle/>
          <a:p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ممتاز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نفس درجة حرارة الامس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دخل!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FARS implements temperature checks at gates &gt; Niagara Falls Air ...">
            <a:extLst>
              <a:ext uri="{FF2B5EF4-FFF2-40B4-BE49-F238E27FC236}">
                <a16:creationId xmlns:a16="http://schemas.microsoft.com/office/drawing/2014/main" id="{B0EDCF7F-A618-44FD-80B0-B25AD78C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194261"/>
            <a:ext cx="6638060" cy="53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בועת מחשבה: ענן 2">
            <a:extLst>
              <a:ext uri="{FF2B5EF4-FFF2-40B4-BE49-F238E27FC236}">
                <a16:creationId xmlns:a16="http://schemas.microsoft.com/office/drawing/2014/main" id="{E660E9E4-384E-4C9A-8731-8125A67CF242}"/>
              </a:ext>
            </a:extLst>
          </p:cNvPr>
          <p:cNvSpPr/>
          <p:nvPr/>
        </p:nvSpPr>
        <p:spPr>
          <a:xfrm rot="2749569">
            <a:off x="8425314" y="1655100"/>
            <a:ext cx="3321103" cy="2097740"/>
          </a:xfrm>
          <a:prstGeom prst="cloudCallout">
            <a:avLst>
              <a:gd name="adj1" fmla="val -107371"/>
              <a:gd name="adj2" fmla="val 130806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DBFC22B-3924-4AAE-A8FC-7872012A4773}"/>
              </a:ext>
            </a:extLst>
          </p:cNvPr>
          <p:cNvSpPr/>
          <p:nvPr/>
        </p:nvSpPr>
        <p:spPr>
          <a:xfrm rot="1899178">
            <a:off x="8972568" y="2184159"/>
            <a:ext cx="2547437" cy="10770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كيف يفعل ذلك ؟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33733E-140D-4407-97DB-AE72FBD1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38" y="-164301"/>
            <a:ext cx="9802368" cy="1283254"/>
          </a:xfrm>
        </p:spPr>
        <p:txBody>
          <a:bodyPr/>
          <a:lstStyle/>
          <a:p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طرق سلوكية لتقليص</a:t>
            </a:r>
            <a:r>
              <a:rPr lang="he-IL" sz="32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 زيادة التوصيل الحراري والاشعة بين الجسم والبيئة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izard Warm Nature - Free photo on Pixabay">
            <a:extLst>
              <a:ext uri="{FF2B5EF4-FFF2-40B4-BE49-F238E27FC236}">
                <a16:creationId xmlns:a16="http://schemas.microsoft.com/office/drawing/2014/main" id="{30C1087C-2B88-4D3D-AFC3-89E6163D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23" y="1723031"/>
            <a:ext cx="5685977" cy="37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Images : wildlife, rough, amphibian, closeup, iguana, heat ...">
            <a:extLst>
              <a:ext uri="{FF2B5EF4-FFF2-40B4-BE49-F238E27FC236}">
                <a16:creationId xmlns:a16="http://schemas.microsoft.com/office/drawing/2014/main" id="{16C18CDD-E0C9-401F-B045-96537387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96" y="1723031"/>
            <a:ext cx="3975821" cy="26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99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33733E-140D-4407-97DB-AE72FBD1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" y="-222175"/>
            <a:ext cx="11868912" cy="1283254"/>
          </a:xfrm>
        </p:spPr>
        <p:txBody>
          <a:bodyPr/>
          <a:lstStyle/>
          <a:p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طرق سلوكية لتقليص</a:t>
            </a:r>
            <a:r>
              <a:rPr lang="he-IL" sz="32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 زيادة التوصيل الحراري بين الجسم والبيئة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alpine marmot, animal, marmota marmota, marmot, alpine, rodent ...">
            <a:extLst>
              <a:ext uri="{FF2B5EF4-FFF2-40B4-BE49-F238E27FC236}">
                <a16:creationId xmlns:a16="http://schemas.microsoft.com/office/drawing/2014/main" id="{F64C9EEB-BEDD-4608-83A0-30CFD3F9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4" y="1466193"/>
            <a:ext cx="5835232" cy="38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ck Rat | A second trip to the cave near Lac Des Arcs, this… | Flickr">
            <a:extLst>
              <a:ext uri="{FF2B5EF4-FFF2-40B4-BE49-F238E27FC236}">
                <a16:creationId xmlns:a16="http://schemas.microsoft.com/office/drawing/2014/main" id="{653E2A7A-9B3A-4B11-9126-F054C1B4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52" y="1466192"/>
            <a:ext cx="4567264" cy="30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B8646D9-77C0-47E0-809F-AC62F6C9E89D}"/>
              </a:ext>
            </a:extLst>
          </p:cNvPr>
          <p:cNvSpPr txBox="1"/>
          <p:nvPr/>
        </p:nvSpPr>
        <p:spPr>
          <a:xfrm>
            <a:off x="7608992" y="1496941"/>
            <a:ext cx="305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نشاط ليلي</a:t>
            </a:r>
            <a:endParaRPr lang="he-I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4E3E5BC-6DCE-4786-8545-40D24A7540AA}"/>
              </a:ext>
            </a:extLst>
          </p:cNvPr>
          <p:cNvSpPr txBox="1"/>
          <p:nvPr/>
        </p:nvSpPr>
        <p:spPr>
          <a:xfrm>
            <a:off x="1869621" y="1546320"/>
            <a:ext cx="318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المكوث في الجحور</a:t>
            </a:r>
            <a:endParaRPr lang="he-I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824" y="821641"/>
            <a:ext cx="9144000" cy="8382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ar-SA" sz="4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النقل الحراري</a:t>
            </a:r>
            <a:endParaRPr lang="en-US" sz="4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524000" y="91757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endParaRPr lang="en-US"/>
          </a:p>
          <a:p>
            <a:pPr lvl="1" algn="l" rtl="0" eaLnBrk="0" hangingPunct="0"/>
            <a:endParaRPr lang="en-US"/>
          </a:p>
        </p:txBody>
      </p:sp>
      <p:sp>
        <p:nvSpPr>
          <p:cNvPr id="6" name="כותרת 7">
            <a:extLst>
              <a:ext uri="{FF2B5EF4-FFF2-40B4-BE49-F238E27FC236}">
                <a16:creationId xmlns:a16="http://schemas.microsoft.com/office/drawing/2014/main" id="{DBBF0F79-3360-4E41-852A-768A2B374E91}"/>
              </a:ext>
            </a:extLst>
          </p:cNvPr>
          <p:cNvSpPr txBox="1">
            <a:spLocks/>
          </p:cNvSpPr>
          <p:nvPr/>
        </p:nvSpPr>
        <p:spPr>
          <a:xfrm>
            <a:off x="1026926" y="-13850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انتقال الحرارة بين الجسم والمحيط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47DE09F-4FA7-45DE-B79A-D84E49F2F3A7}"/>
              </a:ext>
            </a:extLst>
          </p:cNvPr>
          <p:cNvSpPr txBox="1"/>
          <p:nvPr/>
        </p:nvSpPr>
        <p:spPr>
          <a:xfrm>
            <a:off x="313954" y="1864775"/>
            <a:ext cx="1156409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نقل الحرارة بواسطة تيار من السوائل او الغازات (هواء).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في الجسم تنتقل الحرارة بواسطة الدم،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من الانسجة المنتجة للحرارة الى الانسجة الأقل حرارة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B6DB79DF-1415-402A-8FA5-D86A6411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52" y="2996264"/>
            <a:ext cx="11194471" cy="1160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الشخص الذي يقف في الريح يفقد حرارة اكثر بالمقارنة لفقدان الحرارة بعدم وجود ريح</a:t>
            </a:r>
            <a:r>
              <a:rPr lang="he-I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ar-S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سبب ذلك</a:t>
            </a:r>
            <a:r>
              <a:rPr lang="he-I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hair, wind and the man on my right shoulder | the little guy… | Flickr">
            <a:extLst>
              <a:ext uri="{FF2B5EF4-FFF2-40B4-BE49-F238E27FC236}">
                <a16:creationId xmlns:a16="http://schemas.microsoft.com/office/drawing/2014/main" id="{E9B57484-739A-47D9-828E-9ECB40E5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5" y="4294414"/>
            <a:ext cx="2120537" cy="25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אליפסה 6">
            <a:extLst>
              <a:ext uri="{FF2B5EF4-FFF2-40B4-BE49-F238E27FC236}">
                <a16:creationId xmlns:a16="http://schemas.microsoft.com/office/drawing/2014/main" id="{0996EA92-C31E-4254-BBFF-1AA69BB55959}"/>
              </a:ext>
            </a:extLst>
          </p:cNvPr>
          <p:cNvSpPr/>
          <p:nvPr/>
        </p:nvSpPr>
        <p:spPr>
          <a:xfrm>
            <a:off x="7085335" y="1591311"/>
            <a:ext cx="3370217" cy="2246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CBF517F-F6FB-4668-BAFC-C9D15884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31" y="-125732"/>
            <a:ext cx="10348210" cy="1187273"/>
          </a:xfrm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تصنيف الاليات </a:t>
            </a:r>
            <a:r>
              <a:rPr lang="ar-SA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والملاءمات</a:t>
            </a:r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 لتنظيم درجة حرارة الجسم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9C9EA5-3465-4E90-B8E9-14DBF30CF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4572" y="2333878"/>
            <a:ext cx="3278777" cy="497181"/>
          </a:xfrm>
        </p:spPr>
        <p:txBody>
          <a:bodyPr>
            <a:normAutofit lnSpcReduction="10000"/>
          </a:bodyPr>
          <a:lstStyle/>
          <a:p>
            <a:pPr marL="96848" indent="0">
              <a:buNone/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فسيولوجية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800" dirty="0" err="1">
                <a:latin typeface="Arial" panose="020B0604020202020204" pitchFamily="34" charset="0"/>
                <a:cs typeface="Arial" panose="020B0604020202020204" pitchFamily="34" charset="0"/>
              </a:rPr>
              <a:t>بيوكيميائية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89690E40-C56F-4299-8B35-A00FBBAE192F}"/>
              </a:ext>
            </a:extLst>
          </p:cNvPr>
          <p:cNvGrpSpPr/>
          <p:nvPr/>
        </p:nvGrpSpPr>
        <p:grpSpPr>
          <a:xfrm>
            <a:off x="3526971" y="4143283"/>
            <a:ext cx="3737977" cy="2246812"/>
            <a:chOff x="7843157" y="2706584"/>
            <a:chExt cx="3444279" cy="2246812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774A578D-726E-40FC-8CAB-2518413548C5}"/>
                </a:ext>
              </a:extLst>
            </p:cNvPr>
            <p:cNvSpPr/>
            <p:nvPr/>
          </p:nvSpPr>
          <p:spPr>
            <a:xfrm>
              <a:off x="7843157" y="2706584"/>
              <a:ext cx="3370217" cy="2246812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מציין מיקום תוכן 3">
              <a:extLst>
                <a:ext uri="{FF2B5EF4-FFF2-40B4-BE49-F238E27FC236}">
                  <a16:creationId xmlns:a16="http://schemas.microsoft.com/office/drawing/2014/main" id="{BA2F59A6-563F-4E78-843E-AABCD0A406EC}"/>
                </a:ext>
              </a:extLst>
            </p:cNvPr>
            <p:cNvSpPr txBox="1">
              <a:spLocks/>
            </p:cNvSpPr>
            <p:nvPr/>
          </p:nvSpPr>
          <p:spPr>
            <a:xfrm>
              <a:off x="8104950" y="3581399"/>
              <a:ext cx="3182486" cy="497181"/>
            </a:xfrm>
            <a:prstGeom prst="rect">
              <a:avLst/>
            </a:prstGeom>
            <a:grpFill/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مبنوية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1F500F23-B0CB-4421-909C-7A6C634FB321}"/>
              </a:ext>
            </a:extLst>
          </p:cNvPr>
          <p:cNvGrpSpPr/>
          <p:nvPr/>
        </p:nvGrpSpPr>
        <p:grpSpPr>
          <a:xfrm>
            <a:off x="1214704" y="1459064"/>
            <a:ext cx="3370217" cy="2246812"/>
            <a:chOff x="7561216" y="2610394"/>
            <a:chExt cx="3370217" cy="2246812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D9EB9700-F76F-4321-A17A-6D5D70953AB5}"/>
                </a:ext>
              </a:extLst>
            </p:cNvPr>
            <p:cNvSpPr/>
            <p:nvPr/>
          </p:nvSpPr>
          <p:spPr>
            <a:xfrm>
              <a:off x="7561216" y="2610394"/>
              <a:ext cx="3370217" cy="2246812"/>
            </a:xfrm>
            <a:prstGeom prst="ellipse">
              <a:avLst/>
            </a:prstGeom>
            <a:solidFill>
              <a:srgbClr val="FFB7B7"/>
            </a:solidFill>
            <a:ln>
              <a:solidFill>
                <a:srgbClr val="FF6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מציין מיקום תוכן 3">
              <a:extLst>
                <a:ext uri="{FF2B5EF4-FFF2-40B4-BE49-F238E27FC236}">
                  <a16:creationId xmlns:a16="http://schemas.microsoft.com/office/drawing/2014/main" id="{5E2D8230-10D9-4EA7-8BB3-28530D574E69}"/>
                </a:ext>
              </a:extLst>
            </p:cNvPr>
            <p:cNvSpPr txBox="1">
              <a:spLocks/>
            </p:cNvSpPr>
            <p:nvPr/>
          </p:nvSpPr>
          <p:spPr>
            <a:xfrm>
              <a:off x="7606937" y="3485209"/>
              <a:ext cx="3278777" cy="49718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1">
              <a:normAutofit lnSpcReduction="10000"/>
            </a:bodyPr>
            <a:lstStyle>
              <a:lvl1pPr marL="439782" indent="-342934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1pPr>
              <a:lvl2pPr marL="743024" indent="-285779" algn="r" defTabSz="914491" rtl="1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–"/>
                <a:defRPr lang="he-IL" sz="2400" kern="1200" dirty="0" smtClean="0">
                  <a:solidFill>
                    <a:srgbClr val="002060"/>
                  </a:solidFill>
                  <a:latin typeface="Varela Round" pitchFamily="2" charset="-79"/>
                  <a:ea typeface="+mn-ea"/>
                  <a:cs typeface="Varela Round" pitchFamily="2" charset="-79"/>
                </a:defRPr>
              </a:lvl2pPr>
              <a:lvl3pPr marL="1143114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60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606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r" defTabSz="914491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848" indent="0" algn="ctr">
                <a:buFont typeface="Arial" pitchFamily="34" charset="0"/>
                <a:buNone/>
              </a:pPr>
              <a:r>
                <a:rPr lang="ar-SA" sz="2800" dirty="0">
                  <a:latin typeface="Arial" panose="020B0604020202020204" pitchFamily="34" charset="0"/>
                  <a:cs typeface="Arial" panose="020B0604020202020204" pitchFamily="34" charset="0"/>
                </a:rPr>
                <a:t>سلوكية</a:t>
              </a:r>
              <a:endParaRPr lang="he-I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4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46785-4FFB-43A4-9DBA-C7D5EE86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2377088"/>
            <a:ext cx="11234743" cy="1260000"/>
          </a:xfrm>
        </p:spPr>
        <p:txBody>
          <a:bodyPr/>
          <a:lstStyle/>
          <a:p>
            <a:r>
              <a:rPr lang="ar-SA" sz="6400" dirty="0">
                <a:latin typeface="Arial" panose="020B0604020202020204" pitchFamily="34" charset="0"/>
                <a:cs typeface="Arial" panose="020B0604020202020204" pitchFamily="34" charset="0"/>
              </a:rPr>
              <a:t>آليات تنظيم درجات حرارة الجسم</a:t>
            </a:r>
            <a:endParaRPr lang="he-IL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84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FDAF02F-058C-43F0-921F-8B1300E12EE7}"/>
              </a:ext>
            </a:extLst>
          </p:cNvPr>
          <p:cNvSpPr txBox="1"/>
          <p:nvPr/>
        </p:nvSpPr>
        <p:spPr>
          <a:xfrm>
            <a:off x="1031966" y="179748"/>
            <a:ext cx="98885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مركز تنظيم درجة حرارة</a:t>
            </a: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الجسم يتواجد في </a:t>
            </a:r>
            <a:r>
              <a:rPr lang="ar-SA" sz="3600" dirty="0" err="1">
                <a:latin typeface="Arial" panose="020B0604020202020204" pitchFamily="34" charset="0"/>
                <a:cs typeface="Arial" panose="020B0604020202020204" pitchFamily="34" charset="0"/>
              </a:rPr>
              <a:t>الهيبوتلاموس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650A1982-B7AE-477D-9338-6CF9720741C7}"/>
              </a:ext>
            </a:extLst>
          </p:cNvPr>
          <p:cNvGrpSpPr/>
          <p:nvPr/>
        </p:nvGrpSpPr>
        <p:grpSpPr>
          <a:xfrm>
            <a:off x="1192041" y="1435460"/>
            <a:ext cx="8018200" cy="4455142"/>
            <a:chOff x="355640" y="1369883"/>
            <a:chExt cx="8018200" cy="4647739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488251F7-495F-4999-9514-4E8D2152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640" y="1369883"/>
              <a:ext cx="7987172" cy="4647739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1865A019-70D4-4A50-81CB-E016A70E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866" y="1576046"/>
              <a:ext cx="5076974" cy="4379234"/>
            </a:xfrm>
            <a:prstGeom prst="rect">
              <a:avLst/>
            </a:prstGeom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CCAFDC8E-8BFE-4817-83F2-5D0BAB0BCD90}"/>
                </a:ext>
              </a:extLst>
            </p:cNvPr>
            <p:cNvSpPr txBox="1"/>
            <p:nvPr/>
          </p:nvSpPr>
          <p:spPr>
            <a:xfrm>
              <a:off x="1776549" y="4760260"/>
              <a:ext cx="1513237" cy="621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he-IL" dirty="0"/>
            </a:p>
          </p:txBody>
        </p:sp>
      </p:grp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82ED53A-7F5A-41D7-84B4-85961A326893}"/>
              </a:ext>
            </a:extLst>
          </p:cNvPr>
          <p:cNvSpPr txBox="1"/>
          <p:nvPr/>
        </p:nvSpPr>
        <p:spPr>
          <a:xfrm>
            <a:off x="3622877" y="5830844"/>
            <a:ext cx="17014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err="1">
                <a:latin typeface="Arial" panose="020B0604020202020204" pitchFamily="34" charset="0"/>
                <a:cs typeface="Arial" panose="020B0604020202020204" pitchFamily="34" charset="0"/>
              </a:rPr>
              <a:t>هيبوفيزا</a:t>
            </a:r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 (النخامية)</a:t>
            </a:r>
            <a:endParaRPr lang="he-I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AF6F6E5-6ECB-45CA-9321-723E8027D386}"/>
              </a:ext>
            </a:extLst>
          </p:cNvPr>
          <p:cNvSpPr txBox="1"/>
          <p:nvPr/>
        </p:nvSpPr>
        <p:spPr>
          <a:xfrm>
            <a:off x="7178234" y="4290937"/>
            <a:ext cx="1701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هيبوتلاموس</a:t>
            </a:r>
            <a:endParaRPr lang="he-I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593"/>
            <a:ext cx="10972800" cy="720000"/>
          </a:xfrm>
        </p:spPr>
        <p:txBody>
          <a:bodyPr/>
          <a:lstStyle/>
          <a:p>
            <a:r>
              <a:rPr lang="ar-SA" sz="2800" b="0" dirty="0">
                <a:latin typeface="Arial" panose="020B0604020202020204" pitchFamily="34" charset="0"/>
                <a:cs typeface="Arial" panose="020B0604020202020204" pitchFamily="34" charset="0"/>
              </a:rPr>
              <a:t>الحفاظ على اتزان بدني لدرجة حرارة الجسم</a:t>
            </a:r>
            <a:endParaRPr lang="he-IL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כותרת 7">
            <a:extLst>
              <a:ext uri="{FF2B5EF4-FFF2-40B4-BE49-F238E27FC236}">
                <a16:creationId xmlns:a16="http://schemas.microsoft.com/office/drawing/2014/main" id="{D6BE48FA-B8A7-4341-9B63-67343034B576}"/>
              </a:ext>
            </a:extLst>
          </p:cNvPr>
          <p:cNvSpPr txBox="1">
            <a:spLocks/>
          </p:cNvSpPr>
          <p:nvPr/>
        </p:nvSpPr>
        <p:spPr>
          <a:xfrm>
            <a:off x="609600" y="124547"/>
            <a:ext cx="10972800" cy="513046"/>
          </a:xfrm>
          <a:prstGeom prst="rect">
            <a:avLst/>
          </a:prstGeo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كائنات حية ثابتة درجة الحرارة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044426C-A2DC-4C92-84AD-827B9F4AA74E}"/>
              </a:ext>
            </a:extLst>
          </p:cNvPr>
          <p:cNvGrpSpPr/>
          <p:nvPr/>
        </p:nvGrpSpPr>
        <p:grpSpPr>
          <a:xfrm rot="2113697">
            <a:off x="4746168" y="2198762"/>
            <a:ext cx="2958176" cy="2526744"/>
            <a:chOff x="4205953" y="2682240"/>
            <a:chExt cx="3610393" cy="3126890"/>
          </a:xfrm>
        </p:grpSpPr>
        <p:sp>
          <p:nvSpPr>
            <p:cNvPr id="2" name="פיצוץ : 14 נקודות 1">
              <a:extLst>
                <a:ext uri="{FF2B5EF4-FFF2-40B4-BE49-F238E27FC236}">
                  <a16:creationId xmlns:a16="http://schemas.microsoft.com/office/drawing/2014/main" id="{5E694189-BEA3-4433-A0FB-7DBB561EF65B}"/>
                </a:ext>
              </a:extLst>
            </p:cNvPr>
            <p:cNvSpPr/>
            <p:nvPr/>
          </p:nvSpPr>
          <p:spPr>
            <a:xfrm>
              <a:off x="4205953" y="2682240"/>
              <a:ext cx="3610393" cy="3126890"/>
            </a:xfrm>
            <a:custGeom>
              <a:avLst/>
              <a:gdLst>
                <a:gd name="connsiteX0" fmla="*/ 1915848 w 3610393"/>
                <a:gd name="connsiteY0" fmla="*/ 628562 h 3126890"/>
                <a:gd name="connsiteX1" fmla="*/ 2199545 w 3610393"/>
                <a:gd name="connsiteY1" fmla="*/ 307995 h 3126890"/>
                <a:gd name="connsiteX2" fmla="*/ 2472116 w 3610393"/>
                <a:gd name="connsiteY2" fmla="*/ 0 h 3126890"/>
                <a:gd name="connsiteX3" fmla="*/ 2427822 w 3610393"/>
                <a:gd name="connsiteY3" fmla="*/ 836298 h 3126890"/>
                <a:gd name="connsiteX4" fmla="*/ 2701366 w 3610393"/>
                <a:gd name="connsiteY4" fmla="*/ 659057 h 3126890"/>
                <a:gd name="connsiteX5" fmla="*/ 3009830 w 3610393"/>
                <a:gd name="connsiteY5" fmla="*/ 459189 h 3126890"/>
                <a:gd name="connsiteX6" fmla="*/ 2737881 w 3610393"/>
                <a:gd name="connsiteY6" fmla="*/ 945594 h 3126890"/>
                <a:gd name="connsiteX7" fmla="*/ 3147962 w 3610393"/>
                <a:gd name="connsiteY7" fmla="*/ 953282 h 3126890"/>
                <a:gd name="connsiteX8" fmla="*/ 3610393 w 3610393"/>
                <a:gd name="connsiteY8" fmla="*/ 961952 h 3126890"/>
                <a:gd name="connsiteX9" fmla="*/ 3216985 w 3610393"/>
                <a:gd name="connsiteY9" fmla="*/ 1165500 h 3126890"/>
                <a:gd name="connsiteX10" fmla="*/ 2839005 w 3610393"/>
                <a:gd name="connsiteY10" fmla="*/ 1361065 h 3126890"/>
                <a:gd name="connsiteX11" fmla="*/ 3053790 w 3610393"/>
                <a:gd name="connsiteY11" fmla="*/ 1634379 h 3126890"/>
                <a:gd name="connsiteX12" fmla="*/ 2737881 w 3610393"/>
                <a:gd name="connsiteY12" fmla="*/ 1782037 h 3126890"/>
                <a:gd name="connsiteX13" fmla="*/ 2942391 w 3610393"/>
                <a:gd name="connsiteY13" fmla="*/ 2017680 h 3126890"/>
                <a:gd name="connsiteX14" fmla="*/ 3155249 w 3610393"/>
                <a:gd name="connsiteY14" fmla="*/ 2262941 h 3126890"/>
                <a:gd name="connsiteX15" fmla="*/ 2786982 w 3610393"/>
                <a:gd name="connsiteY15" fmla="*/ 2166436 h 3126890"/>
                <a:gd name="connsiteX16" fmla="*/ 2447044 w 3610393"/>
                <a:gd name="connsiteY16" fmla="*/ 2077355 h 3126890"/>
                <a:gd name="connsiteX17" fmla="*/ 2497522 w 3610393"/>
                <a:gd name="connsiteY17" fmla="*/ 2514540 h 3126890"/>
                <a:gd name="connsiteX18" fmla="*/ 2035860 w 3610393"/>
                <a:gd name="connsiteY18" fmla="*/ 2306805 h 3126890"/>
                <a:gd name="connsiteX19" fmla="*/ 1940920 w 3610393"/>
                <a:gd name="connsiteY19" fmla="*/ 2727632 h 3126890"/>
                <a:gd name="connsiteX20" fmla="*/ 1650083 w 3610393"/>
                <a:gd name="connsiteY20" fmla="*/ 2514540 h 3126890"/>
                <a:gd name="connsiteX21" fmla="*/ 1454186 w 3610393"/>
                <a:gd name="connsiteY21" fmla="*/ 2853576 h 3126890"/>
                <a:gd name="connsiteX22" fmla="*/ 1258121 w 3610393"/>
                <a:gd name="connsiteY22" fmla="*/ 2623837 h 3126890"/>
                <a:gd name="connsiteX23" fmla="*/ 1048718 w 3610393"/>
                <a:gd name="connsiteY23" fmla="*/ 2865302 h 3126890"/>
                <a:gd name="connsiteX24" fmla="*/ 821865 w 3610393"/>
                <a:gd name="connsiteY24" fmla="*/ 3126890 h 3126890"/>
                <a:gd name="connsiteX25" fmla="*/ 803145 w 3610393"/>
                <a:gd name="connsiteY25" fmla="*/ 2640484 h 3126890"/>
                <a:gd name="connsiteX26" fmla="*/ 214784 w 3610393"/>
                <a:gd name="connsiteY26" fmla="*/ 2580408 h 3126890"/>
                <a:gd name="connsiteX27" fmla="*/ 556602 w 3610393"/>
                <a:gd name="connsiteY27" fmla="*/ 2225013 h 3126890"/>
                <a:gd name="connsiteX28" fmla="*/ 283867 w 3610393"/>
                <a:gd name="connsiteY28" fmla="*/ 2048174 h 3126890"/>
                <a:gd name="connsiteX29" fmla="*/ 0 w 3610393"/>
                <a:gd name="connsiteY29" fmla="*/ 1864118 h 3126890"/>
                <a:gd name="connsiteX30" fmla="*/ 315708 w 3610393"/>
                <a:gd name="connsiteY30" fmla="*/ 1774828 h 3126890"/>
                <a:gd name="connsiteX31" fmla="*/ 657726 w 3610393"/>
                <a:gd name="connsiteY31" fmla="*/ 1678097 h 3126890"/>
                <a:gd name="connsiteX32" fmla="*/ 436048 w 3610393"/>
                <a:gd name="connsiteY32" fmla="*/ 1447263 h 3126890"/>
                <a:gd name="connsiteX33" fmla="*/ 195897 w 3610393"/>
                <a:gd name="connsiteY33" fmla="*/ 1197193 h 3126890"/>
                <a:gd name="connsiteX34" fmla="*/ 532867 w 3610393"/>
                <a:gd name="connsiteY34" fmla="*/ 1165716 h 3126890"/>
                <a:gd name="connsiteX35" fmla="*/ 897918 w 3610393"/>
                <a:gd name="connsiteY35" fmla="*/ 1131615 h 3126890"/>
                <a:gd name="connsiteX36" fmla="*/ 828117 w 3610393"/>
                <a:gd name="connsiteY36" fmla="*/ 840328 h 3126890"/>
                <a:gd name="connsiteX37" fmla="*/ 752499 w 3610393"/>
                <a:gd name="connsiteY37" fmla="*/ 524767 h 3126890"/>
                <a:gd name="connsiteX38" fmla="*/ 1070508 w 3610393"/>
                <a:gd name="connsiteY38" fmla="*/ 712350 h 3126890"/>
                <a:gd name="connsiteX39" fmla="*/ 1429113 w 3610393"/>
                <a:gd name="connsiteY39" fmla="*/ 923880 h 3126890"/>
                <a:gd name="connsiteX40" fmla="*/ 1521185 w 3610393"/>
                <a:gd name="connsiteY40" fmla="*/ 618045 h 3126890"/>
                <a:gd name="connsiteX41" fmla="*/ 1625011 w 3610393"/>
                <a:gd name="connsiteY41" fmla="*/ 273168 h 3126890"/>
                <a:gd name="connsiteX42" fmla="*/ 1915848 w 3610393"/>
                <a:gd name="connsiteY42" fmla="*/ 628562 h 312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10393" h="3126890" fill="none" extrusionOk="0">
                  <a:moveTo>
                    <a:pt x="1915848" y="628562"/>
                  </a:moveTo>
                  <a:cubicBezTo>
                    <a:pt x="1968758" y="524800"/>
                    <a:pt x="2099556" y="453500"/>
                    <a:pt x="2199545" y="307995"/>
                  </a:cubicBezTo>
                  <a:cubicBezTo>
                    <a:pt x="2299534" y="162490"/>
                    <a:pt x="2367675" y="159357"/>
                    <a:pt x="2472116" y="0"/>
                  </a:cubicBezTo>
                  <a:cubicBezTo>
                    <a:pt x="2489453" y="218423"/>
                    <a:pt x="2374162" y="601480"/>
                    <a:pt x="2427822" y="836298"/>
                  </a:cubicBezTo>
                  <a:cubicBezTo>
                    <a:pt x="2541868" y="759212"/>
                    <a:pt x="2580395" y="756710"/>
                    <a:pt x="2701366" y="659057"/>
                  </a:cubicBezTo>
                  <a:cubicBezTo>
                    <a:pt x="2822337" y="561404"/>
                    <a:pt x="2933059" y="518608"/>
                    <a:pt x="3009830" y="459189"/>
                  </a:cubicBezTo>
                  <a:cubicBezTo>
                    <a:pt x="2915336" y="711581"/>
                    <a:pt x="2798228" y="706358"/>
                    <a:pt x="2737881" y="945594"/>
                  </a:cubicBezTo>
                  <a:cubicBezTo>
                    <a:pt x="2919409" y="948993"/>
                    <a:pt x="2979561" y="991887"/>
                    <a:pt x="3147962" y="953282"/>
                  </a:cubicBezTo>
                  <a:cubicBezTo>
                    <a:pt x="3316363" y="914677"/>
                    <a:pt x="3383094" y="963067"/>
                    <a:pt x="3610393" y="961952"/>
                  </a:cubicBezTo>
                  <a:cubicBezTo>
                    <a:pt x="3495836" y="1054425"/>
                    <a:pt x="3367193" y="1033970"/>
                    <a:pt x="3216985" y="1165500"/>
                  </a:cubicBezTo>
                  <a:cubicBezTo>
                    <a:pt x="3066777" y="1297030"/>
                    <a:pt x="2905868" y="1294145"/>
                    <a:pt x="2839005" y="1361065"/>
                  </a:cubicBezTo>
                  <a:cubicBezTo>
                    <a:pt x="2931347" y="1456993"/>
                    <a:pt x="2949537" y="1552192"/>
                    <a:pt x="3053790" y="1634379"/>
                  </a:cubicBezTo>
                  <a:cubicBezTo>
                    <a:pt x="2980130" y="1706574"/>
                    <a:pt x="2801827" y="1725298"/>
                    <a:pt x="2737881" y="1782037"/>
                  </a:cubicBezTo>
                  <a:cubicBezTo>
                    <a:pt x="2820253" y="1855906"/>
                    <a:pt x="2880287" y="1965239"/>
                    <a:pt x="2942391" y="2017680"/>
                  </a:cubicBezTo>
                  <a:cubicBezTo>
                    <a:pt x="3004495" y="2070121"/>
                    <a:pt x="3092586" y="2211884"/>
                    <a:pt x="3155249" y="2262941"/>
                  </a:cubicBezTo>
                  <a:cubicBezTo>
                    <a:pt x="3014563" y="2236681"/>
                    <a:pt x="2942784" y="2202234"/>
                    <a:pt x="2786982" y="2166436"/>
                  </a:cubicBezTo>
                  <a:cubicBezTo>
                    <a:pt x="2631180" y="2130638"/>
                    <a:pt x="2540737" y="2078858"/>
                    <a:pt x="2447044" y="2077355"/>
                  </a:cubicBezTo>
                  <a:cubicBezTo>
                    <a:pt x="2447006" y="2217692"/>
                    <a:pt x="2484099" y="2404486"/>
                    <a:pt x="2497522" y="2514540"/>
                  </a:cubicBezTo>
                  <a:cubicBezTo>
                    <a:pt x="2370990" y="2483109"/>
                    <a:pt x="2186454" y="2313435"/>
                    <a:pt x="2035860" y="2306805"/>
                  </a:cubicBezTo>
                  <a:cubicBezTo>
                    <a:pt x="2023814" y="2455655"/>
                    <a:pt x="1962173" y="2622433"/>
                    <a:pt x="1940920" y="2727632"/>
                  </a:cubicBezTo>
                  <a:cubicBezTo>
                    <a:pt x="1855415" y="2687038"/>
                    <a:pt x="1754096" y="2539636"/>
                    <a:pt x="1650083" y="2514540"/>
                  </a:cubicBezTo>
                  <a:cubicBezTo>
                    <a:pt x="1605051" y="2659664"/>
                    <a:pt x="1536407" y="2695769"/>
                    <a:pt x="1454186" y="2853576"/>
                  </a:cubicBezTo>
                  <a:cubicBezTo>
                    <a:pt x="1353392" y="2744805"/>
                    <a:pt x="1363597" y="2715623"/>
                    <a:pt x="1258121" y="2623837"/>
                  </a:cubicBezTo>
                  <a:cubicBezTo>
                    <a:pt x="1185984" y="2740640"/>
                    <a:pt x="1120512" y="2741379"/>
                    <a:pt x="1048718" y="2865302"/>
                  </a:cubicBezTo>
                  <a:cubicBezTo>
                    <a:pt x="976925" y="2989225"/>
                    <a:pt x="853309" y="3055085"/>
                    <a:pt x="821865" y="3126890"/>
                  </a:cubicBezTo>
                  <a:cubicBezTo>
                    <a:pt x="815385" y="2917712"/>
                    <a:pt x="801613" y="2804366"/>
                    <a:pt x="803145" y="2640484"/>
                  </a:cubicBezTo>
                  <a:cubicBezTo>
                    <a:pt x="607715" y="2643439"/>
                    <a:pt x="423854" y="2563932"/>
                    <a:pt x="214784" y="2580408"/>
                  </a:cubicBezTo>
                  <a:cubicBezTo>
                    <a:pt x="376619" y="2407352"/>
                    <a:pt x="501492" y="2340663"/>
                    <a:pt x="556602" y="2225013"/>
                  </a:cubicBezTo>
                  <a:cubicBezTo>
                    <a:pt x="477047" y="2214662"/>
                    <a:pt x="367525" y="2079719"/>
                    <a:pt x="283867" y="2048174"/>
                  </a:cubicBezTo>
                  <a:cubicBezTo>
                    <a:pt x="200209" y="2016629"/>
                    <a:pt x="104035" y="1922221"/>
                    <a:pt x="0" y="1864118"/>
                  </a:cubicBezTo>
                  <a:cubicBezTo>
                    <a:pt x="63583" y="1828658"/>
                    <a:pt x="165678" y="1835195"/>
                    <a:pt x="315708" y="1774828"/>
                  </a:cubicBezTo>
                  <a:cubicBezTo>
                    <a:pt x="465738" y="1714461"/>
                    <a:pt x="587377" y="1711878"/>
                    <a:pt x="657726" y="1678097"/>
                  </a:cubicBezTo>
                  <a:cubicBezTo>
                    <a:pt x="569120" y="1589902"/>
                    <a:pt x="524122" y="1520831"/>
                    <a:pt x="436048" y="1447263"/>
                  </a:cubicBezTo>
                  <a:cubicBezTo>
                    <a:pt x="347974" y="1373695"/>
                    <a:pt x="279856" y="1230234"/>
                    <a:pt x="195897" y="1197193"/>
                  </a:cubicBezTo>
                  <a:cubicBezTo>
                    <a:pt x="329903" y="1157366"/>
                    <a:pt x="373611" y="1212032"/>
                    <a:pt x="532867" y="1165716"/>
                  </a:cubicBezTo>
                  <a:cubicBezTo>
                    <a:pt x="692123" y="1119399"/>
                    <a:pt x="810181" y="1151310"/>
                    <a:pt x="897918" y="1131615"/>
                  </a:cubicBezTo>
                  <a:cubicBezTo>
                    <a:pt x="861822" y="1037063"/>
                    <a:pt x="856038" y="949794"/>
                    <a:pt x="828117" y="840328"/>
                  </a:cubicBezTo>
                  <a:cubicBezTo>
                    <a:pt x="800196" y="730862"/>
                    <a:pt x="817467" y="645661"/>
                    <a:pt x="752499" y="524767"/>
                  </a:cubicBezTo>
                  <a:cubicBezTo>
                    <a:pt x="889017" y="581474"/>
                    <a:pt x="912591" y="659902"/>
                    <a:pt x="1070508" y="712350"/>
                  </a:cubicBezTo>
                  <a:cubicBezTo>
                    <a:pt x="1228424" y="764798"/>
                    <a:pt x="1258392" y="849286"/>
                    <a:pt x="1429113" y="923880"/>
                  </a:cubicBezTo>
                  <a:cubicBezTo>
                    <a:pt x="1452228" y="792704"/>
                    <a:pt x="1498580" y="735294"/>
                    <a:pt x="1521185" y="618045"/>
                  </a:cubicBezTo>
                  <a:cubicBezTo>
                    <a:pt x="1543790" y="500796"/>
                    <a:pt x="1596159" y="375108"/>
                    <a:pt x="1625011" y="273168"/>
                  </a:cubicBezTo>
                  <a:cubicBezTo>
                    <a:pt x="1789378" y="425234"/>
                    <a:pt x="1823759" y="564483"/>
                    <a:pt x="1915848" y="628562"/>
                  </a:cubicBezTo>
                  <a:close/>
                </a:path>
                <a:path w="3610393" h="3126890" stroke="0" extrusionOk="0">
                  <a:moveTo>
                    <a:pt x="1915848" y="628562"/>
                  </a:moveTo>
                  <a:cubicBezTo>
                    <a:pt x="2038937" y="477347"/>
                    <a:pt x="2142019" y="441169"/>
                    <a:pt x="2182857" y="326852"/>
                  </a:cubicBezTo>
                  <a:cubicBezTo>
                    <a:pt x="2223695" y="212535"/>
                    <a:pt x="2356319" y="177465"/>
                    <a:pt x="2472116" y="0"/>
                  </a:cubicBezTo>
                  <a:cubicBezTo>
                    <a:pt x="2494102" y="304833"/>
                    <a:pt x="2428592" y="553610"/>
                    <a:pt x="2427822" y="836298"/>
                  </a:cubicBezTo>
                  <a:cubicBezTo>
                    <a:pt x="2536523" y="746402"/>
                    <a:pt x="2607401" y="722520"/>
                    <a:pt x="2713006" y="651515"/>
                  </a:cubicBezTo>
                  <a:cubicBezTo>
                    <a:pt x="2818611" y="580510"/>
                    <a:pt x="2951614" y="514134"/>
                    <a:pt x="3009830" y="459189"/>
                  </a:cubicBezTo>
                  <a:cubicBezTo>
                    <a:pt x="2942821" y="697949"/>
                    <a:pt x="2808587" y="699215"/>
                    <a:pt x="2737881" y="945594"/>
                  </a:cubicBezTo>
                  <a:cubicBezTo>
                    <a:pt x="2851142" y="907676"/>
                    <a:pt x="3089990" y="977232"/>
                    <a:pt x="3191587" y="954100"/>
                  </a:cubicBezTo>
                  <a:cubicBezTo>
                    <a:pt x="3293184" y="930968"/>
                    <a:pt x="3523295" y="1007906"/>
                    <a:pt x="3610393" y="961952"/>
                  </a:cubicBezTo>
                  <a:cubicBezTo>
                    <a:pt x="3505673" y="1050759"/>
                    <a:pt x="3295100" y="1092247"/>
                    <a:pt x="3232413" y="1157517"/>
                  </a:cubicBezTo>
                  <a:cubicBezTo>
                    <a:pt x="3169726" y="1222787"/>
                    <a:pt x="2973467" y="1239154"/>
                    <a:pt x="2839005" y="1361065"/>
                  </a:cubicBezTo>
                  <a:cubicBezTo>
                    <a:pt x="2924279" y="1461624"/>
                    <a:pt x="2929388" y="1523050"/>
                    <a:pt x="3053790" y="1634379"/>
                  </a:cubicBezTo>
                  <a:cubicBezTo>
                    <a:pt x="2934846" y="1730015"/>
                    <a:pt x="2880588" y="1689405"/>
                    <a:pt x="2737881" y="1782037"/>
                  </a:cubicBezTo>
                  <a:cubicBezTo>
                    <a:pt x="2856650" y="1872171"/>
                    <a:pt x="2861398" y="1941415"/>
                    <a:pt x="2934044" y="2008062"/>
                  </a:cubicBezTo>
                  <a:cubicBezTo>
                    <a:pt x="3006690" y="2074709"/>
                    <a:pt x="3055769" y="2184228"/>
                    <a:pt x="3155249" y="2262941"/>
                  </a:cubicBezTo>
                  <a:cubicBezTo>
                    <a:pt x="3082580" y="2257116"/>
                    <a:pt x="2993719" y="2193370"/>
                    <a:pt x="2822393" y="2175716"/>
                  </a:cubicBezTo>
                  <a:cubicBezTo>
                    <a:pt x="2651067" y="2158061"/>
                    <a:pt x="2557766" y="2061318"/>
                    <a:pt x="2447044" y="2077355"/>
                  </a:cubicBezTo>
                  <a:cubicBezTo>
                    <a:pt x="2476667" y="2215848"/>
                    <a:pt x="2476168" y="2405032"/>
                    <a:pt x="2497522" y="2514540"/>
                  </a:cubicBezTo>
                  <a:cubicBezTo>
                    <a:pt x="2358367" y="2474486"/>
                    <a:pt x="2228165" y="2368389"/>
                    <a:pt x="2035860" y="2306805"/>
                  </a:cubicBezTo>
                  <a:cubicBezTo>
                    <a:pt x="2001705" y="2463384"/>
                    <a:pt x="1951724" y="2522494"/>
                    <a:pt x="1940920" y="2727632"/>
                  </a:cubicBezTo>
                  <a:cubicBezTo>
                    <a:pt x="1831326" y="2690544"/>
                    <a:pt x="1764728" y="2579935"/>
                    <a:pt x="1650083" y="2514540"/>
                  </a:cubicBezTo>
                  <a:cubicBezTo>
                    <a:pt x="1586720" y="2691951"/>
                    <a:pt x="1498889" y="2713705"/>
                    <a:pt x="1454186" y="2853576"/>
                  </a:cubicBezTo>
                  <a:cubicBezTo>
                    <a:pt x="1354073" y="2766558"/>
                    <a:pt x="1325417" y="2693887"/>
                    <a:pt x="1258121" y="2623837"/>
                  </a:cubicBezTo>
                  <a:cubicBezTo>
                    <a:pt x="1236355" y="2709976"/>
                    <a:pt x="1137393" y="2758453"/>
                    <a:pt x="1035630" y="2880394"/>
                  </a:cubicBezTo>
                  <a:cubicBezTo>
                    <a:pt x="933867" y="3002336"/>
                    <a:pt x="876079" y="3063049"/>
                    <a:pt x="821865" y="3126890"/>
                  </a:cubicBezTo>
                  <a:cubicBezTo>
                    <a:pt x="838671" y="2938477"/>
                    <a:pt x="773970" y="2781555"/>
                    <a:pt x="803145" y="2640484"/>
                  </a:cubicBezTo>
                  <a:cubicBezTo>
                    <a:pt x="543871" y="2635675"/>
                    <a:pt x="467096" y="2574556"/>
                    <a:pt x="214784" y="2580408"/>
                  </a:cubicBezTo>
                  <a:cubicBezTo>
                    <a:pt x="305994" y="2445418"/>
                    <a:pt x="472808" y="2348530"/>
                    <a:pt x="556602" y="2225013"/>
                  </a:cubicBezTo>
                  <a:cubicBezTo>
                    <a:pt x="484788" y="2179183"/>
                    <a:pt x="413357" y="2117603"/>
                    <a:pt x="294999" y="2055392"/>
                  </a:cubicBezTo>
                  <a:cubicBezTo>
                    <a:pt x="176641" y="1993181"/>
                    <a:pt x="146585" y="1931786"/>
                    <a:pt x="0" y="1864118"/>
                  </a:cubicBezTo>
                  <a:cubicBezTo>
                    <a:pt x="65891" y="1825161"/>
                    <a:pt x="237956" y="1828217"/>
                    <a:pt x="309131" y="1776688"/>
                  </a:cubicBezTo>
                  <a:cubicBezTo>
                    <a:pt x="380306" y="1725159"/>
                    <a:pt x="556839" y="1716907"/>
                    <a:pt x="657726" y="1678097"/>
                  </a:cubicBezTo>
                  <a:cubicBezTo>
                    <a:pt x="583925" y="1607324"/>
                    <a:pt x="509979" y="1494311"/>
                    <a:pt x="436048" y="1447263"/>
                  </a:cubicBezTo>
                  <a:cubicBezTo>
                    <a:pt x="362117" y="1400215"/>
                    <a:pt x="314020" y="1307708"/>
                    <a:pt x="195897" y="1197193"/>
                  </a:cubicBezTo>
                  <a:cubicBezTo>
                    <a:pt x="357765" y="1161662"/>
                    <a:pt x="416070" y="1178295"/>
                    <a:pt x="553928" y="1163748"/>
                  </a:cubicBezTo>
                  <a:cubicBezTo>
                    <a:pt x="691786" y="1149202"/>
                    <a:pt x="777340" y="1177540"/>
                    <a:pt x="897918" y="1131615"/>
                  </a:cubicBezTo>
                  <a:cubicBezTo>
                    <a:pt x="847639" y="1061513"/>
                    <a:pt x="869787" y="888281"/>
                    <a:pt x="826663" y="834259"/>
                  </a:cubicBezTo>
                  <a:cubicBezTo>
                    <a:pt x="783539" y="780237"/>
                    <a:pt x="804898" y="642578"/>
                    <a:pt x="752499" y="524767"/>
                  </a:cubicBezTo>
                  <a:cubicBezTo>
                    <a:pt x="880642" y="595090"/>
                    <a:pt x="934412" y="649124"/>
                    <a:pt x="1097572" y="728315"/>
                  </a:cubicBezTo>
                  <a:cubicBezTo>
                    <a:pt x="1260732" y="807506"/>
                    <a:pt x="1264653" y="828542"/>
                    <a:pt x="1429113" y="923880"/>
                  </a:cubicBezTo>
                  <a:cubicBezTo>
                    <a:pt x="1470215" y="778408"/>
                    <a:pt x="1478465" y="767531"/>
                    <a:pt x="1523144" y="611538"/>
                  </a:cubicBezTo>
                  <a:cubicBezTo>
                    <a:pt x="1567823" y="455545"/>
                    <a:pt x="1586650" y="403989"/>
                    <a:pt x="1625011" y="273168"/>
                  </a:cubicBezTo>
                  <a:cubicBezTo>
                    <a:pt x="1736468" y="367168"/>
                    <a:pt x="1789406" y="503837"/>
                    <a:pt x="1915848" y="62856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998842601">
                    <a:prstGeom prst="irregularSeal2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05952070-8846-47E4-A478-54D6BAB75E41}"/>
                </a:ext>
              </a:extLst>
            </p:cNvPr>
            <p:cNvSpPr txBox="1"/>
            <p:nvPr/>
          </p:nvSpPr>
          <p:spPr>
            <a:xfrm rot="19151961">
              <a:off x="4786153" y="3904086"/>
              <a:ext cx="2144985" cy="799846"/>
            </a:xfrm>
            <a:custGeom>
              <a:avLst/>
              <a:gdLst>
                <a:gd name="connsiteX0" fmla="*/ 0 w 2144985"/>
                <a:gd name="connsiteY0" fmla="*/ 0 h 1142637"/>
                <a:gd name="connsiteX1" fmla="*/ 2144985 w 2144985"/>
                <a:gd name="connsiteY1" fmla="*/ 0 h 1142637"/>
                <a:gd name="connsiteX2" fmla="*/ 2144985 w 2144985"/>
                <a:gd name="connsiteY2" fmla="*/ 1142637 h 1142637"/>
                <a:gd name="connsiteX3" fmla="*/ 0 w 2144985"/>
                <a:gd name="connsiteY3" fmla="*/ 1142637 h 1142637"/>
                <a:gd name="connsiteX4" fmla="*/ 0 w 2144985"/>
                <a:gd name="connsiteY4" fmla="*/ 0 h 114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985" h="1142637" fill="none" extrusionOk="0">
                  <a:moveTo>
                    <a:pt x="0" y="0"/>
                  </a:moveTo>
                  <a:cubicBezTo>
                    <a:pt x="866218" y="-165908"/>
                    <a:pt x="1532919" y="77559"/>
                    <a:pt x="2144985" y="0"/>
                  </a:cubicBezTo>
                  <a:cubicBezTo>
                    <a:pt x="2150949" y="328813"/>
                    <a:pt x="2063540" y="589512"/>
                    <a:pt x="2144985" y="1142637"/>
                  </a:cubicBezTo>
                  <a:cubicBezTo>
                    <a:pt x="1185001" y="1184482"/>
                    <a:pt x="373919" y="1033026"/>
                    <a:pt x="0" y="1142637"/>
                  </a:cubicBezTo>
                  <a:cubicBezTo>
                    <a:pt x="-83793" y="992609"/>
                    <a:pt x="-94710" y="356132"/>
                    <a:pt x="0" y="0"/>
                  </a:cubicBezTo>
                  <a:close/>
                </a:path>
                <a:path w="2144985" h="1142637" stroke="0" extrusionOk="0">
                  <a:moveTo>
                    <a:pt x="0" y="0"/>
                  </a:moveTo>
                  <a:cubicBezTo>
                    <a:pt x="1017650" y="-19832"/>
                    <a:pt x="1576377" y="-44169"/>
                    <a:pt x="2144985" y="0"/>
                  </a:cubicBezTo>
                  <a:cubicBezTo>
                    <a:pt x="2100378" y="411534"/>
                    <a:pt x="2134011" y="970068"/>
                    <a:pt x="2144985" y="1142637"/>
                  </a:cubicBezTo>
                  <a:cubicBezTo>
                    <a:pt x="1202703" y="1181936"/>
                    <a:pt x="761158" y="988744"/>
                    <a:pt x="0" y="1142637"/>
                  </a:cubicBezTo>
                  <a:cubicBezTo>
                    <a:pt x="89412" y="933247"/>
                    <a:pt x="35993" y="509351"/>
                    <a:pt x="0" y="0"/>
                  </a:cubicBezTo>
                  <a:close/>
                </a:path>
              </a:pathLst>
            </a:custGeom>
            <a:solidFill>
              <a:srgbClr val="FFFE9A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0941674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Arial" panose="020B0604020202020204" pitchFamily="34" charset="0"/>
                  <a:cs typeface="Arial" panose="020B0604020202020204" pitchFamily="34" charset="0"/>
                </a:rPr>
                <a:t>مركز تنظيم الحرارة في </a:t>
              </a:r>
              <a:r>
                <a:rPr lang="ar-SA" dirty="0" err="1">
                  <a:latin typeface="Arial" panose="020B0604020202020204" pitchFamily="34" charset="0"/>
                  <a:cs typeface="Arial" panose="020B0604020202020204" pitchFamily="34" charset="0"/>
                </a:rPr>
                <a:t>الهيبوتلاموس</a:t>
              </a:r>
              <a:endParaRPr lang="he-I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63A48D9-009A-49A1-8187-EA48C57D296E}"/>
              </a:ext>
            </a:extLst>
          </p:cNvPr>
          <p:cNvSpPr txBox="1"/>
          <p:nvPr/>
        </p:nvSpPr>
        <p:spPr>
          <a:xfrm>
            <a:off x="7566178" y="1533283"/>
            <a:ext cx="30331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في الجلد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64C53BF-E585-4A73-AE78-5A03F7609EB1}"/>
              </a:ext>
            </a:extLst>
          </p:cNvPr>
          <p:cNvSpPr txBox="1"/>
          <p:nvPr/>
        </p:nvSpPr>
        <p:spPr>
          <a:xfrm>
            <a:off x="353390" y="1475647"/>
            <a:ext cx="51355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في </a:t>
            </a:r>
            <a:r>
              <a:rPr lang="ar-SA" sz="2000" dirty="0" err="1">
                <a:latin typeface="Arial" panose="020B0604020202020204" pitchFamily="34" charset="0"/>
                <a:cs typeface="Arial" panose="020B0604020202020204" pitchFamily="34" charset="0"/>
              </a:rPr>
              <a:t>الهيبوبلاموس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شرايين رئيسية،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عضلات الهيكل وأعضاء داخلية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9FE2F3C3-D9CF-40D3-A902-807D3023C341}"/>
              </a:ext>
            </a:extLst>
          </p:cNvPr>
          <p:cNvCxnSpPr>
            <a:cxnSpLocks/>
          </p:cNvCxnSpPr>
          <p:nvPr/>
        </p:nvCxnSpPr>
        <p:spPr>
          <a:xfrm flipH="1">
            <a:off x="7093342" y="2044610"/>
            <a:ext cx="1038497" cy="633114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0794A25F-6AA7-4916-A70A-B72912FAE2E8}"/>
              </a:ext>
            </a:extLst>
          </p:cNvPr>
          <p:cNvCxnSpPr>
            <a:cxnSpLocks/>
          </p:cNvCxnSpPr>
          <p:nvPr/>
        </p:nvCxnSpPr>
        <p:spPr>
          <a:xfrm>
            <a:off x="4070013" y="2243625"/>
            <a:ext cx="774644" cy="751242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890091D-9085-4B3C-A2F1-B1FDCEDBD668}"/>
              </a:ext>
            </a:extLst>
          </p:cNvPr>
          <p:cNvSpPr txBox="1"/>
          <p:nvPr/>
        </p:nvSpPr>
        <p:spPr>
          <a:xfrm>
            <a:off x="7422652" y="2247145"/>
            <a:ext cx="2545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البيئة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003C28E4-0C6E-421E-B07B-F75D5AE9D0B0}"/>
              </a:ext>
            </a:extLst>
          </p:cNvPr>
          <p:cNvSpPr txBox="1"/>
          <p:nvPr/>
        </p:nvSpPr>
        <p:spPr>
          <a:xfrm>
            <a:off x="1280160" y="2316904"/>
            <a:ext cx="2545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الدم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5A8A0290-826D-472B-9C49-43A181075901}"/>
              </a:ext>
            </a:extLst>
          </p:cNvPr>
          <p:cNvCxnSpPr>
            <a:cxnSpLocks/>
          </p:cNvCxnSpPr>
          <p:nvPr/>
        </p:nvCxnSpPr>
        <p:spPr>
          <a:xfrm flipH="1">
            <a:off x="3596485" y="4259037"/>
            <a:ext cx="1038497" cy="633114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חץ ישר 47">
            <a:extLst>
              <a:ext uri="{FF2B5EF4-FFF2-40B4-BE49-F238E27FC236}">
                <a16:creationId xmlns:a16="http://schemas.microsoft.com/office/drawing/2014/main" id="{DA516D85-8365-4DD7-8E17-4201FCB3EDCE}"/>
              </a:ext>
            </a:extLst>
          </p:cNvPr>
          <p:cNvCxnSpPr>
            <a:cxnSpLocks/>
          </p:cNvCxnSpPr>
          <p:nvPr/>
        </p:nvCxnSpPr>
        <p:spPr>
          <a:xfrm>
            <a:off x="6254156" y="4601980"/>
            <a:ext cx="250553" cy="745344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0F2D42BD-234F-4568-802E-FE06023DD65A}"/>
              </a:ext>
            </a:extLst>
          </p:cNvPr>
          <p:cNvSpPr txBox="1"/>
          <p:nvPr/>
        </p:nvSpPr>
        <p:spPr>
          <a:xfrm>
            <a:off x="463241" y="4931942"/>
            <a:ext cx="31332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وتيرة انتاج الحرارة الايضية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4A80EE06-D070-4ADB-8FF9-F29361D44273}"/>
              </a:ext>
            </a:extLst>
          </p:cNvPr>
          <p:cNvSpPr txBox="1"/>
          <p:nvPr/>
        </p:nvSpPr>
        <p:spPr>
          <a:xfrm>
            <a:off x="3596484" y="5625963"/>
            <a:ext cx="4592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تقليص توزيع الحرارة من الجسم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Images : nature, snow, cold, winter, animal, wildlife, young ...">
            <a:extLst>
              <a:ext uri="{FF2B5EF4-FFF2-40B4-BE49-F238E27FC236}">
                <a16:creationId xmlns:a16="http://schemas.microsoft.com/office/drawing/2014/main" id="{E592A53E-DE12-4F98-9D12-E65980CA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82" y="340581"/>
            <a:ext cx="4691795" cy="35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photo Wood Cold Nature Snow Outdoors Mammal Winter - Max Pixel">
            <a:extLst>
              <a:ext uri="{FF2B5EF4-FFF2-40B4-BE49-F238E27FC236}">
                <a16:creationId xmlns:a16="http://schemas.microsoft.com/office/drawing/2014/main" id="{9EE22C6A-CDF9-4CE2-A6D4-201D604A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5" y="2792129"/>
            <a:ext cx="5613703" cy="36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63000044-A74A-45F7-A72B-4C06B55B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65" y="1105295"/>
            <a:ext cx="5353249" cy="794657"/>
          </a:xfrm>
          <a:solidFill>
            <a:schemeClr val="bg1"/>
          </a:solidFill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في البرد ينتصب الشعر 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30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94539" y="23479"/>
            <a:ext cx="9750334" cy="794657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قشعريرة في البرد (</a:t>
            </a:r>
            <a:r>
              <a:rPr lang="ar-SA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إنتصاب</a:t>
            </a:r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 الشعر)</a:t>
            </a:r>
            <a:endParaRPr lang="he-IL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Winter Girl Young - Free photo on Pixabay">
            <a:extLst>
              <a:ext uri="{FF2B5EF4-FFF2-40B4-BE49-F238E27FC236}">
                <a16:creationId xmlns:a16="http://schemas.microsoft.com/office/drawing/2014/main" id="{FC357CE7-9215-45E1-83C0-6BC75A16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5" y="1608741"/>
            <a:ext cx="4453711" cy="29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 descr="תמונה שמכילה אדם, איש, קעקוע, מקורה&#10;&#10;התיאור נוצר באופן אוטומטי">
            <a:extLst>
              <a:ext uri="{FF2B5EF4-FFF2-40B4-BE49-F238E27FC236}">
                <a16:creationId xmlns:a16="http://schemas.microsoft.com/office/drawing/2014/main" id="{CC867520-BC51-4400-8DBB-5183FED57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753" y="744551"/>
            <a:ext cx="3862901" cy="5150534"/>
          </a:xfrm>
          <a:prstGeom prst="rect">
            <a:avLst/>
          </a:prstGeom>
        </p:spPr>
      </p:pic>
      <p:sp>
        <p:nvSpPr>
          <p:cNvPr id="6" name="חץ: ימינה 5">
            <a:extLst>
              <a:ext uri="{FF2B5EF4-FFF2-40B4-BE49-F238E27FC236}">
                <a16:creationId xmlns:a16="http://schemas.microsoft.com/office/drawing/2014/main" id="{37CA2202-38B2-4AD2-987A-DAE445504024}"/>
              </a:ext>
            </a:extLst>
          </p:cNvPr>
          <p:cNvSpPr/>
          <p:nvPr/>
        </p:nvSpPr>
        <p:spPr>
          <a:xfrm>
            <a:off x="5734593" y="3004457"/>
            <a:ext cx="1278571" cy="69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72EB6B-51C2-4480-B505-BB8078C3E3B7}"/>
              </a:ext>
            </a:extLst>
          </p:cNvPr>
          <p:cNvSpPr txBox="1"/>
          <p:nvPr/>
        </p:nvSpPr>
        <p:spPr>
          <a:xfrm rot="20259892">
            <a:off x="673601" y="2728537"/>
            <a:ext cx="45392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غير ناجع</a:t>
            </a:r>
            <a:endParaRPr lang="he-IL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4173" y="188282"/>
            <a:ext cx="12190412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SA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طرق فسيولوجية</a:t>
            </a:r>
            <a:r>
              <a:rPr lang="ar-JO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ar-SA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لتنظيم التوصيل الحرا</a:t>
            </a:r>
            <a:r>
              <a:rPr lang="ar-JO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ر</a:t>
            </a:r>
            <a:r>
              <a:rPr lang="ar-SA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ي بين الجسم والمحيط</a:t>
            </a:r>
            <a:endParaRPr lang="he-IL" sz="34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rtl="0">
              <a:defRPr/>
            </a:pPr>
            <a:r>
              <a:rPr lang="he-IL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ar-SA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عند كائنات حية ثابتة درجة الحرارة</a:t>
            </a:r>
            <a:r>
              <a:rPr lang="he-IL" sz="34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e-IL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(הומאותרמיים)</a:t>
            </a:r>
            <a:endParaRPr lang="he-IL" sz="34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9C618DE-035A-4160-8B58-565E2F110FFB}"/>
              </a:ext>
            </a:extLst>
          </p:cNvPr>
          <p:cNvSpPr txBox="1"/>
          <p:nvPr/>
        </p:nvSpPr>
        <p:spPr>
          <a:xfrm>
            <a:off x="943093" y="1404355"/>
            <a:ext cx="103042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تنظيم كمية الدم التي تجري في الاوعية الدموية المحيطية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441CFC2-7C33-4E8E-971E-05B5AC9C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66" y="2157157"/>
            <a:ext cx="4111452" cy="23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1C982F7-2032-449A-9A06-CD0D00ECA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r="22357"/>
          <a:stretch/>
        </p:blipFill>
        <p:spPr bwMode="auto">
          <a:xfrm>
            <a:off x="823860" y="2481803"/>
            <a:ext cx="4580897" cy="42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4D4C055-C8AE-4489-A7EB-56A247103E24}"/>
              </a:ext>
            </a:extLst>
          </p:cNvPr>
          <p:cNvSpPr txBox="1"/>
          <p:nvPr/>
        </p:nvSpPr>
        <p:spPr>
          <a:xfrm>
            <a:off x="7209625" y="4637875"/>
            <a:ext cx="44719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تنظيم قطر الاوعية الدموية المحيطية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0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259880" y="2283242"/>
            <a:ext cx="10800000" cy="1951072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الحرارة والكائن الحي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4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2474" y="68626"/>
            <a:ext cx="1025652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r>
              <a:rPr lang="ar-SA" sz="3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التوصيل الحراري،</a:t>
            </a:r>
            <a:r>
              <a:rPr lang="he-IL" sz="3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ar-SA" sz="36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الكحول ودرجة حرارة الجسم</a:t>
            </a:r>
            <a:endParaRPr lang="he-IL" sz="36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146" name="Picture 2" descr="800+ Free Temperature &amp; Thermometer Images - Pixabay">
            <a:extLst>
              <a:ext uri="{FF2B5EF4-FFF2-40B4-BE49-F238E27FC236}">
                <a16:creationId xmlns:a16="http://schemas.microsoft.com/office/drawing/2014/main" id="{9F7C7FC7-4A8E-43D7-BBEF-5937DD59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" y="3116385"/>
            <a:ext cx="4155349" cy="32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0B46555C-4E3E-48FC-B696-00D59592AB2F}"/>
              </a:ext>
            </a:extLst>
          </p:cNvPr>
          <p:cNvCxnSpPr/>
          <p:nvPr/>
        </p:nvCxnSpPr>
        <p:spPr>
          <a:xfrm>
            <a:off x="7162800" y="771732"/>
            <a:ext cx="0" cy="7997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לבן 5">
            <a:extLst>
              <a:ext uri="{FF2B5EF4-FFF2-40B4-BE49-F238E27FC236}">
                <a16:creationId xmlns:a16="http://schemas.microsoft.com/office/drawing/2014/main" id="{B515680A-9152-4686-93C1-11FF216FE5E7}"/>
              </a:ext>
            </a:extLst>
          </p:cNvPr>
          <p:cNvSpPr/>
          <p:nvPr/>
        </p:nvSpPr>
        <p:spPr>
          <a:xfrm>
            <a:off x="6248016" y="1405783"/>
            <a:ext cx="1856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افراز ادرينالين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D0F00722-3569-43DB-9016-8148D7EE2D9D}"/>
              </a:ext>
            </a:extLst>
          </p:cNvPr>
          <p:cNvCxnSpPr>
            <a:cxnSpLocks/>
          </p:cNvCxnSpPr>
          <p:nvPr/>
        </p:nvCxnSpPr>
        <p:spPr>
          <a:xfrm>
            <a:off x="7628909" y="1952345"/>
            <a:ext cx="1017294" cy="4895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2A6F4A35-FA2C-4AE9-B198-36559084C006}"/>
              </a:ext>
            </a:extLst>
          </p:cNvPr>
          <p:cNvCxnSpPr>
            <a:cxnSpLocks/>
          </p:cNvCxnSpPr>
          <p:nvPr/>
        </p:nvCxnSpPr>
        <p:spPr>
          <a:xfrm>
            <a:off x="4948645" y="2792825"/>
            <a:ext cx="0" cy="6151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מלבן 6">
            <a:extLst>
              <a:ext uri="{FF2B5EF4-FFF2-40B4-BE49-F238E27FC236}">
                <a16:creationId xmlns:a16="http://schemas.microsoft.com/office/drawing/2014/main" id="{71DFFAEE-C2CB-4E23-B106-55BA1DCA62DE}"/>
              </a:ext>
            </a:extLst>
          </p:cNvPr>
          <p:cNvSpPr/>
          <p:nvPr/>
        </p:nvSpPr>
        <p:spPr>
          <a:xfrm>
            <a:off x="8692130" y="2329418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 عمليات الايض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203F9F33-CD55-4191-ADBB-B427A7E4AEDF}"/>
              </a:ext>
            </a:extLst>
          </p:cNvPr>
          <p:cNvSpPr/>
          <p:nvPr/>
        </p:nvSpPr>
        <p:spPr>
          <a:xfrm>
            <a:off x="9825647" y="4445961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 نشاط غدد العرق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FE4061FF-2FEB-464B-82E5-19FC5A51F39D}"/>
              </a:ext>
            </a:extLst>
          </p:cNvPr>
          <p:cNvSpPr/>
          <p:nvPr/>
        </p:nvSpPr>
        <p:spPr>
          <a:xfrm>
            <a:off x="679672" y="1960086"/>
            <a:ext cx="51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إعاقة عمل الاعصاب المنظمة لقطر الاوعية الدموية المحيطية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05B11428-403D-43D6-A57A-B43B4B5D7444}"/>
              </a:ext>
            </a:extLst>
          </p:cNvPr>
          <p:cNvSpPr/>
          <p:nvPr/>
        </p:nvSpPr>
        <p:spPr>
          <a:xfrm>
            <a:off x="3795855" y="3362012"/>
            <a:ext cx="2855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توسيع اوعية دموية محيطية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1E201198-96E9-44BF-B763-87ECE2C3A324}"/>
              </a:ext>
            </a:extLst>
          </p:cNvPr>
          <p:cNvCxnSpPr>
            <a:cxnSpLocks/>
          </p:cNvCxnSpPr>
          <p:nvPr/>
        </p:nvCxnSpPr>
        <p:spPr>
          <a:xfrm>
            <a:off x="9359817" y="2860921"/>
            <a:ext cx="1017294" cy="5770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מלבן 20">
            <a:extLst>
              <a:ext uri="{FF2B5EF4-FFF2-40B4-BE49-F238E27FC236}">
                <a16:creationId xmlns:a16="http://schemas.microsoft.com/office/drawing/2014/main" id="{AD0F2B7C-9FA3-4A76-BB9F-6C6E50378ED0}"/>
              </a:ext>
            </a:extLst>
          </p:cNvPr>
          <p:cNvSpPr/>
          <p:nvPr/>
        </p:nvSpPr>
        <p:spPr>
          <a:xfrm>
            <a:off x="9832630" y="3407934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 انتاج الحرارة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מחבר חץ ישר 22">
            <a:extLst>
              <a:ext uri="{FF2B5EF4-FFF2-40B4-BE49-F238E27FC236}">
                <a16:creationId xmlns:a16="http://schemas.microsoft.com/office/drawing/2014/main" id="{D5D595BE-36AE-48F9-8BA3-4DD9F2528ABA}"/>
              </a:ext>
            </a:extLst>
          </p:cNvPr>
          <p:cNvCxnSpPr>
            <a:cxnSpLocks/>
          </p:cNvCxnSpPr>
          <p:nvPr/>
        </p:nvCxnSpPr>
        <p:spPr>
          <a:xfrm>
            <a:off x="10479558" y="3869599"/>
            <a:ext cx="0" cy="5882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F40A290F-F4D3-4F7C-B80F-3B773C3BF6BE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5801761" y="1915992"/>
            <a:ext cx="1098350" cy="4595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חץ ישר 28">
            <a:extLst>
              <a:ext uri="{FF2B5EF4-FFF2-40B4-BE49-F238E27FC236}">
                <a16:creationId xmlns:a16="http://schemas.microsoft.com/office/drawing/2014/main" id="{EB05B2A6-3756-4EFE-BF3B-C1DBA943EE3C}"/>
              </a:ext>
            </a:extLst>
          </p:cNvPr>
          <p:cNvCxnSpPr>
            <a:cxnSpLocks/>
          </p:cNvCxnSpPr>
          <p:nvPr/>
        </p:nvCxnSpPr>
        <p:spPr>
          <a:xfrm>
            <a:off x="5634445" y="3916054"/>
            <a:ext cx="0" cy="12186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מלבן 29">
            <a:extLst>
              <a:ext uri="{FF2B5EF4-FFF2-40B4-BE49-F238E27FC236}">
                <a16:creationId xmlns:a16="http://schemas.microsoft.com/office/drawing/2014/main" id="{17A2D251-DE2E-4049-9335-8F38F82A24F9}"/>
              </a:ext>
            </a:extLst>
          </p:cNvPr>
          <p:cNvSpPr/>
          <p:nvPr/>
        </p:nvSpPr>
        <p:spPr>
          <a:xfrm>
            <a:off x="5582077" y="5249377"/>
            <a:ext cx="275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فقدان حرارة من الجسم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מחבר חץ ישר 30">
            <a:extLst>
              <a:ext uri="{FF2B5EF4-FFF2-40B4-BE49-F238E27FC236}">
                <a16:creationId xmlns:a16="http://schemas.microsoft.com/office/drawing/2014/main" id="{A3A1BFB1-47F3-4193-BE12-5C7EA7C14EC1}"/>
              </a:ext>
            </a:extLst>
          </p:cNvPr>
          <p:cNvCxnSpPr>
            <a:cxnSpLocks/>
          </p:cNvCxnSpPr>
          <p:nvPr/>
        </p:nvCxnSpPr>
        <p:spPr>
          <a:xfrm flipH="1">
            <a:off x="8592260" y="4907626"/>
            <a:ext cx="1240370" cy="582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  <p:bldP spid="16" grpId="0"/>
      <p:bldP spid="21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B55EF2-1C98-4226-A776-A7375CAA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03" y="-12898"/>
            <a:ext cx="11932920" cy="1063753"/>
          </a:xfrm>
        </p:spPr>
        <p:txBody>
          <a:bodyPr/>
          <a:lstStyle/>
          <a:p>
            <a:r>
              <a:rPr lang="ar-SA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الطرق "المُكلفة</a:t>
            </a:r>
            <a:r>
              <a:rPr lang="he-IL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</a:t>
            </a:r>
            <a:br>
              <a:rPr lang="he-IL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طرق تنظيم درجة حرارة الجسم والتي تستغل صرف طاقة وموارد</a:t>
            </a:r>
            <a:endParaRPr lang="he-IL" sz="32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AA52A1-F2A1-496F-9478-5292D51C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200" y="1206486"/>
            <a:ext cx="2689178" cy="84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تعرق</a:t>
            </a: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لهاث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D wallpaper: italy, voghera, perspiration, sweat, effort, running ...">
            <a:extLst>
              <a:ext uri="{FF2B5EF4-FFF2-40B4-BE49-F238E27FC236}">
                <a16:creationId xmlns:a16="http://schemas.microsoft.com/office/drawing/2014/main" id="{EEB34082-1356-4C98-A898-F3DD08B8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36" y="1756339"/>
            <a:ext cx="2338748" cy="15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E528653-D5B3-4765-9DF2-5B783BFA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2" y="2891639"/>
            <a:ext cx="2689179" cy="27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carlet Robin (Petroica boodang) | Hot bird on a rock at the… | Flickr">
            <a:extLst>
              <a:ext uri="{FF2B5EF4-FFF2-40B4-BE49-F238E27FC236}">
                <a16:creationId xmlns:a16="http://schemas.microsoft.com/office/drawing/2014/main" id="{C81DA917-F5C8-4BFD-96E3-3F2776FC5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t="20297" r="15804"/>
          <a:stretch/>
        </p:blipFill>
        <p:spPr bwMode="auto">
          <a:xfrm>
            <a:off x="4216986" y="3533172"/>
            <a:ext cx="2436048" cy="2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0857A2F-8DE8-4462-9A7A-A99840DEA0AC}"/>
              </a:ext>
            </a:extLst>
          </p:cNvPr>
          <p:cNvSpPr txBox="1"/>
          <p:nvPr/>
        </p:nvSpPr>
        <p:spPr>
          <a:xfrm>
            <a:off x="7766613" y="2155151"/>
            <a:ext cx="42570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غير ناجعة عندما تكون رطوبة الهواء مرتفعة – عبء حراري.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64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19364" y="34723"/>
            <a:ext cx="9144000" cy="685800"/>
          </a:xfrm>
          <a:solidFill>
            <a:schemeClr val="bg1"/>
          </a:solidFill>
        </p:spPr>
        <p:txBody>
          <a:bodyPr/>
          <a:lstStyle/>
          <a:p>
            <a:r>
              <a:rPr lang="ar-SA" sz="3600" b="0" dirty="0">
                <a:latin typeface="Arial" panose="020B0604020202020204" pitchFamily="34" charset="0"/>
                <a:cs typeface="Arial" panose="020B0604020202020204" pitchFamily="34" charset="0"/>
              </a:rPr>
              <a:t>ما العمل في حالة عدم وجود غدد افراز عرق</a:t>
            </a:r>
            <a:r>
              <a:rPr lang="he-IL" sz="3600" b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3D9F05-A60F-4012-86B1-604B3114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6" y="1656054"/>
            <a:ext cx="5352288" cy="35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3DCC613-2532-44DE-B8CB-E562609E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85" y="1656054"/>
            <a:ext cx="4940808" cy="29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2EB8467A-996B-4DBF-8783-312D38E7523E}"/>
              </a:ext>
            </a:extLst>
          </p:cNvPr>
          <p:cNvSpPr/>
          <p:nvPr/>
        </p:nvSpPr>
        <p:spPr>
          <a:xfrm>
            <a:off x="409303" y="4611188"/>
            <a:ext cx="3370217" cy="2246812"/>
          </a:xfrm>
          <a:prstGeom prst="ellipse">
            <a:avLst/>
          </a:prstGeom>
          <a:solidFill>
            <a:srgbClr val="FFB7B7"/>
          </a:solidFill>
          <a:ln>
            <a:solidFill>
              <a:srgbClr val="FF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ציין מיקום תוכן 3">
            <a:extLst>
              <a:ext uri="{FF2B5EF4-FFF2-40B4-BE49-F238E27FC236}">
                <a16:creationId xmlns:a16="http://schemas.microsoft.com/office/drawing/2014/main" id="{D61FD9E1-17F8-4614-AE66-B78EE89FA37E}"/>
              </a:ext>
            </a:extLst>
          </p:cNvPr>
          <p:cNvSpPr txBox="1">
            <a:spLocks/>
          </p:cNvSpPr>
          <p:nvPr/>
        </p:nvSpPr>
        <p:spPr>
          <a:xfrm>
            <a:off x="500743" y="5532791"/>
            <a:ext cx="3278777" cy="4971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>
            <a:normAutofit lnSpcReduction="10000"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 algn="ctr">
              <a:buFont typeface="Arial" pitchFamily="34" charset="0"/>
              <a:buNone/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سلوكي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55"/>
            <a:ext cx="10972800" cy="720000"/>
          </a:xfrm>
        </p:spPr>
        <p:txBody>
          <a:bodyPr/>
          <a:lstStyle/>
          <a:p>
            <a:r>
              <a:rPr lang="ar-SA" sz="2800" b="0" dirty="0">
                <a:latin typeface="Arial" panose="020B0604020202020204" pitchFamily="34" charset="0"/>
                <a:cs typeface="Arial" panose="020B0604020202020204" pitchFamily="34" charset="0"/>
              </a:rPr>
              <a:t>المحافظة على الاتزان البدني لدرجة حرارة الجسم</a:t>
            </a:r>
            <a:endParaRPr lang="he-IL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7">
            <a:extLst>
              <a:ext uri="{FF2B5EF4-FFF2-40B4-BE49-F238E27FC236}">
                <a16:creationId xmlns:a16="http://schemas.microsoft.com/office/drawing/2014/main" id="{D6BE48FA-B8A7-4341-9B63-67343034B576}"/>
              </a:ext>
            </a:extLst>
          </p:cNvPr>
          <p:cNvSpPr txBox="1">
            <a:spLocks/>
          </p:cNvSpPr>
          <p:nvPr/>
        </p:nvSpPr>
        <p:spPr>
          <a:xfrm>
            <a:off x="656272" y="-50447"/>
            <a:ext cx="10972800" cy="720000"/>
          </a:xfrm>
          <a:prstGeom prst="rect">
            <a:avLst/>
          </a:prstGeo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كائنات حية ثابتة درجة الحرارة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044426C-A2DC-4C92-84AD-827B9F4AA74E}"/>
              </a:ext>
            </a:extLst>
          </p:cNvPr>
          <p:cNvGrpSpPr/>
          <p:nvPr/>
        </p:nvGrpSpPr>
        <p:grpSpPr>
          <a:xfrm rot="2113697">
            <a:off x="4815330" y="2110964"/>
            <a:ext cx="2958176" cy="2526744"/>
            <a:chOff x="4205953" y="2682240"/>
            <a:chExt cx="3610393" cy="3126890"/>
          </a:xfrm>
        </p:grpSpPr>
        <p:sp>
          <p:nvSpPr>
            <p:cNvPr id="2" name="פיצוץ : 14 נקודות 1">
              <a:extLst>
                <a:ext uri="{FF2B5EF4-FFF2-40B4-BE49-F238E27FC236}">
                  <a16:creationId xmlns:a16="http://schemas.microsoft.com/office/drawing/2014/main" id="{5E694189-BEA3-4433-A0FB-7DBB561EF65B}"/>
                </a:ext>
              </a:extLst>
            </p:cNvPr>
            <p:cNvSpPr/>
            <p:nvPr/>
          </p:nvSpPr>
          <p:spPr>
            <a:xfrm>
              <a:off x="4205953" y="2682240"/>
              <a:ext cx="3610393" cy="3126890"/>
            </a:xfrm>
            <a:custGeom>
              <a:avLst/>
              <a:gdLst>
                <a:gd name="connsiteX0" fmla="*/ 1915848 w 3610393"/>
                <a:gd name="connsiteY0" fmla="*/ 628562 h 3126890"/>
                <a:gd name="connsiteX1" fmla="*/ 2199545 w 3610393"/>
                <a:gd name="connsiteY1" fmla="*/ 307995 h 3126890"/>
                <a:gd name="connsiteX2" fmla="*/ 2472116 w 3610393"/>
                <a:gd name="connsiteY2" fmla="*/ 0 h 3126890"/>
                <a:gd name="connsiteX3" fmla="*/ 2427822 w 3610393"/>
                <a:gd name="connsiteY3" fmla="*/ 836298 h 3126890"/>
                <a:gd name="connsiteX4" fmla="*/ 2701366 w 3610393"/>
                <a:gd name="connsiteY4" fmla="*/ 659057 h 3126890"/>
                <a:gd name="connsiteX5" fmla="*/ 3009830 w 3610393"/>
                <a:gd name="connsiteY5" fmla="*/ 459189 h 3126890"/>
                <a:gd name="connsiteX6" fmla="*/ 2737881 w 3610393"/>
                <a:gd name="connsiteY6" fmla="*/ 945594 h 3126890"/>
                <a:gd name="connsiteX7" fmla="*/ 3147962 w 3610393"/>
                <a:gd name="connsiteY7" fmla="*/ 953282 h 3126890"/>
                <a:gd name="connsiteX8" fmla="*/ 3610393 w 3610393"/>
                <a:gd name="connsiteY8" fmla="*/ 961952 h 3126890"/>
                <a:gd name="connsiteX9" fmla="*/ 3216985 w 3610393"/>
                <a:gd name="connsiteY9" fmla="*/ 1165500 h 3126890"/>
                <a:gd name="connsiteX10" fmla="*/ 2839005 w 3610393"/>
                <a:gd name="connsiteY10" fmla="*/ 1361065 h 3126890"/>
                <a:gd name="connsiteX11" fmla="*/ 3053790 w 3610393"/>
                <a:gd name="connsiteY11" fmla="*/ 1634379 h 3126890"/>
                <a:gd name="connsiteX12" fmla="*/ 2737881 w 3610393"/>
                <a:gd name="connsiteY12" fmla="*/ 1782037 h 3126890"/>
                <a:gd name="connsiteX13" fmla="*/ 2942391 w 3610393"/>
                <a:gd name="connsiteY13" fmla="*/ 2017680 h 3126890"/>
                <a:gd name="connsiteX14" fmla="*/ 3155249 w 3610393"/>
                <a:gd name="connsiteY14" fmla="*/ 2262941 h 3126890"/>
                <a:gd name="connsiteX15" fmla="*/ 2786982 w 3610393"/>
                <a:gd name="connsiteY15" fmla="*/ 2166436 h 3126890"/>
                <a:gd name="connsiteX16" fmla="*/ 2447044 w 3610393"/>
                <a:gd name="connsiteY16" fmla="*/ 2077355 h 3126890"/>
                <a:gd name="connsiteX17" fmla="*/ 2497522 w 3610393"/>
                <a:gd name="connsiteY17" fmla="*/ 2514540 h 3126890"/>
                <a:gd name="connsiteX18" fmla="*/ 2035860 w 3610393"/>
                <a:gd name="connsiteY18" fmla="*/ 2306805 h 3126890"/>
                <a:gd name="connsiteX19" fmla="*/ 1940920 w 3610393"/>
                <a:gd name="connsiteY19" fmla="*/ 2727632 h 3126890"/>
                <a:gd name="connsiteX20" fmla="*/ 1650083 w 3610393"/>
                <a:gd name="connsiteY20" fmla="*/ 2514540 h 3126890"/>
                <a:gd name="connsiteX21" fmla="*/ 1454186 w 3610393"/>
                <a:gd name="connsiteY21" fmla="*/ 2853576 h 3126890"/>
                <a:gd name="connsiteX22" fmla="*/ 1258121 w 3610393"/>
                <a:gd name="connsiteY22" fmla="*/ 2623837 h 3126890"/>
                <a:gd name="connsiteX23" fmla="*/ 1048718 w 3610393"/>
                <a:gd name="connsiteY23" fmla="*/ 2865302 h 3126890"/>
                <a:gd name="connsiteX24" fmla="*/ 821865 w 3610393"/>
                <a:gd name="connsiteY24" fmla="*/ 3126890 h 3126890"/>
                <a:gd name="connsiteX25" fmla="*/ 803145 w 3610393"/>
                <a:gd name="connsiteY25" fmla="*/ 2640484 h 3126890"/>
                <a:gd name="connsiteX26" fmla="*/ 214784 w 3610393"/>
                <a:gd name="connsiteY26" fmla="*/ 2580408 h 3126890"/>
                <a:gd name="connsiteX27" fmla="*/ 556602 w 3610393"/>
                <a:gd name="connsiteY27" fmla="*/ 2225013 h 3126890"/>
                <a:gd name="connsiteX28" fmla="*/ 283867 w 3610393"/>
                <a:gd name="connsiteY28" fmla="*/ 2048174 h 3126890"/>
                <a:gd name="connsiteX29" fmla="*/ 0 w 3610393"/>
                <a:gd name="connsiteY29" fmla="*/ 1864118 h 3126890"/>
                <a:gd name="connsiteX30" fmla="*/ 315708 w 3610393"/>
                <a:gd name="connsiteY30" fmla="*/ 1774828 h 3126890"/>
                <a:gd name="connsiteX31" fmla="*/ 657726 w 3610393"/>
                <a:gd name="connsiteY31" fmla="*/ 1678097 h 3126890"/>
                <a:gd name="connsiteX32" fmla="*/ 436048 w 3610393"/>
                <a:gd name="connsiteY32" fmla="*/ 1447263 h 3126890"/>
                <a:gd name="connsiteX33" fmla="*/ 195897 w 3610393"/>
                <a:gd name="connsiteY33" fmla="*/ 1197193 h 3126890"/>
                <a:gd name="connsiteX34" fmla="*/ 532867 w 3610393"/>
                <a:gd name="connsiteY34" fmla="*/ 1165716 h 3126890"/>
                <a:gd name="connsiteX35" fmla="*/ 897918 w 3610393"/>
                <a:gd name="connsiteY35" fmla="*/ 1131615 h 3126890"/>
                <a:gd name="connsiteX36" fmla="*/ 828117 w 3610393"/>
                <a:gd name="connsiteY36" fmla="*/ 840328 h 3126890"/>
                <a:gd name="connsiteX37" fmla="*/ 752499 w 3610393"/>
                <a:gd name="connsiteY37" fmla="*/ 524767 h 3126890"/>
                <a:gd name="connsiteX38" fmla="*/ 1070508 w 3610393"/>
                <a:gd name="connsiteY38" fmla="*/ 712350 h 3126890"/>
                <a:gd name="connsiteX39" fmla="*/ 1429113 w 3610393"/>
                <a:gd name="connsiteY39" fmla="*/ 923880 h 3126890"/>
                <a:gd name="connsiteX40" fmla="*/ 1521185 w 3610393"/>
                <a:gd name="connsiteY40" fmla="*/ 618045 h 3126890"/>
                <a:gd name="connsiteX41" fmla="*/ 1625011 w 3610393"/>
                <a:gd name="connsiteY41" fmla="*/ 273168 h 3126890"/>
                <a:gd name="connsiteX42" fmla="*/ 1915848 w 3610393"/>
                <a:gd name="connsiteY42" fmla="*/ 628562 h 312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10393" h="3126890" fill="none" extrusionOk="0">
                  <a:moveTo>
                    <a:pt x="1915848" y="628562"/>
                  </a:moveTo>
                  <a:cubicBezTo>
                    <a:pt x="1968758" y="524800"/>
                    <a:pt x="2099556" y="453500"/>
                    <a:pt x="2199545" y="307995"/>
                  </a:cubicBezTo>
                  <a:cubicBezTo>
                    <a:pt x="2299534" y="162490"/>
                    <a:pt x="2367675" y="159357"/>
                    <a:pt x="2472116" y="0"/>
                  </a:cubicBezTo>
                  <a:cubicBezTo>
                    <a:pt x="2489453" y="218423"/>
                    <a:pt x="2374162" y="601480"/>
                    <a:pt x="2427822" y="836298"/>
                  </a:cubicBezTo>
                  <a:cubicBezTo>
                    <a:pt x="2541868" y="759212"/>
                    <a:pt x="2580395" y="756710"/>
                    <a:pt x="2701366" y="659057"/>
                  </a:cubicBezTo>
                  <a:cubicBezTo>
                    <a:pt x="2822337" y="561404"/>
                    <a:pt x="2933059" y="518608"/>
                    <a:pt x="3009830" y="459189"/>
                  </a:cubicBezTo>
                  <a:cubicBezTo>
                    <a:pt x="2915336" y="711581"/>
                    <a:pt x="2798228" y="706358"/>
                    <a:pt x="2737881" y="945594"/>
                  </a:cubicBezTo>
                  <a:cubicBezTo>
                    <a:pt x="2919409" y="948993"/>
                    <a:pt x="2979561" y="991887"/>
                    <a:pt x="3147962" y="953282"/>
                  </a:cubicBezTo>
                  <a:cubicBezTo>
                    <a:pt x="3316363" y="914677"/>
                    <a:pt x="3383094" y="963067"/>
                    <a:pt x="3610393" y="961952"/>
                  </a:cubicBezTo>
                  <a:cubicBezTo>
                    <a:pt x="3495836" y="1054425"/>
                    <a:pt x="3367193" y="1033970"/>
                    <a:pt x="3216985" y="1165500"/>
                  </a:cubicBezTo>
                  <a:cubicBezTo>
                    <a:pt x="3066777" y="1297030"/>
                    <a:pt x="2905868" y="1294145"/>
                    <a:pt x="2839005" y="1361065"/>
                  </a:cubicBezTo>
                  <a:cubicBezTo>
                    <a:pt x="2931347" y="1456993"/>
                    <a:pt x="2949537" y="1552192"/>
                    <a:pt x="3053790" y="1634379"/>
                  </a:cubicBezTo>
                  <a:cubicBezTo>
                    <a:pt x="2980130" y="1706574"/>
                    <a:pt x="2801827" y="1725298"/>
                    <a:pt x="2737881" y="1782037"/>
                  </a:cubicBezTo>
                  <a:cubicBezTo>
                    <a:pt x="2820253" y="1855906"/>
                    <a:pt x="2880287" y="1965239"/>
                    <a:pt x="2942391" y="2017680"/>
                  </a:cubicBezTo>
                  <a:cubicBezTo>
                    <a:pt x="3004495" y="2070121"/>
                    <a:pt x="3092586" y="2211884"/>
                    <a:pt x="3155249" y="2262941"/>
                  </a:cubicBezTo>
                  <a:cubicBezTo>
                    <a:pt x="3014563" y="2236681"/>
                    <a:pt x="2942784" y="2202234"/>
                    <a:pt x="2786982" y="2166436"/>
                  </a:cubicBezTo>
                  <a:cubicBezTo>
                    <a:pt x="2631180" y="2130638"/>
                    <a:pt x="2540737" y="2078858"/>
                    <a:pt x="2447044" y="2077355"/>
                  </a:cubicBezTo>
                  <a:cubicBezTo>
                    <a:pt x="2447006" y="2217692"/>
                    <a:pt x="2484099" y="2404486"/>
                    <a:pt x="2497522" y="2514540"/>
                  </a:cubicBezTo>
                  <a:cubicBezTo>
                    <a:pt x="2370990" y="2483109"/>
                    <a:pt x="2186454" y="2313435"/>
                    <a:pt x="2035860" y="2306805"/>
                  </a:cubicBezTo>
                  <a:cubicBezTo>
                    <a:pt x="2023814" y="2455655"/>
                    <a:pt x="1962173" y="2622433"/>
                    <a:pt x="1940920" y="2727632"/>
                  </a:cubicBezTo>
                  <a:cubicBezTo>
                    <a:pt x="1855415" y="2687038"/>
                    <a:pt x="1754096" y="2539636"/>
                    <a:pt x="1650083" y="2514540"/>
                  </a:cubicBezTo>
                  <a:cubicBezTo>
                    <a:pt x="1605051" y="2659664"/>
                    <a:pt x="1536407" y="2695769"/>
                    <a:pt x="1454186" y="2853576"/>
                  </a:cubicBezTo>
                  <a:cubicBezTo>
                    <a:pt x="1353392" y="2744805"/>
                    <a:pt x="1363597" y="2715623"/>
                    <a:pt x="1258121" y="2623837"/>
                  </a:cubicBezTo>
                  <a:cubicBezTo>
                    <a:pt x="1185984" y="2740640"/>
                    <a:pt x="1120512" y="2741379"/>
                    <a:pt x="1048718" y="2865302"/>
                  </a:cubicBezTo>
                  <a:cubicBezTo>
                    <a:pt x="976925" y="2989225"/>
                    <a:pt x="853309" y="3055085"/>
                    <a:pt x="821865" y="3126890"/>
                  </a:cubicBezTo>
                  <a:cubicBezTo>
                    <a:pt x="815385" y="2917712"/>
                    <a:pt x="801613" y="2804366"/>
                    <a:pt x="803145" y="2640484"/>
                  </a:cubicBezTo>
                  <a:cubicBezTo>
                    <a:pt x="607715" y="2643439"/>
                    <a:pt x="423854" y="2563932"/>
                    <a:pt x="214784" y="2580408"/>
                  </a:cubicBezTo>
                  <a:cubicBezTo>
                    <a:pt x="376619" y="2407352"/>
                    <a:pt x="501492" y="2340663"/>
                    <a:pt x="556602" y="2225013"/>
                  </a:cubicBezTo>
                  <a:cubicBezTo>
                    <a:pt x="477047" y="2214662"/>
                    <a:pt x="367525" y="2079719"/>
                    <a:pt x="283867" y="2048174"/>
                  </a:cubicBezTo>
                  <a:cubicBezTo>
                    <a:pt x="200209" y="2016629"/>
                    <a:pt x="104035" y="1922221"/>
                    <a:pt x="0" y="1864118"/>
                  </a:cubicBezTo>
                  <a:cubicBezTo>
                    <a:pt x="63583" y="1828658"/>
                    <a:pt x="165678" y="1835195"/>
                    <a:pt x="315708" y="1774828"/>
                  </a:cubicBezTo>
                  <a:cubicBezTo>
                    <a:pt x="465738" y="1714461"/>
                    <a:pt x="587377" y="1711878"/>
                    <a:pt x="657726" y="1678097"/>
                  </a:cubicBezTo>
                  <a:cubicBezTo>
                    <a:pt x="569120" y="1589902"/>
                    <a:pt x="524122" y="1520831"/>
                    <a:pt x="436048" y="1447263"/>
                  </a:cubicBezTo>
                  <a:cubicBezTo>
                    <a:pt x="347974" y="1373695"/>
                    <a:pt x="279856" y="1230234"/>
                    <a:pt x="195897" y="1197193"/>
                  </a:cubicBezTo>
                  <a:cubicBezTo>
                    <a:pt x="329903" y="1157366"/>
                    <a:pt x="373611" y="1212032"/>
                    <a:pt x="532867" y="1165716"/>
                  </a:cubicBezTo>
                  <a:cubicBezTo>
                    <a:pt x="692123" y="1119399"/>
                    <a:pt x="810181" y="1151310"/>
                    <a:pt x="897918" y="1131615"/>
                  </a:cubicBezTo>
                  <a:cubicBezTo>
                    <a:pt x="861822" y="1037063"/>
                    <a:pt x="856038" y="949794"/>
                    <a:pt x="828117" y="840328"/>
                  </a:cubicBezTo>
                  <a:cubicBezTo>
                    <a:pt x="800196" y="730862"/>
                    <a:pt x="817467" y="645661"/>
                    <a:pt x="752499" y="524767"/>
                  </a:cubicBezTo>
                  <a:cubicBezTo>
                    <a:pt x="889017" y="581474"/>
                    <a:pt x="912591" y="659902"/>
                    <a:pt x="1070508" y="712350"/>
                  </a:cubicBezTo>
                  <a:cubicBezTo>
                    <a:pt x="1228424" y="764798"/>
                    <a:pt x="1258392" y="849286"/>
                    <a:pt x="1429113" y="923880"/>
                  </a:cubicBezTo>
                  <a:cubicBezTo>
                    <a:pt x="1452228" y="792704"/>
                    <a:pt x="1498580" y="735294"/>
                    <a:pt x="1521185" y="618045"/>
                  </a:cubicBezTo>
                  <a:cubicBezTo>
                    <a:pt x="1543790" y="500796"/>
                    <a:pt x="1596159" y="375108"/>
                    <a:pt x="1625011" y="273168"/>
                  </a:cubicBezTo>
                  <a:cubicBezTo>
                    <a:pt x="1789378" y="425234"/>
                    <a:pt x="1823759" y="564483"/>
                    <a:pt x="1915848" y="628562"/>
                  </a:cubicBezTo>
                  <a:close/>
                </a:path>
                <a:path w="3610393" h="3126890" stroke="0" extrusionOk="0">
                  <a:moveTo>
                    <a:pt x="1915848" y="628562"/>
                  </a:moveTo>
                  <a:cubicBezTo>
                    <a:pt x="2038937" y="477347"/>
                    <a:pt x="2142019" y="441169"/>
                    <a:pt x="2182857" y="326852"/>
                  </a:cubicBezTo>
                  <a:cubicBezTo>
                    <a:pt x="2223695" y="212535"/>
                    <a:pt x="2356319" y="177465"/>
                    <a:pt x="2472116" y="0"/>
                  </a:cubicBezTo>
                  <a:cubicBezTo>
                    <a:pt x="2494102" y="304833"/>
                    <a:pt x="2428592" y="553610"/>
                    <a:pt x="2427822" y="836298"/>
                  </a:cubicBezTo>
                  <a:cubicBezTo>
                    <a:pt x="2536523" y="746402"/>
                    <a:pt x="2607401" y="722520"/>
                    <a:pt x="2713006" y="651515"/>
                  </a:cubicBezTo>
                  <a:cubicBezTo>
                    <a:pt x="2818611" y="580510"/>
                    <a:pt x="2951614" y="514134"/>
                    <a:pt x="3009830" y="459189"/>
                  </a:cubicBezTo>
                  <a:cubicBezTo>
                    <a:pt x="2942821" y="697949"/>
                    <a:pt x="2808587" y="699215"/>
                    <a:pt x="2737881" y="945594"/>
                  </a:cubicBezTo>
                  <a:cubicBezTo>
                    <a:pt x="2851142" y="907676"/>
                    <a:pt x="3089990" y="977232"/>
                    <a:pt x="3191587" y="954100"/>
                  </a:cubicBezTo>
                  <a:cubicBezTo>
                    <a:pt x="3293184" y="930968"/>
                    <a:pt x="3523295" y="1007906"/>
                    <a:pt x="3610393" y="961952"/>
                  </a:cubicBezTo>
                  <a:cubicBezTo>
                    <a:pt x="3505673" y="1050759"/>
                    <a:pt x="3295100" y="1092247"/>
                    <a:pt x="3232413" y="1157517"/>
                  </a:cubicBezTo>
                  <a:cubicBezTo>
                    <a:pt x="3169726" y="1222787"/>
                    <a:pt x="2973467" y="1239154"/>
                    <a:pt x="2839005" y="1361065"/>
                  </a:cubicBezTo>
                  <a:cubicBezTo>
                    <a:pt x="2924279" y="1461624"/>
                    <a:pt x="2929388" y="1523050"/>
                    <a:pt x="3053790" y="1634379"/>
                  </a:cubicBezTo>
                  <a:cubicBezTo>
                    <a:pt x="2934846" y="1730015"/>
                    <a:pt x="2880588" y="1689405"/>
                    <a:pt x="2737881" y="1782037"/>
                  </a:cubicBezTo>
                  <a:cubicBezTo>
                    <a:pt x="2856650" y="1872171"/>
                    <a:pt x="2861398" y="1941415"/>
                    <a:pt x="2934044" y="2008062"/>
                  </a:cubicBezTo>
                  <a:cubicBezTo>
                    <a:pt x="3006690" y="2074709"/>
                    <a:pt x="3055769" y="2184228"/>
                    <a:pt x="3155249" y="2262941"/>
                  </a:cubicBezTo>
                  <a:cubicBezTo>
                    <a:pt x="3082580" y="2257116"/>
                    <a:pt x="2993719" y="2193370"/>
                    <a:pt x="2822393" y="2175716"/>
                  </a:cubicBezTo>
                  <a:cubicBezTo>
                    <a:pt x="2651067" y="2158061"/>
                    <a:pt x="2557766" y="2061318"/>
                    <a:pt x="2447044" y="2077355"/>
                  </a:cubicBezTo>
                  <a:cubicBezTo>
                    <a:pt x="2476667" y="2215848"/>
                    <a:pt x="2476168" y="2405032"/>
                    <a:pt x="2497522" y="2514540"/>
                  </a:cubicBezTo>
                  <a:cubicBezTo>
                    <a:pt x="2358367" y="2474486"/>
                    <a:pt x="2228165" y="2368389"/>
                    <a:pt x="2035860" y="2306805"/>
                  </a:cubicBezTo>
                  <a:cubicBezTo>
                    <a:pt x="2001705" y="2463384"/>
                    <a:pt x="1951724" y="2522494"/>
                    <a:pt x="1940920" y="2727632"/>
                  </a:cubicBezTo>
                  <a:cubicBezTo>
                    <a:pt x="1831326" y="2690544"/>
                    <a:pt x="1764728" y="2579935"/>
                    <a:pt x="1650083" y="2514540"/>
                  </a:cubicBezTo>
                  <a:cubicBezTo>
                    <a:pt x="1586720" y="2691951"/>
                    <a:pt x="1498889" y="2713705"/>
                    <a:pt x="1454186" y="2853576"/>
                  </a:cubicBezTo>
                  <a:cubicBezTo>
                    <a:pt x="1354073" y="2766558"/>
                    <a:pt x="1325417" y="2693887"/>
                    <a:pt x="1258121" y="2623837"/>
                  </a:cubicBezTo>
                  <a:cubicBezTo>
                    <a:pt x="1236355" y="2709976"/>
                    <a:pt x="1137393" y="2758453"/>
                    <a:pt x="1035630" y="2880394"/>
                  </a:cubicBezTo>
                  <a:cubicBezTo>
                    <a:pt x="933867" y="3002336"/>
                    <a:pt x="876079" y="3063049"/>
                    <a:pt x="821865" y="3126890"/>
                  </a:cubicBezTo>
                  <a:cubicBezTo>
                    <a:pt x="838671" y="2938477"/>
                    <a:pt x="773970" y="2781555"/>
                    <a:pt x="803145" y="2640484"/>
                  </a:cubicBezTo>
                  <a:cubicBezTo>
                    <a:pt x="543871" y="2635675"/>
                    <a:pt x="467096" y="2574556"/>
                    <a:pt x="214784" y="2580408"/>
                  </a:cubicBezTo>
                  <a:cubicBezTo>
                    <a:pt x="305994" y="2445418"/>
                    <a:pt x="472808" y="2348530"/>
                    <a:pt x="556602" y="2225013"/>
                  </a:cubicBezTo>
                  <a:cubicBezTo>
                    <a:pt x="484788" y="2179183"/>
                    <a:pt x="413357" y="2117603"/>
                    <a:pt x="294999" y="2055392"/>
                  </a:cubicBezTo>
                  <a:cubicBezTo>
                    <a:pt x="176641" y="1993181"/>
                    <a:pt x="146585" y="1931786"/>
                    <a:pt x="0" y="1864118"/>
                  </a:cubicBezTo>
                  <a:cubicBezTo>
                    <a:pt x="65891" y="1825161"/>
                    <a:pt x="237956" y="1828217"/>
                    <a:pt x="309131" y="1776688"/>
                  </a:cubicBezTo>
                  <a:cubicBezTo>
                    <a:pt x="380306" y="1725159"/>
                    <a:pt x="556839" y="1716907"/>
                    <a:pt x="657726" y="1678097"/>
                  </a:cubicBezTo>
                  <a:cubicBezTo>
                    <a:pt x="583925" y="1607324"/>
                    <a:pt x="509979" y="1494311"/>
                    <a:pt x="436048" y="1447263"/>
                  </a:cubicBezTo>
                  <a:cubicBezTo>
                    <a:pt x="362117" y="1400215"/>
                    <a:pt x="314020" y="1307708"/>
                    <a:pt x="195897" y="1197193"/>
                  </a:cubicBezTo>
                  <a:cubicBezTo>
                    <a:pt x="357765" y="1161662"/>
                    <a:pt x="416070" y="1178295"/>
                    <a:pt x="553928" y="1163748"/>
                  </a:cubicBezTo>
                  <a:cubicBezTo>
                    <a:pt x="691786" y="1149202"/>
                    <a:pt x="777340" y="1177540"/>
                    <a:pt x="897918" y="1131615"/>
                  </a:cubicBezTo>
                  <a:cubicBezTo>
                    <a:pt x="847639" y="1061513"/>
                    <a:pt x="869787" y="888281"/>
                    <a:pt x="826663" y="834259"/>
                  </a:cubicBezTo>
                  <a:cubicBezTo>
                    <a:pt x="783539" y="780237"/>
                    <a:pt x="804898" y="642578"/>
                    <a:pt x="752499" y="524767"/>
                  </a:cubicBezTo>
                  <a:cubicBezTo>
                    <a:pt x="880642" y="595090"/>
                    <a:pt x="934412" y="649124"/>
                    <a:pt x="1097572" y="728315"/>
                  </a:cubicBezTo>
                  <a:cubicBezTo>
                    <a:pt x="1260732" y="807506"/>
                    <a:pt x="1264653" y="828542"/>
                    <a:pt x="1429113" y="923880"/>
                  </a:cubicBezTo>
                  <a:cubicBezTo>
                    <a:pt x="1470215" y="778408"/>
                    <a:pt x="1478465" y="767531"/>
                    <a:pt x="1523144" y="611538"/>
                  </a:cubicBezTo>
                  <a:cubicBezTo>
                    <a:pt x="1567823" y="455545"/>
                    <a:pt x="1586650" y="403989"/>
                    <a:pt x="1625011" y="273168"/>
                  </a:cubicBezTo>
                  <a:cubicBezTo>
                    <a:pt x="1736468" y="367168"/>
                    <a:pt x="1789406" y="503837"/>
                    <a:pt x="1915848" y="62856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998842601">
                    <a:prstGeom prst="irregularSeal2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05952070-8846-47E4-A478-54D6BAB75E41}"/>
                </a:ext>
              </a:extLst>
            </p:cNvPr>
            <p:cNvSpPr txBox="1"/>
            <p:nvPr/>
          </p:nvSpPr>
          <p:spPr>
            <a:xfrm rot="19151961">
              <a:off x="4794010" y="3852943"/>
              <a:ext cx="2144985" cy="799846"/>
            </a:xfrm>
            <a:custGeom>
              <a:avLst/>
              <a:gdLst>
                <a:gd name="connsiteX0" fmla="*/ 0 w 2144985"/>
                <a:gd name="connsiteY0" fmla="*/ 0 h 1142637"/>
                <a:gd name="connsiteX1" fmla="*/ 2144985 w 2144985"/>
                <a:gd name="connsiteY1" fmla="*/ 0 h 1142637"/>
                <a:gd name="connsiteX2" fmla="*/ 2144985 w 2144985"/>
                <a:gd name="connsiteY2" fmla="*/ 1142637 h 1142637"/>
                <a:gd name="connsiteX3" fmla="*/ 0 w 2144985"/>
                <a:gd name="connsiteY3" fmla="*/ 1142637 h 1142637"/>
                <a:gd name="connsiteX4" fmla="*/ 0 w 2144985"/>
                <a:gd name="connsiteY4" fmla="*/ 0 h 114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985" h="1142637" fill="none" extrusionOk="0">
                  <a:moveTo>
                    <a:pt x="0" y="0"/>
                  </a:moveTo>
                  <a:cubicBezTo>
                    <a:pt x="866218" y="-165908"/>
                    <a:pt x="1532919" y="77559"/>
                    <a:pt x="2144985" y="0"/>
                  </a:cubicBezTo>
                  <a:cubicBezTo>
                    <a:pt x="2150949" y="328813"/>
                    <a:pt x="2063540" y="589512"/>
                    <a:pt x="2144985" y="1142637"/>
                  </a:cubicBezTo>
                  <a:cubicBezTo>
                    <a:pt x="1185001" y="1184482"/>
                    <a:pt x="373919" y="1033026"/>
                    <a:pt x="0" y="1142637"/>
                  </a:cubicBezTo>
                  <a:cubicBezTo>
                    <a:pt x="-83793" y="992609"/>
                    <a:pt x="-94710" y="356132"/>
                    <a:pt x="0" y="0"/>
                  </a:cubicBezTo>
                  <a:close/>
                </a:path>
                <a:path w="2144985" h="1142637" stroke="0" extrusionOk="0">
                  <a:moveTo>
                    <a:pt x="0" y="0"/>
                  </a:moveTo>
                  <a:cubicBezTo>
                    <a:pt x="1017650" y="-19832"/>
                    <a:pt x="1576377" y="-44169"/>
                    <a:pt x="2144985" y="0"/>
                  </a:cubicBezTo>
                  <a:cubicBezTo>
                    <a:pt x="2100378" y="411534"/>
                    <a:pt x="2134011" y="970068"/>
                    <a:pt x="2144985" y="1142637"/>
                  </a:cubicBezTo>
                  <a:cubicBezTo>
                    <a:pt x="1202703" y="1181936"/>
                    <a:pt x="761158" y="988744"/>
                    <a:pt x="0" y="1142637"/>
                  </a:cubicBezTo>
                  <a:cubicBezTo>
                    <a:pt x="89412" y="933247"/>
                    <a:pt x="35993" y="509351"/>
                    <a:pt x="0" y="0"/>
                  </a:cubicBezTo>
                  <a:close/>
                </a:path>
              </a:pathLst>
            </a:custGeom>
            <a:solidFill>
              <a:srgbClr val="FFFE9A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0941674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Arial" panose="020B0604020202020204" pitchFamily="34" charset="0"/>
                  <a:cs typeface="Arial" panose="020B0604020202020204" pitchFamily="34" charset="0"/>
                </a:rPr>
                <a:t>مركز تنظيم الحرارة في </a:t>
              </a:r>
              <a:r>
                <a:rPr lang="ar-SA" dirty="0" err="1">
                  <a:latin typeface="Arial" panose="020B0604020202020204" pitchFamily="34" charset="0"/>
                  <a:cs typeface="Arial" panose="020B0604020202020204" pitchFamily="34" charset="0"/>
                </a:rPr>
                <a:t>الهيبوتلاموس</a:t>
              </a:r>
              <a:endParaRPr lang="he-I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63A48D9-009A-49A1-8187-EA48C57D296E}"/>
              </a:ext>
            </a:extLst>
          </p:cNvPr>
          <p:cNvSpPr txBox="1"/>
          <p:nvPr/>
        </p:nvSpPr>
        <p:spPr>
          <a:xfrm>
            <a:off x="6390673" y="1299450"/>
            <a:ext cx="369312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بالجلد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64C53BF-E585-4A73-AE78-5A03F7609EB1}"/>
              </a:ext>
            </a:extLst>
          </p:cNvPr>
          <p:cNvSpPr txBox="1"/>
          <p:nvPr/>
        </p:nvSpPr>
        <p:spPr>
          <a:xfrm>
            <a:off x="422551" y="1392981"/>
            <a:ext cx="48169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في </a:t>
            </a:r>
            <a:r>
              <a:rPr lang="ar-SA" sz="2000" dirty="0" err="1">
                <a:latin typeface="Arial" panose="020B0604020202020204" pitchFamily="34" charset="0"/>
                <a:cs typeface="Arial" panose="020B0604020202020204" pitchFamily="34" charset="0"/>
              </a:rPr>
              <a:t>الهيبوبلاموس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شرايين رئيسية،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عضلات الهيكل وأعضاء داخلية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-(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الدم)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9FE2F3C3-D9CF-40D3-A902-807D3023C341}"/>
              </a:ext>
            </a:extLst>
          </p:cNvPr>
          <p:cNvCxnSpPr>
            <a:cxnSpLocks/>
          </p:cNvCxnSpPr>
          <p:nvPr/>
        </p:nvCxnSpPr>
        <p:spPr>
          <a:xfrm flipH="1">
            <a:off x="6343023" y="2080602"/>
            <a:ext cx="651399" cy="470152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0794A25F-6AA7-4916-A70A-B72912FAE2E8}"/>
              </a:ext>
            </a:extLst>
          </p:cNvPr>
          <p:cNvCxnSpPr>
            <a:cxnSpLocks/>
          </p:cNvCxnSpPr>
          <p:nvPr/>
        </p:nvCxnSpPr>
        <p:spPr>
          <a:xfrm>
            <a:off x="4070013" y="2243625"/>
            <a:ext cx="774644" cy="751242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890091D-9085-4B3C-A2F1-B1FDCEDBD668}"/>
              </a:ext>
            </a:extLst>
          </p:cNvPr>
          <p:cNvSpPr txBox="1"/>
          <p:nvPr/>
        </p:nvSpPr>
        <p:spPr>
          <a:xfrm>
            <a:off x="6521189" y="1714819"/>
            <a:ext cx="2545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البيئة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5A8A0290-826D-472B-9C49-43A181075901}"/>
              </a:ext>
            </a:extLst>
          </p:cNvPr>
          <p:cNvCxnSpPr>
            <a:cxnSpLocks/>
          </p:cNvCxnSpPr>
          <p:nvPr/>
        </p:nvCxnSpPr>
        <p:spPr>
          <a:xfrm flipH="1">
            <a:off x="3625816" y="4146050"/>
            <a:ext cx="1112381" cy="354993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B57D2393-DECB-4707-A6E3-1932EC2255C7}"/>
              </a:ext>
            </a:extLst>
          </p:cNvPr>
          <p:cNvSpPr txBox="1"/>
          <p:nvPr/>
        </p:nvSpPr>
        <p:spPr>
          <a:xfrm>
            <a:off x="6096000" y="5487175"/>
            <a:ext cx="335406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 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 تقليل افراز الحرارة من الجسم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מחבר חץ ישר 33">
            <a:extLst>
              <a:ext uri="{FF2B5EF4-FFF2-40B4-BE49-F238E27FC236}">
                <a16:creationId xmlns:a16="http://schemas.microsoft.com/office/drawing/2014/main" id="{5140B272-222C-4CB7-92DB-146F528DA64F}"/>
              </a:ext>
            </a:extLst>
          </p:cNvPr>
          <p:cNvCxnSpPr>
            <a:cxnSpLocks/>
          </p:cNvCxnSpPr>
          <p:nvPr/>
        </p:nvCxnSpPr>
        <p:spPr>
          <a:xfrm>
            <a:off x="7041727" y="4534095"/>
            <a:ext cx="408875" cy="821596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237A70E-14E1-4DB6-ADB7-F81FBAA3CE37}"/>
              </a:ext>
            </a:extLst>
          </p:cNvPr>
          <p:cNvSpPr txBox="1"/>
          <p:nvPr/>
        </p:nvSpPr>
        <p:spPr>
          <a:xfrm>
            <a:off x="1006997" y="4305782"/>
            <a:ext cx="22454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وتيرة انتاج حرارة أيضية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6000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B55EF2-1C98-4226-A776-A7375CAA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03" y="-12898"/>
            <a:ext cx="11932920" cy="1063753"/>
          </a:xfrm>
        </p:spPr>
        <p:txBody>
          <a:bodyPr/>
          <a:lstStyle/>
          <a:p>
            <a:r>
              <a:rPr lang="ar-SA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الطرق "المُكلفة</a:t>
            </a:r>
            <a:r>
              <a:rPr lang="he-IL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</a:t>
            </a:r>
            <a:br>
              <a:rPr lang="he-IL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طرق تنظيم درجة حرارة الجسم والتي تستغل صرف طاقة وموارد</a:t>
            </a:r>
            <a:endParaRPr lang="he-IL" sz="32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DA3FB8F8-7F11-4BA2-A53A-CE94E9E202BB}"/>
              </a:ext>
            </a:extLst>
          </p:cNvPr>
          <p:cNvSpPr txBox="1">
            <a:spLocks/>
          </p:cNvSpPr>
          <p:nvPr/>
        </p:nvSpPr>
        <p:spPr>
          <a:xfrm>
            <a:off x="1060704" y="1253531"/>
            <a:ext cx="4425696" cy="89957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indent="0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marL="743024" indent="-285779" defTabSz="91449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 marL="1143114" indent="-228623" defTabSz="91449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 marL="1600360" indent="-228623" defTabSz="91449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 marL="2057606" indent="-228623" defTabSz="91449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  <a:lvl6pPr marL="2514851" indent="-228623" defTabSz="914491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2097" indent="-228623" defTabSz="914491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343" indent="-228623" defTabSz="914491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589" indent="-228623" defTabSz="914491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زيادة انتاج الحرارة</a:t>
            </a:r>
            <a:endParaRPr lang="he-IL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6A8981AB-C16D-4B25-9B96-4A6D7A9E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8" y="4723827"/>
            <a:ext cx="5074681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CE81250-3763-43DC-8743-8CA6953B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7" y="2312038"/>
            <a:ext cx="3000904" cy="18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skimo penguin in winter clothes vector clip art | Public domain ...">
            <a:extLst>
              <a:ext uri="{FF2B5EF4-FFF2-40B4-BE49-F238E27FC236}">
                <a16:creationId xmlns:a16="http://schemas.microsoft.com/office/drawing/2014/main" id="{297FADE0-1085-4AAE-B0F5-5F7CE81A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52" y="21057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4CA5A92-173A-4011-BD4A-ACE3AA84F3EC}"/>
              </a:ext>
            </a:extLst>
          </p:cNvPr>
          <p:cNvSpPr txBox="1"/>
          <p:nvPr/>
        </p:nvSpPr>
        <p:spPr>
          <a:xfrm>
            <a:off x="3972241" y="2153104"/>
            <a:ext cx="16349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ارتجاف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E480589-3E7C-47F6-97FF-6786EA73E690}"/>
              </a:ext>
            </a:extLst>
          </p:cNvPr>
          <p:cNvSpPr txBox="1"/>
          <p:nvPr/>
        </p:nvSpPr>
        <p:spPr>
          <a:xfrm>
            <a:off x="843286" y="4492994"/>
            <a:ext cx="16349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دهنيات بنية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37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2577" y="-24106"/>
            <a:ext cx="7772400" cy="914400"/>
          </a:xfrm>
        </p:spPr>
        <p:txBody>
          <a:bodyPr/>
          <a:lstStyle/>
          <a:p>
            <a:pPr eaLnBrk="1" hangingPunct="1"/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دمج جميع الآليات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hipmunk Hibernation | This is a cutaway of a chipmunk hiber… | Flickr">
            <a:extLst>
              <a:ext uri="{FF2B5EF4-FFF2-40B4-BE49-F238E27FC236}">
                <a16:creationId xmlns:a16="http://schemas.microsoft.com/office/drawing/2014/main" id="{A239DF19-BE6C-4503-9791-713C3854E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30" y="1418522"/>
            <a:ext cx="4770709" cy="316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B54EBD9-E976-4B3B-BBC2-6A5ED5296016}"/>
              </a:ext>
            </a:extLst>
          </p:cNvPr>
          <p:cNvSpPr/>
          <p:nvPr/>
        </p:nvSpPr>
        <p:spPr>
          <a:xfrm>
            <a:off x="9148907" y="4728567"/>
            <a:ext cx="976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سبات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birds, migration, fly, sky, mountains, nature | Pikist">
            <a:extLst>
              <a:ext uri="{FF2B5EF4-FFF2-40B4-BE49-F238E27FC236}">
                <a16:creationId xmlns:a16="http://schemas.microsoft.com/office/drawing/2014/main" id="{DB721998-1F5C-4A10-813C-C7059658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1" y="1418492"/>
            <a:ext cx="6337662" cy="422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6273AD-384B-4ADA-AD0A-DD1E8B28878E}"/>
              </a:ext>
            </a:extLst>
          </p:cNvPr>
          <p:cNvSpPr/>
          <p:nvPr/>
        </p:nvSpPr>
        <p:spPr>
          <a:xfrm>
            <a:off x="4355308" y="5520666"/>
            <a:ext cx="153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هجرة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55"/>
            <a:ext cx="10972800" cy="720000"/>
          </a:xfrm>
        </p:spPr>
        <p:txBody>
          <a:bodyPr/>
          <a:lstStyle/>
          <a:p>
            <a:r>
              <a:rPr lang="ar-SA" sz="2800" b="0" dirty="0">
                <a:latin typeface="Arial" panose="020B0604020202020204" pitchFamily="34" charset="0"/>
                <a:cs typeface="Arial" panose="020B0604020202020204" pitchFamily="34" charset="0"/>
              </a:rPr>
              <a:t>المحافظة على الاتزان البدني لدرجة حرارة الجسم</a:t>
            </a:r>
            <a:endParaRPr lang="he-IL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7">
            <a:extLst>
              <a:ext uri="{FF2B5EF4-FFF2-40B4-BE49-F238E27FC236}">
                <a16:creationId xmlns:a16="http://schemas.microsoft.com/office/drawing/2014/main" id="{D6BE48FA-B8A7-4341-9B63-67343034B576}"/>
              </a:ext>
            </a:extLst>
          </p:cNvPr>
          <p:cNvSpPr txBox="1">
            <a:spLocks/>
          </p:cNvSpPr>
          <p:nvPr/>
        </p:nvSpPr>
        <p:spPr>
          <a:xfrm>
            <a:off x="656272" y="-50447"/>
            <a:ext cx="10972800" cy="720000"/>
          </a:xfrm>
          <a:prstGeom prst="rect">
            <a:avLst/>
          </a:prstGeo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كائنات حية ثابتة درجة الحرارة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044426C-A2DC-4C92-84AD-827B9F4AA74E}"/>
              </a:ext>
            </a:extLst>
          </p:cNvPr>
          <p:cNvGrpSpPr/>
          <p:nvPr/>
        </p:nvGrpSpPr>
        <p:grpSpPr>
          <a:xfrm rot="2113697">
            <a:off x="4815330" y="2110964"/>
            <a:ext cx="2958176" cy="2526744"/>
            <a:chOff x="4205953" y="2682240"/>
            <a:chExt cx="3610393" cy="3126890"/>
          </a:xfrm>
        </p:grpSpPr>
        <p:sp>
          <p:nvSpPr>
            <p:cNvPr id="2" name="פיצוץ : 14 נקודות 1">
              <a:extLst>
                <a:ext uri="{FF2B5EF4-FFF2-40B4-BE49-F238E27FC236}">
                  <a16:creationId xmlns:a16="http://schemas.microsoft.com/office/drawing/2014/main" id="{5E694189-BEA3-4433-A0FB-7DBB561EF65B}"/>
                </a:ext>
              </a:extLst>
            </p:cNvPr>
            <p:cNvSpPr/>
            <p:nvPr/>
          </p:nvSpPr>
          <p:spPr>
            <a:xfrm>
              <a:off x="4205953" y="2682240"/>
              <a:ext cx="3610393" cy="3126890"/>
            </a:xfrm>
            <a:custGeom>
              <a:avLst/>
              <a:gdLst>
                <a:gd name="connsiteX0" fmla="*/ 1915848 w 3610393"/>
                <a:gd name="connsiteY0" fmla="*/ 628562 h 3126890"/>
                <a:gd name="connsiteX1" fmla="*/ 2199545 w 3610393"/>
                <a:gd name="connsiteY1" fmla="*/ 307995 h 3126890"/>
                <a:gd name="connsiteX2" fmla="*/ 2472116 w 3610393"/>
                <a:gd name="connsiteY2" fmla="*/ 0 h 3126890"/>
                <a:gd name="connsiteX3" fmla="*/ 2427822 w 3610393"/>
                <a:gd name="connsiteY3" fmla="*/ 836298 h 3126890"/>
                <a:gd name="connsiteX4" fmla="*/ 2701366 w 3610393"/>
                <a:gd name="connsiteY4" fmla="*/ 659057 h 3126890"/>
                <a:gd name="connsiteX5" fmla="*/ 3009830 w 3610393"/>
                <a:gd name="connsiteY5" fmla="*/ 459189 h 3126890"/>
                <a:gd name="connsiteX6" fmla="*/ 2737881 w 3610393"/>
                <a:gd name="connsiteY6" fmla="*/ 945594 h 3126890"/>
                <a:gd name="connsiteX7" fmla="*/ 3147962 w 3610393"/>
                <a:gd name="connsiteY7" fmla="*/ 953282 h 3126890"/>
                <a:gd name="connsiteX8" fmla="*/ 3610393 w 3610393"/>
                <a:gd name="connsiteY8" fmla="*/ 961952 h 3126890"/>
                <a:gd name="connsiteX9" fmla="*/ 3216985 w 3610393"/>
                <a:gd name="connsiteY9" fmla="*/ 1165500 h 3126890"/>
                <a:gd name="connsiteX10" fmla="*/ 2839005 w 3610393"/>
                <a:gd name="connsiteY10" fmla="*/ 1361065 h 3126890"/>
                <a:gd name="connsiteX11" fmla="*/ 3053790 w 3610393"/>
                <a:gd name="connsiteY11" fmla="*/ 1634379 h 3126890"/>
                <a:gd name="connsiteX12" fmla="*/ 2737881 w 3610393"/>
                <a:gd name="connsiteY12" fmla="*/ 1782037 h 3126890"/>
                <a:gd name="connsiteX13" fmla="*/ 2942391 w 3610393"/>
                <a:gd name="connsiteY13" fmla="*/ 2017680 h 3126890"/>
                <a:gd name="connsiteX14" fmla="*/ 3155249 w 3610393"/>
                <a:gd name="connsiteY14" fmla="*/ 2262941 h 3126890"/>
                <a:gd name="connsiteX15" fmla="*/ 2786982 w 3610393"/>
                <a:gd name="connsiteY15" fmla="*/ 2166436 h 3126890"/>
                <a:gd name="connsiteX16" fmla="*/ 2447044 w 3610393"/>
                <a:gd name="connsiteY16" fmla="*/ 2077355 h 3126890"/>
                <a:gd name="connsiteX17" fmla="*/ 2497522 w 3610393"/>
                <a:gd name="connsiteY17" fmla="*/ 2514540 h 3126890"/>
                <a:gd name="connsiteX18" fmla="*/ 2035860 w 3610393"/>
                <a:gd name="connsiteY18" fmla="*/ 2306805 h 3126890"/>
                <a:gd name="connsiteX19" fmla="*/ 1940920 w 3610393"/>
                <a:gd name="connsiteY19" fmla="*/ 2727632 h 3126890"/>
                <a:gd name="connsiteX20" fmla="*/ 1650083 w 3610393"/>
                <a:gd name="connsiteY20" fmla="*/ 2514540 h 3126890"/>
                <a:gd name="connsiteX21" fmla="*/ 1454186 w 3610393"/>
                <a:gd name="connsiteY21" fmla="*/ 2853576 h 3126890"/>
                <a:gd name="connsiteX22" fmla="*/ 1258121 w 3610393"/>
                <a:gd name="connsiteY22" fmla="*/ 2623837 h 3126890"/>
                <a:gd name="connsiteX23" fmla="*/ 1048718 w 3610393"/>
                <a:gd name="connsiteY23" fmla="*/ 2865302 h 3126890"/>
                <a:gd name="connsiteX24" fmla="*/ 821865 w 3610393"/>
                <a:gd name="connsiteY24" fmla="*/ 3126890 h 3126890"/>
                <a:gd name="connsiteX25" fmla="*/ 803145 w 3610393"/>
                <a:gd name="connsiteY25" fmla="*/ 2640484 h 3126890"/>
                <a:gd name="connsiteX26" fmla="*/ 214784 w 3610393"/>
                <a:gd name="connsiteY26" fmla="*/ 2580408 h 3126890"/>
                <a:gd name="connsiteX27" fmla="*/ 556602 w 3610393"/>
                <a:gd name="connsiteY27" fmla="*/ 2225013 h 3126890"/>
                <a:gd name="connsiteX28" fmla="*/ 283867 w 3610393"/>
                <a:gd name="connsiteY28" fmla="*/ 2048174 h 3126890"/>
                <a:gd name="connsiteX29" fmla="*/ 0 w 3610393"/>
                <a:gd name="connsiteY29" fmla="*/ 1864118 h 3126890"/>
                <a:gd name="connsiteX30" fmla="*/ 315708 w 3610393"/>
                <a:gd name="connsiteY30" fmla="*/ 1774828 h 3126890"/>
                <a:gd name="connsiteX31" fmla="*/ 657726 w 3610393"/>
                <a:gd name="connsiteY31" fmla="*/ 1678097 h 3126890"/>
                <a:gd name="connsiteX32" fmla="*/ 436048 w 3610393"/>
                <a:gd name="connsiteY32" fmla="*/ 1447263 h 3126890"/>
                <a:gd name="connsiteX33" fmla="*/ 195897 w 3610393"/>
                <a:gd name="connsiteY33" fmla="*/ 1197193 h 3126890"/>
                <a:gd name="connsiteX34" fmla="*/ 532867 w 3610393"/>
                <a:gd name="connsiteY34" fmla="*/ 1165716 h 3126890"/>
                <a:gd name="connsiteX35" fmla="*/ 897918 w 3610393"/>
                <a:gd name="connsiteY35" fmla="*/ 1131615 h 3126890"/>
                <a:gd name="connsiteX36" fmla="*/ 828117 w 3610393"/>
                <a:gd name="connsiteY36" fmla="*/ 840328 h 3126890"/>
                <a:gd name="connsiteX37" fmla="*/ 752499 w 3610393"/>
                <a:gd name="connsiteY37" fmla="*/ 524767 h 3126890"/>
                <a:gd name="connsiteX38" fmla="*/ 1070508 w 3610393"/>
                <a:gd name="connsiteY38" fmla="*/ 712350 h 3126890"/>
                <a:gd name="connsiteX39" fmla="*/ 1429113 w 3610393"/>
                <a:gd name="connsiteY39" fmla="*/ 923880 h 3126890"/>
                <a:gd name="connsiteX40" fmla="*/ 1521185 w 3610393"/>
                <a:gd name="connsiteY40" fmla="*/ 618045 h 3126890"/>
                <a:gd name="connsiteX41" fmla="*/ 1625011 w 3610393"/>
                <a:gd name="connsiteY41" fmla="*/ 273168 h 3126890"/>
                <a:gd name="connsiteX42" fmla="*/ 1915848 w 3610393"/>
                <a:gd name="connsiteY42" fmla="*/ 628562 h 312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10393" h="3126890" fill="none" extrusionOk="0">
                  <a:moveTo>
                    <a:pt x="1915848" y="628562"/>
                  </a:moveTo>
                  <a:cubicBezTo>
                    <a:pt x="1968758" y="524800"/>
                    <a:pt x="2099556" y="453500"/>
                    <a:pt x="2199545" y="307995"/>
                  </a:cubicBezTo>
                  <a:cubicBezTo>
                    <a:pt x="2299534" y="162490"/>
                    <a:pt x="2367675" y="159357"/>
                    <a:pt x="2472116" y="0"/>
                  </a:cubicBezTo>
                  <a:cubicBezTo>
                    <a:pt x="2489453" y="218423"/>
                    <a:pt x="2374162" y="601480"/>
                    <a:pt x="2427822" y="836298"/>
                  </a:cubicBezTo>
                  <a:cubicBezTo>
                    <a:pt x="2541868" y="759212"/>
                    <a:pt x="2580395" y="756710"/>
                    <a:pt x="2701366" y="659057"/>
                  </a:cubicBezTo>
                  <a:cubicBezTo>
                    <a:pt x="2822337" y="561404"/>
                    <a:pt x="2933059" y="518608"/>
                    <a:pt x="3009830" y="459189"/>
                  </a:cubicBezTo>
                  <a:cubicBezTo>
                    <a:pt x="2915336" y="711581"/>
                    <a:pt x="2798228" y="706358"/>
                    <a:pt x="2737881" y="945594"/>
                  </a:cubicBezTo>
                  <a:cubicBezTo>
                    <a:pt x="2919409" y="948993"/>
                    <a:pt x="2979561" y="991887"/>
                    <a:pt x="3147962" y="953282"/>
                  </a:cubicBezTo>
                  <a:cubicBezTo>
                    <a:pt x="3316363" y="914677"/>
                    <a:pt x="3383094" y="963067"/>
                    <a:pt x="3610393" y="961952"/>
                  </a:cubicBezTo>
                  <a:cubicBezTo>
                    <a:pt x="3495836" y="1054425"/>
                    <a:pt x="3367193" y="1033970"/>
                    <a:pt x="3216985" y="1165500"/>
                  </a:cubicBezTo>
                  <a:cubicBezTo>
                    <a:pt x="3066777" y="1297030"/>
                    <a:pt x="2905868" y="1294145"/>
                    <a:pt x="2839005" y="1361065"/>
                  </a:cubicBezTo>
                  <a:cubicBezTo>
                    <a:pt x="2931347" y="1456993"/>
                    <a:pt x="2949537" y="1552192"/>
                    <a:pt x="3053790" y="1634379"/>
                  </a:cubicBezTo>
                  <a:cubicBezTo>
                    <a:pt x="2980130" y="1706574"/>
                    <a:pt x="2801827" y="1725298"/>
                    <a:pt x="2737881" y="1782037"/>
                  </a:cubicBezTo>
                  <a:cubicBezTo>
                    <a:pt x="2820253" y="1855906"/>
                    <a:pt x="2880287" y="1965239"/>
                    <a:pt x="2942391" y="2017680"/>
                  </a:cubicBezTo>
                  <a:cubicBezTo>
                    <a:pt x="3004495" y="2070121"/>
                    <a:pt x="3092586" y="2211884"/>
                    <a:pt x="3155249" y="2262941"/>
                  </a:cubicBezTo>
                  <a:cubicBezTo>
                    <a:pt x="3014563" y="2236681"/>
                    <a:pt x="2942784" y="2202234"/>
                    <a:pt x="2786982" y="2166436"/>
                  </a:cubicBezTo>
                  <a:cubicBezTo>
                    <a:pt x="2631180" y="2130638"/>
                    <a:pt x="2540737" y="2078858"/>
                    <a:pt x="2447044" y="2077355"/>
                  </a:cubicBezTo>
                  <a:cubicBezTo>
                    <a:pt x="2447006" y="2217692"/>
                    <a:pt x="2484099" y="2404486"/>
                    <a:pt x="2497522" y="2514540"/>
                  </a:cubicBezTo>
                  <a:cubicBezTo>
                    <a:pt x="2370990" y="2483109"/>
                    <a:pt x="2186454" y="2313435"/>
                    <a:pt x="2035860" y="2306805"/>
                  </a:cubicBezTo>
                  <a:cubicBezTo>
                    <a:pt x="2023814" y="2455655"/>
                    <a:pt x="1962173" y="2622433"/>
                    <a:pt x="1940920" y="2727632"/>
                  </a:cubicBezTo>
                  <a:cubicBezTo>
                    <a:pt x="1855415" y="2687038"/>
                    <a:pt x="1754096" y="2539636"/>
                    <a:pt x="1650083" y="2514540"/>
                  </a:cubicBezTo>
                  <a:cubicBezTo>
                    <a:pt x="1605051" y="2659664"/>
                    <a:pt x="1536407" y="2695769"/>
                    <a:pt x="1454186" y="2853576"/>
                  </a:cubicBezTo>
                  <a:cubicBezTo>
                    <a:pt x="1353392" y="2744805"/>
                    <a:pt x="1363597" y="2715623"/>
                    <a:pt x="1258121" y="2623837"/>
                  </a:cubicBezTo>
                  <a:cubicBezTo>
                    <a:pt x="1185984" y="2740640"/>
                    <a:pt x="1120512" y="2741379"/>
                    <a:pt x="1048718" y="2865302"/>
                  </a:cubicBezTo>
                  <a:cubicBezTo>
                    <a:pt x="976925" y="2989225"/>
                    <a:pt x="853309" y="3055085"/>
                    <a:pt x="821865" y="3126890"/>
                  </a:cubicBezTo>
                  <a:cubicBezTo>
                    <a:pt x="815385" y="2917712"/>
                    <a:pt x="801613" y="2804366"/>
                    <a:pt x="803145" y="2640484"/>
                  </a:cubicBezTo>
                  <a:cubicBezTo>
                    <a:pt x="607715" y="2643439"/>
                    <a:pt x="423854" y="2563932"/>
                    <a:pt x="214784" y="2580408"/>
                  </a:cubicBezTo>
                  <a:cubicBezTo>
                    <a:pt x="376619" y="2407352"/>
                    <a:pt x="501492" y="2340663"/>
                    <a:pt x="556602" y="2225013"/>
                  </a:cubicBezTo>
                  <a:cubicBezTo>
                    <a:pt x="477047" y="2214662"/>
                    <a:pt x="367525" y="2079719"/>
                    <a:pt x="283867" y="2048174"/>
                  </a:cubicBezTo>
                  <a:cubicBezTo>
                    <a:pt x="200209" y="2016629"/>
                    <a:pt x="104035" y="1922221"/>
                    <a:pt x="0" y="1864118"/>
                  </a:cubicBezTo>
                  <a:cubicBezTo>
                    <a:pt x="63583" y="1828658"/>
                    <a:pt x="165678" y="1835195"/>
                    <a:pt x="315708" y="1774828"/>
                  </a:cubicBezTo>
                  <a:cubicBezTo>
                    <a:pt x="465738" y="1714461"/>
                    <a:pt x="587377" y="1711878"/>
                    <a:pt x="657726" y="1678097"/>
                  </a:cubicBezTo>
                  <a:cubicBezTo>
                    <a:pt x="569120" y="1589902"/>
                    <a:pt x="524122" y="1520831"/>
                    <a:pt x="436048" y="1447263"/>
                  </a:cubicBezTo>
                  <a:cubicBezTo>
                    <a:pt x="347974" y="1373695"/>
                    <a:pt x="279856" y="1230234"/>
                    <a:pt x="195897" y="1197193"/>
                  </a:cubicBezTo>
                  <a:cubicBezTo>
                    <a:pt x="329903" y="1157366"/>
                    <a:pt x="373611" y="1212032"/>
                    <a:pt x="532867" y="1165716"/>
                  </a:cubicBezTo>
                  <a:cubicBezTo>
                    <a:pt x="692123" y="1119399"/>
                    <a:pt x="810181" y="1151310"/>
                    <a:pt x="897918" y="1131615"/>
                  </a:cubicBezTo>
                  <a:cubicBezTo>
                    <a:pt x="861822" y="1037063"/>
                    <a:pt x="856038" y="949794"/>
                    <a:pt x="828117" y="840328"/>
                  </a:cubicBezTo>
                  <a:cubicBezTo>
                    <a:pt x="800196" y="730862"/>
                    <a:pt x="817467" y="645661"/>
                    <a:pt x="752499" y="524767"/>
                  </a:cubicBezTo>
                  <a:cubicBezTo>
                    <a:pt x="889017" y="581474"/>
                    <a:pt x="912591" y="659902"/>
                    <a:pt x="1070508" y="712350"/>
                  </a:cubicBezTo>
                  <a:cubicBezTo>
                    <a:pt x="1228424" y="764798"/>
                    <a:pt x="1258392" y="849286"/>
                    <a:pt x="1429113" y="923880"/>
                  </a:cubicBezTo>
                  <a:cubicBezTo>
                    <a:pt x="1452228" y="792704"/>
                    <a:pt x="1498580" y="735294"/>
                    <a:pt x="1521185" y="618045"/>
                  </a:cubicBezTo>
                  <a:cubicBezTo>
                    <a:pt x="1543790" y="500796"/>
                    <a:pt x="1596159" y="375108"/>
                    <a:pt x="1625011" y="273168"/>
                  </a:cubicBezTo>
                  <a:cubicBezTo>
                    <a:pt x="1789378" y="425234"/>
                    <a:pt x="1823759" y="564483"/>
                    <a:pt x="1915848" y="628562"/>
                  </a:cubicBezTo>
                  <a:close/>
                </a:path>
                <a:path w="3610393" h="3126890" stroke="0" extrusionOk="0">
                  <a:moveTo>
                    <a:pt x="1915848" y="628562"/>
                  </a:moveTo>
                  <a:cubicBezTo>
                    <a:pt x="2038937" y="477347"/>
                    <a:pt x="2142019" y="441169"/>
                    <a:pt x="2182857" y="326852"/>
                  </a:cubicBezTo>
                  <a:cubicBezTo>
                    <a:pt x="2223695" y="212535"/>
                    <a:pt x="2356319" y="177465"/>
                    <a:pt x="2472116" y="0"/>
                  </a:cubicBezTo>
                  <a:cubicBezTo>
                    <a:pt x="2494102" y="304833"/>
                    <a:pt x="2428592" y="553610"/>
                    <a:pt x="2427822" y="836298"/>
                  </a:cubicBezTo>
                  <a:cubicBezTo>
                    <a:pt x="2536523" y="746402"/>
                    <a:pt x="2607401" y="722520"/>
                    <a:pt x="2713006" y="651515"/>
                  </a:cubicBezTo>
                  <a:cubicBezTo>
                    <a:pt x="2818611" y="580510"/>
                    <a:pt x="2951614" y="514134"/>
                    <a:pt x="3009830" y="459189"/>
                  </a:cubicBezTo>
                  <a:cubicBezTo>
                    <a:pt x="2942821" y="697949"/>
                    <a:pt x="2808587" y="699215"/>
                    <a:pt x="2737881" y="945594"/>
                  </a:cubicBezTo>
                  <a:cubicBezTo>
                    <a:pt x="2851142" y="907676"/>
                    <a:pt x="3089990" y="977232"/>
                    <a:pt x="3191587" y="954100"/>
                  </a:cubicBezTo>
                  <a:cubicBezTo>
                    <a:pt x="3293184" y="930968"/>
                    <a:pt x="3523295" y="1007906"/>
                    <a:pt x="3610393" y="961952"/>
                  </a:cubicBezTo>
                  <a:cubicBezTo>
                    <a:pt x="3505673" y="1050759"/>
                    <a:pt x="3295100" y="1092247"/>
                    <a:pt x="3232413" y="1157517"/>
                  </a:cubicBezTo>
                  <a:cubicBezTo>
                    <a:pt x="3169726" y="1222787"/>
                    <a:pt x="2973467" y="1239154"/>
                    <a:pt x="2839005" y="1361065"/>
                  </a:cubicBezTo>
                  <a:cubicBezTo>
                    <a:pt x="2924279" y="1461624"/>
                    <a:pt x="2929388" y="1523050"/>
                    <a:pt x="3053790" y="1634379"/>
                  </a:cubicBezTo>
                  <a:cubicBezTo>
                    <a:pt x="2934846" y="1730015"/>
                    <a:pt x="2880588" y="1689405"/>
                    <a:pt x="2737881" y="1782037"/>
                  </a:cubicBezTo>
                  <a:cubicBezTo>
                    <a:pt x="2856650" y="1872171"/>
                    <a:pt x="2861398" y="1941415"/>
                    <a:pt x="2934044" y="2008062"/>
                  </a:cubicBezTo>
                  <a:cubicBezTo>
                    <a:pt x="3006690" y="2074709"/>
                    <a:pt x="3055769" y="2184228"/>
                    <a:pt x="3155249" y="2262941"/>
                  </a:cubicBezTo>
                  <a:cubicBezTo>
                    <a:pt x="3082580" y="2257116"/>
                    <a:pt x="2993719" y="2193370"/>
                    <a:pt x="2822393" y="2175716"/>
                  </a:cubicBezTo>
                  <a:cubicBezTo>
                    <a:pt x="2651067" y="2158061"/>
                    <a:pt x="2557766" y="2061318"/>
                    <a:pt x="2447044" y="2077355"/>
                  </a:cubicBezTo>
                  <a:cubicBezTo>
                    <a:pt x="2476667" y="2215848"/>
                    <a:pt x="2476168" y="2405032"/>
                    <a:pt x="2497522" y="2514540"/>
                  </a:cubicBezTo>
                  <a:cubicBezTo>
                    <a:pt x="2358367" y="2474486"/>
                    <a:pt x="2228165" y="2368389"/>
                    <a:pt x="2035860" y="2306805"/>
                  </a:cubicBezTo>
                  <a:cubicBezTo>
                    <a:pt x="2001705" y="2463384"/>
                    <a:pt x="1951724" y="2522494"/>
                    <a:pt x="1940920" y="2727632"/>
                  </a:cubicBezTo>
                  <a:cubicBezTo>
                    <a:pt x="1831326" y="2690544"/>
                    <a:pt x="1764728" y="2579935"/>
                    <a:pt x="1650083" y="2514540"/>
                  </a:cubicBezTo>
                  <a:cubicBezTo>
                    <a:pt x="1586720" y="2691951"/>
                    <a:pt x="1498889" y="2713705"/>
                    <a:pt x="1454186" y="2853576"/>
                  </a:cubicBezTo>
                  <a:cubicBezTo>
                    <a:pt x="1354073" y="2766558"/>
                    <a:pt x="1325417" y="2693887"/>
                    <a:pt x="1258121" y="2623837"/>
                  </a:cubicBezTo>
                  <a:cubicBezTo>
                    <a:pt x="1236355" y="2709976"/>
                    <a:pt x="1137393" y="2758453"/>
                    <a:pt x="1035630" y="2880394"/>
                  </a:cubicBezTo>
                  <a:cubicBezTo>
                    <a:pt x="933867" y="3002336"/>
                    <a:pt x="876079" y="3063049"/>
                    <a:pt x="821865" y="3126890"/>
                  </a:cubicBezTo>
                  <a:cubicBezTo>
                    <a:pt x="838671" y="2938477"/>
                    <a:pt x="773970" y="2781555"/>
                    <a:pt x="803145" y="2640484"/>
                  </a:cubicBezTo>
                  <a:cubicBezTo>
                    <a:pt x="543871" y="2635675"/>
                    <a:pt x="467096" y="2574556"/>
                    <a:pt x="214784" y="2580408"/>
                  </a:cubicBezTo>
                  <a:cubicBezTo>
                    <a:pt x="305994" y="2445418"/>
                    <a:pt x="472808" y="2348530"/>
                    <a:pt x="556602" y="2225013"/>
                  </a:cubicBezTo>
                  <a:cubicBezTo>
                    <a:pt x="484788" y="2179183"/>
                    <a:pt x="413357" y="2117603"/>
                    <a:pt x="294999" y="2055392"/>
                  </a:cubicBezTo>
                  <a:cubicBezTo>
                    <a:pt x="176641" y="1993181"/>
                    <a:pt x="146585" y="1931786"/>
                    <a:pt x="0" y="1864118"/>
                  </a:cubicBezTo>
                  <a:cubicBezTo>
                    <a:pt x="65891" y="1825161"/>
                    <a:pt x="237956" y="1828217"/>
                    <a:pt x="309131" y="1776688"/>
                  </a:cubicBezTo>
                  <a:cubicBezTo>
                    <a:pt x="380306" y="1725159"/>
                    <a:pt x="556839" y="1716907"/>
                    <a:pt x="657726" y="1678097"/>
                  </a:cubicBezTo>
                  <a:cubicBezTo>
                    <a:pt x="583925" y="1607324"/>
                    <a:pt x="509979" y="1494311"/>
                    <a:pt x="436048" y="1447263"/>
                  </a:cubicBezTo>
                  <a:cubicBezTo>
                    <a:pt x="362117" y="1400215"/>
                    <a:pt x="314020" y="1307708"/>
                    <a:pt x="195897" y="1197193"/>
                  </a:cubicBezTo>
                  <a:cubicBezTo>
                    <a:pt x="357765" y="1161662"/>
                    <a:pt x="416070" y="1178295"/>
                    <a:pt x="553928" y="1163748"/>
                  </a:cubicBezTo>
                  <a:cubicBezTo>
                    <a:pt x="691786" y="1149202"/>
                    <a:pt x="777340" y="1177540"/>
                    <a:pt x="897918" y="1131615"/>
                  </a:cubicBezTo>
                  <a:cubicBezTo>
                    <a:pt x="847639" y="1061513"/>
                    <a:pt x="869787" y="888281"/>
                    <a:pt x="826663" y="834259"/>
                  </a:cubicBezTo>
                  <a:cubicBezTo>
                    <a:pt x="783539" y="780237"/>
                    <a:pt x="804898" y="642578"/>
                    <a:pt x="752499" y="524767"/>
                  </a:cubicBezTo>
                  <a:cubicBezTo>
                    <a:pt x="880642" y="595090"/>
                    <a:pt x="934412" y="649124"/>
                    <a:pt x="1097572" y="728315"/>
                  </a:cubicBezTo>
                  <a:cubicBezTo>
                    <a:pt x="1260732" y="807506"/>
                    <a:pt x="1264653" y="828542"/>
                    <a:pt x="1429113" y="923880"/>
                  </a:cubicBezTo>
                  <a:cubicBezTo>
                    <a:pt x="1470215" y="778408"/>
                    <a:pt x="1478465" y="767531"/>
                    <a:pt x="1523144" y="611538"/>
                  </a:cubicBezTo>
                  <a:cubicBezTo>
                    <a:pt x="1567823" y="455545"/>
                    <a:pt x="1586650" y="403989"/>
                    <a:pt x="1625011" y="273168"/>
                  </a:cubicBezTo>
                  <a:cubicBezTo>
                    <a:pt x="1736468" y="367168"/>
                    <a:pt x="1789406" y="503837"/>
                    <a:pt x="1915848" y="62856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998842601">
                    <a:prstGeom prst="irregularSeal2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05952070-8846-47E4-A478-54D6BAB75E41}"/>
                </a:ext>
              </a:extLst>
            </p:cNvPr>
            <p:cNvSpPr txBox="1"/>
            <p:nvPr/>
          </p:nvSpPr>
          <p:spPr>
            <a:xfrm rot="19151961">
              <a:off x="4794010" y="3852943"/>
              <a:ext cx="2144985" cy="799846"/>
            </a:xfrm>
            <a:custGeom>
              <a:avLst/>
              <a:gdLst>
                <a:gd name="connsiteX0" fmla="*/ 0 w 2144985"/>
                <a:gd name="connsiteY0" fmla="*/ 0 h 1142637"/>
                <a:gd name="connsiteX1" fmla="*/ 2144985 w 2144985"/>
                <a:gd name="connsiteY1" fmla="*/ 0 h 1142637"/>
                <a:gd name="connsiteX2" fmla="*/ 2144985 w 2144985"/>
                <a:gd name="connsiteY2" fmla="*/ 1142637 h 1142637"/>
                <a:gd name="connsiteX3" fmla="*/ 0 w 2144985"/>
                <a:gd name="connsiteY3" fmla="*/ 1142637 h 1142637"/>
                <a:gd name="connsiteX4" fmla="*/ 0 w 2144985"/>
                <a:gd name="connsiteY4" fmla="*/ 0 h 114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985" h="1142637" fill="none" extrusionOk="0">
                  <a:moveTo>
                    <a:pt x="0" y="0"/>
                  </a:moveTo>
                  <a:cubicBezTo>
                    <a:pt x="866218" y="-165908"/>
                    <a:pt x="1532919" y="77559"/>
                    <a:pt x="2144985" y="0"/>
                  </a:cubicBezTo>
                  <a:cubicBezTo>
                    <a:pt x="2150949" y="328813"/>
                    <a:pt x="2063540" y="589512"/>
                    <a:pt x="2144985" y="1142637"/>
                  </a:cubicBezTo>
                  <a:cubicBezTo>
                    <a:pt x="1185001" y="1184482"/>
                    <a:pt x="373919" y="1033026"/>
                    <a:pt x="0" y="1142637"/>
                  </a:cubicBezTo>
                  <a:cubicBezTo>
                    <a:pt x="-83793" y="992609"/>
                    <a:pt x="-94710" y="356132"/>
                    <a:pt x="0" y="0"/>
                  </a:cubicBezTo>
                  <a:close/>
                </a:path>
                <a:path w="2144985" h="1142637" stroke="0" extrusionOk="0">
                  <a:moveTo>
                    <a:pt x="0" y="0"/>
                  </a:moveTo>
                  <a:cubicBezTo>
                    <a:pt x="1017650" y="-19832"/>
                    <a:pt x="1576377" y="-44169"/>
                    <a:pt x="2144985" y="0"/>
                  </a:cubicBezTo>
                  <a:cubicBezTo>
                    <a:pt x="2100378" y="411534"/>
                    <a:pt x="2134011" y="970068"/>
                    <a:pt x="2144985" y="1142637"/>
                  </a:cubicBezTo>
                  <a:cubicBezTo>
                    <a:pt x="1202703" y="1181936"/>
                    <a:pt x="761158" y="988744"/>
                    <a:pt x="0" y="1142637"/>
                  </a:cubicBezTo>
                  <a:cubicBezTo>
                    <a:pt x="89412" y="933247"/>
                    <a:pt x="35993" y="509351"/>
                    <a:pt x="0" y="0"/>
                  </a:cubicBezTo>
                  <a:close/>
                </a:path>
              </a:pathLst>
            </a:custGeom>
            <a:solidFill>
              <a:srgbClr val="FFFE9A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0941674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Arial" panose="020B0604020202020204" pitchFamily="34" charset="0"/>
                  <a:cs typeface="Arial" panose="020B0604020202020204" pitchFamily="34" charset="0"/>
                </a:rPr>
                <a:t>مركز تنظيم الحرارة في </a:t>
              </a:r>
              <a:r>
                <a:rPr lang="ar-SA" dirty="0" err="1">
                  <a:latin typeface="Arial" panose="020B0604020202020204" pitchFamily="34" charset="0"/>
                  <a:cs typeface="Arial" panose="020B0604020202020204" pitchFamily="34" charset="0"/>
                </a:rPr>
                <a:t>الهيبوتلاموس</a:t>
              </a:r>
              <a:endParaRPr lang="he-I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63A48D9-009A-49A1-8187-EA48C57D296E}"/>
              </a:ext>
            </a:extLst>
          </p:cNvPr>
          <p:cNvSpPr txBox="1"/>
          <p:nvPr/>
        </p:nvSpPr>
        <p:spPr>
          <a:xfrm>
            <a:off x="6390673" y="1299450"/>
            <a:ext cx="369312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بالجلد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64C53BF-E585-4A73-AE78-5A03F7609EB1}"/>
              </a:ext>
            </a:extLst>
          </p:cNvPr>
          <p:cNvSpPr txBox="1"/>
          <p:nvPr/>
        </p:nvSpPr>
        <p:spPr>
          <a:xfrm>
            <a:off x="422551" y="1392981"/>
            <a:ext cx="48169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مستقبلات الحرارة في </a:t>
            </a:r>
            <a:r>
              <a:rPr lang="ar-SA" sz="2000" dirty="0" err="1">
                <a:latin typeface="Arial" panose="020B0604020202020204" pitchFamily="34" charset="0"/>
                <a:cs typeface="Arial" panose="020B0604020202020204" pitchFamily="34" charset="0"/>
              </a:rPr>
              <a:t>الهيبوبلاموس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شرايين رئيسية،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عضلات الهيكل وأعضاء داخلية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-(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الدم)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9FE2F3C3-D9CF-40D3-A902-807D3023C341}"/>
              </a:ext>
            </a:extLst>
          </p:cNvPr>
          <p:cNvCxnSpPr>
            <a:cxnSpLocks/>
          </p:cNvCxnSpPr>
          <p:nvPr/>
        </p:nvCxnSpPr>
        <p:spPr>
          <a:xfrm flipH="1">
            <a:off x="6343023" y="2080602"/>
            <a:ext cx="651399" cy="470152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0794A25F-6AA7-4916-A70A-B72912FAE2E8}"/>
              </a:ext>
            </a:extLst>
          </p:cNvPr>
          <p:cNvCxnSpPr>
            <a:cxnSpLocks/>
          </p:cNvCxnSpPr>
          <p:nvPr/>
        </p:nvCxnSpPr>
        <p:spPr>
          <a:xfrm>
            <a:off x="4070013" y="2243625"/>
            <a:ext cx="774644" cy="751242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890091D-9085-4B3C-A2F1-B1FDCEDBD668}"/>
              </a:ext>
            </a:extLst>
          </p:cNvPr>
          <p:cNvSpPr txBox="1"/>
          <p:nvPr/>
        </p:nvSpPr>
        <p:spPr>
          <a:xfrm>
            <a:off x="6521189" y="1714819"/>
            <a:ext cx="2545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درجة حرارة البيئة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5A8A0290-826D-472B-9C49-43A181075901}"/>
              </a:ext>
            </a:extLst>
          </p:cNvPr>
          <p:cNvCxnSpPr>
            <a:cxnSpLocks/>
          </p:cNvCxnSpPr>
          <p:nvPr/>
        </p:nvCxnSpPr>
        <p:spPr>
          <a:xfrm flipH="1">
            <a:off x="3463828" y="3778841"/>
            <a:ext cx="1112381" cy="354993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תיבת טקסט 5125">
            <a:extLst>
              <a:ext uri="{FF2B5EF4-FFF2-40B4-BE49-F238E27FC236}">
                <a16:creationId xmlns:a16="http://schemas.microsoft.com/office/drawing/2014/main" id="{E62EE0DA-DCDC-4439-9D9E-3F4C861222FA}"/>
              </a:ext>
            </a:extLst>
          </p:cNvPr>
          <p:cNvSpPr txBox="1"/>
          <p:nvPr/>
        </p:nvSpPr>
        <p:spPr>
          <a:xfrm>
            <a:off x="106625" y="3924347"/>
            <a:ext cx="36316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عضلات ملساء في الشرايين الدقيقة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מחבר חץ ישר 39">
            <a:extLst>
              <a:ext uri="{FF2B5EF4-FFF2-40B4-BE49-F238E27FC236}">
                <a16:creationId xmlns:a16="http://schemas.microsoft.com/office/drawing/2014/main" id="{7D956CED-D78C-44AE-AFED-86739A039012}"/>
              </a:ext>
            </a:extLst>
          </p:cNvPr>
          <p:cNvCxnSpPr>
            <a:cxnSpLocks/>
          </p:cNvCxnSpPr>
          <p:nvPr/>
        </p:nvCxnSpPr>
        <p:spPr>
          <a:xfrm>
            <a:off x="1959769" y="4412255"/>
            <a:ext cx="0" cy="669215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F90CC5CE-753D-468A-A255-073D79025F73}"/>
              </a:ext>
            </a:extLst>
          </p:cNvPr>
          <p:cNvSpPr txBox="1"/>
          <p:nvPr/>
        </p:nvSpPr>
        <p:spPr>
          <a:xfrm>
            <a:off x="7778864" y="4326237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ارتجاف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מחבר חץ ישר 42">
            <a:extLst>
              <a:ext uri="{FF2B5EF4-FFF2-40B4-BE49-F238E27FC236}">
                <a16:creationId xmlns:a16="http://schemas.microsoft.com/office/drawing/2014/main" id="{294219D2-3164-4644-9F40-16DF6CA9889A}"/>
              </a:ext>
            </a:extLst>
          </p:cNvPr>
          <p:cNvCxnSpPr>
            <a:cxnSpLocks/>
          </p:cNvCxnSpPr>
          <p:nvPr/>
        </p:nvCxnSpPr>
        <p:spPr>
          <a:xfrm flipH="1">
            <a:off x="4554295" y="4278872"/>
            <a:ext cx="356112" cy="529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228600">
              <a:srgbClr val="FFB9B9"/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58DD1B10-49B4-4DCA-A001-3A0D3213B914}"/>
              </a:ext>
            </a:extLst>
          </p:cNvPr>
          <p:cNvSpPr txBox="1"/>
          <p:nvPr/>
        </p:nvSpPr>
        <p:spPr>
          <a:xfrm>
            <a:off x="2896092" y="5008300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غدد العرق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1D7F2B1E-7CC0-49D6-A281-78C349C796F0}"/>
              </a:ext>
            </a:extLst>
          </p:cNvPr>
          <p:cNvSpPr txBox="1"/>
          <p:nvPr/>
        </p:nvSpPr>
        <p:spPr>
          <a:xfrm>
            <a:off x="5245738" y="4945135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عضلات الشعر او الريش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מחבר חץ ישר 47">
            <a:extLst>
              <a:ext uri="{FF2B5EF4-FFF2-40B4-BE49-F238E27FC236}">
                <a16:creationId xmlns:a16="http://schemas.microsoft.com/office/drawing/2014/main" id="{DA516D85-8365-4DD7-8E17-4201FCB3EDCE}"/>
              </a:ext>
            </a:extLst>
          </p:cNvPr>
          <p:cNvCxnSpPr>
            <a:cxnSpLocks/>
          </p:cNvCxnSpPr>
          <p:nvPr/>
        </p:nvCxnSpPr>
        <p:spPr>
          <a:xfrm>
            <a:off x="10889705" y="4060977"/>
            <a:ext cx="502387" cy="306094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>
            <a:extLst>
              <a:ext uri="{FF2B5EF4-FFF2-40B4-BE49-F238E27FC236}">
                <a16:creationId xmlns:a16="http://schemas.microsoft.com/office/drawing/2014/main" id="{34AE4335-B7B6-4902-8FD1-6B4458F3DACA}"/>
              </a:ext>
            </a:extLst>
          </p:cNvPr>
          <p:cNvCxnSpPr>
            <a:cxnSpLocks/>
          </p:cNvCxnSpPr>
          <p:nvPr/>
        </p:nvCxnSpPr>
        <p:spPr>
          <a:xfrm>
            <a:off x="6142672" y="4466664"/>
            <a:ext cx="0" cy="49432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מחבר חץ ישר 51">
            <a:extLst>
              <a:ext uri="{FF2B5EF4-FFF2-40B4-BE49-F238E27FC236}">
                <a16:creationId xmlns:a16="http://schemas.microsoft.com/office/drawing/2014/main" id="{D8C0E11B-234A-4F81-9F3B-7AD04C471E2C}"/>
              </a:ext>
            </a:extLst>
          </p:cNvPr>
          <p:cNvCxnSpPr>
            <a:cxnSpLocks/>
          </p:cNvCxnSpPr>
          <p:nvPr/>
        </p:nvCxnSpPr>
        <p:spPr>
          <a:xfrm>
            <a:off x="4338387" y="5393490"/>
            <a:ext cx="0" cy="275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228600">
              <a:srgbClr val="FFB9B9"/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תיבת טקסט 52">
            <a:extLst>
              <a:ext uri="{FF2B5EF4-FFF2-40B4-BE49-F238E27FC236}">
                <a16:creationId xmlns:a16="http://schemas.microsoft.com/office/drawing/2014/main" id="{B99DF02B-341D-4043-872D-E5A0EDAF8622}"/>
              </a:ext>
            </a:extLst>
          </p:cNvPr>
          <p:cNvSpPr txBox="1"/>
          <p:nvPr/>
        </p:nvSpPr>
        <p:spPr>
          <a:xfrm>
            <a:off x="3194588" y="5825398"/>
            <a:ext cx="195639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إفراز عرق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מחבר חץ ישר 54">
            <a:extLst>
              <a:ext uri="{FF2B5EF4-FFF2-40B4-BE49-F238E27FC236}">
                <a16:creationId xmlns:a16="http://schemas.microsoft.com/office/drawing/2014/main" id="{7004D21E-15B8-4D7A-8C2E-304733B267F3}"/>
              </a:ext>
            </a:extLst>
          </p:cNvPr>
          <p:cNvCxnSpPr>
            <a:cxnSpLocks/>
          </p:cNvCxnSpPr>
          <p:nvPr/>
        </p:nvCxnSpPr>
        <p:spPr>
          <a:xfrm>
            <a:off x="6169352" y="5293205"/>
            <a:ext cx="0" cy="669215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05FC55F9-4E69-4CA4-9B63-39F2F46AD8DD}"/>
              </a:ext>
            </a:extLst>
          </p:cNvPr>
          <p:cNvSpPr txBox="1"/>
          <p:nvPr/>
        </p:nvSpPr>
        <p:spPr>
          <a:xfrm>
            <a:off x="4807527" y="6002659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JO" sz="1200" dirty="0">
                <a:latin typeface="Arial" panose="020B0604020202020204" pitchFamily="34" charset="0"/>
                <a:cs typeface="Arial" panose="020B0604020202020204" pitchFamily="34" charset="0"/>
              </a:rPr>
              <a:t>تسمر </a:t>
            </a:r>
            <a:r>
              <a:rPr lang="ar-SA" sz="1200" dirty="0">
                <a:latin typeface="Arial" panose="020B0604020202020204" pitchFamily="34" charset="0"/>
                <a:cs typeface="Arial" panose="020B0604020202020204" pitchFamily="34" charset="0"/>
              </a:rPr>
              <a:t>الشعر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جلد الاوز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cxnSp>
        <p:nvCxnSpPr>
          <p:cNvPr id="58" name="מחבר חץ ישר 57">
            <a:extLst>
              <a:ext uri="{FF2B5EF4-FFF2-40B4-BE49-F238E27FC236}">
                <a16:creationId xmlns:a16="http://schemas.microsoft.com/office/drawing/2014/main" id="{96E42C2B-80EE-45E2-BBE7-0609AE51E768}"/>
              </a:ext>
            </a:extLst>
          </p:cNvPr>
          <p:cNvCxnSpPr>
            <a:cxnSpLocks/>
          </p:cNvCxnSpPr>
          <p:nvPr/>
        </p:nvCxnSpPr>
        <p:spPr>
          <a:xfrm flipH="1">
            <a:off x="9334868" y="4060977"/>
            <a:ext cx="382192" cy="256561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0F2D42BD-234F-4568-802E-FE06023DD65A}"/>
              </a:ext>
            </a:extLst>
          </p:cNvPr>
          <p:cNvSpPr txBox="1"/>
          <p:nvPr/>
        </p:nvSpPr>
        <p:spPr>
          <a:xfrm>
            <a:off x="8997784" y="3664031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عضلات الهيكل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DFAE8355-7CFD-4ED8-8241-0898B208FC4E}"/>
              </a:ext>
            </a:extLst>
          </p:cNvPr>
          <p:cNvSpPr txBox="1"/>
          <p:nvPr/>
        </p:nvSpPr>
        <p:spPr>
          <a:xfrm>
            <a:off x="445864" y="5123502"/>
            <a:ext cx="28940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تقليص او توسيع الاوعية الدموية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מחבר חץ ישר 65">
            <a:extLst>
              <a:ext uri="{FF2B5EF4-FFF2-40B4-BE49-F238E27FC236}">
                <a16:creationId xmlns:a16="http://schemas.microsoft.com/office/drawing/2014/main" id="{96AC7F9D-A30D-4C1A-A868-87E652865275}"/>
              </a:ext>
            </a:extLst>
          </p:cNvPr>
          <p:cNvCxnSpPr>
            <a:cxnSpLocks/>
          </p:cNvCxnSpPr>
          <p:nvPr/>
        </p:nvCxnSpPr>
        <p:spPr>
          <a:xfrm>
            <a:off x="10299419" y="3280160"/>
            <a:ext cx="0" cy="498681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4A80EE06-D070-4ADB-8FF9-F29361D44273}"/>
              </a:ext>
            </a:extLst>
          </p:cNvPr>
          <p:cNvSpPr txBox="1"/>
          <p:nvPr/>
        </p:nvSpPr>
        <p:spPr>
          <a:xfrm>
            <a:off x="8037693" y="2777666"/>
            <a:ext cx="430662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الغدة الكظرية والغدة الدرقية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BC2C9D6A-932A-4DF9-B5BA-50CEF48D5CA5}"/>
              </a:ext>
            </a:extLst>
          </p:cNvPr>
          <p:cNvSpPr txBox="1"/>
          <p:nvPr/>
        </p:nvSpPr>
        <p:spPr>
          <a:xfrm>
            <a:off x="10368581" y="4143762"/>
            <a:ext cx="18576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وتيرة عمليات الايض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מחבר חץ ישר 35">
            <a:extLst>
              <a:ext uri="{FF2B5EF4-FFF2-40B4-BE49-F238E27FC236}">
                <a16:creationId xmlns:a16="http://schemas.microsoft.com/office/drawing/2014/main" id="{A02FD4DC-E67D-42FF-8C7E-8412083B9925}"/>
              </a:ext>
            </a:extLst>
          </p:cNvPr>
          <p:cNvCxnSpPr>
            <a:cxnSpLocks/>
          </p:cNvCxnSpPr>
          <p:nvPr/>
        </p:nvCxnSpPr>
        <p:spPr>
          <a:xfrm flipV="1">
            <a:off x="7365399" y="3302712"/>
            <a:ext cx="1068881" cy="233078"/>
          </a:xfrm>
          <a:prstGeom prst="straightConnector1">
            <a:avLst/>
          </a:prstGeom>
          <a:ln w="57150">
            <a:solidFill>
              <a:srgbClr val="78319F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14F56BF5-8581-4A2E-A2F0-EC19A9069767}"/>
              </a:ext>
            </a:extLst>
          </p:cNvPr>
          <p:cNvSpPr txBox="1"/>
          <p:nvPr/>
        </p:nvSpPr>
        <p:spPr>
          <a:xfrm>
            <a:off x="8964746" y="2012408"/>
            <a:ext cx="313324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/>
            </a:lvl1pPr>
          </a:lstStyle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وتيرة انتاج الحرارة الايضية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B57D2393-DECB-4707-A6E3-1932EC2255C7}"/>
              </a:ext>
            </a:extLst>
          </p:cNvPr>
          <p:cNvSpPr txBox="1"/>
          <p:nvPr/>
        </p:nvSpPr>
        <p:spPr>
          <a:xfrm>
            <a:off x="213460" y="2743417"/>
            <a:ext cx="335406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زيادة 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 تقليل افراز الحرارة من الجسم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42" grpId="0"/>
      <p:bldP spid="45" grpId="0"/>
      <p:bldP spid="46" grpId="0"/>
      <p:bldP spid="53" grpId="0"/>
      <p:bldP spid="56" grpId="0"/>
      <p:bldP spid="59" grpId="0"/>
      <p:bldP spid="63" grpId="0"/>
      <p:bldP spid="67" grpId="0"/>
      <p:bldP spid="69" grpId="0"/>
      <p:bldP spid="39" grpId="0" animBg="1"/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4" name="קבוצה 66563">
            <a:extLst>
              <a:ext uri="{FF2B5EF4-FFF2-40B4-BE49-F238E27FC236}">
                <a16:creationId xmlns:a16="http://schemas.microsoft.com/office/drawing/2014/main" id="{E5D9C184-BBCA-49EC-AD41-C5D6D68E8CB1}"/>
              </a:ext>
            </a:extLst>
          </p:cNvPr>
          <p:cNvGrpSpPr/>
          <p:nvPr/>
        </p:nvGrpSpPr>
        <p:grpSpPr>
          <a:xfrm>
            <a:off x="157540" y="440821"/>
            <a:ext cx="11847930" cy="6401647"/>
            <a:chOff x="40970" y="573048"/>
            <a:chExt cx="11847930" cy="6401647"/>
          </a:xfrm>
        </p:grpSpPr>
        <p:pic>
          <p:nvPicPr>
            <p:cNvPr id="66563" name="תמונה 66562">
              <a:extLst>
                <a:ext uri="{FF2B5EF4-FFF2-40B4-BE49-F238E27FC236}">
                  <a16:creationId xmlns:a16="http://schemas.microsoft.com/office/drawing/2014/main" id="{6E032045-C255-4AF1-B3E2-810E4AA4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934123" flipH="1">
              <a:off x="6795276" y="3236631"/>
              <a:ext cx="1538875" cy="1344783"/>
            </a:xfrm>
            <a:prstGeom prst="rect">
              <a:avLst/>
            </a:prstGeom>
          </p:spPr>
        </p:pic>
        <p:pic>
          <p:nvPicPr>
            <p:cNvPr id="29" name="תמונה 28">
              <a:extLst>
                <a:ext uri="{FF2B5EF4-FFF2-40B4-BE49-F238E27FC236}">
                  <a16:creationId xmlns:a16="http://schemas.microsoft.com/office/drawing/2014/main" id="{BCF7CA7B-A61D-4E14-A80E-78B9FB4AD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364065" flipH="1">
              <a:off x="4705328" y="5374556"/>
              <a:ext cx="1346703" cy="915943"/>
            </a:xfrm>
            <a:prstGeom prst="rect">
              <a:avLst/>
            </a:prstGeom>
          </p:spPr>
        </p:pic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51FA3AB8-03F5-4DDF-A941-D94FADA6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485592" y="962399"/>
              <a:ext cx="1737274" cy="1042365"/>
            </a:xfrm>
            <a:prstGeom prst="rect">
              <a:avLst/>
            </a:prstGeom>
          </p:spPr>
        </p:pic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00166727-924C-4383-94C5-F0736E7CD5E7}"/>
                </a:ext>
              </a:extLst>
            </p:cNvPr>
            <p:cNvGrpSpPr/>
            <p:nvPr/>
          </p:nvGrpSpPr>
          <p:grpSpPr>
            <a:xfrm>
              <a:off x="589732" y="2380166"/>
              <a:ext cx="5944347" cy="2669611"/>
              <a:chOff x="2492413" y="1239143"/>
              <a:chExt cx="5419927" cy="3183476"/>
            </a:xfrm>
          </p:grpSpPr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0F5F4FC9-7F56-4B65-B2C8-A9F14BAD2AE4}"/>
                  </a:ext>
                </a:extLst>
              </p:cNvPr>
              <p:cNvSpPr txBox="1"/>
              <p:nvPr/>
            </p:nvSpPr>
            <p:spPr>
              <a:xfrm>
                <a:off x="2492413" y="2356510"/>
                <a:ext cx="4955524" cy="4404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ar-SA" dirty="0">
                    <a:latin typeface="Arial" panose="020B0604020202020204" pitchFamily="34" charset="0"/>
                    <a:cs typeface="Arial" panose="020B0604020202020204" pitchFamily="34" charset="0"/>
                  </a:rPr>
                  <a:t>اتزان بدني</a:t>
                </a:r>
                <a:r>
                  <a:rPr lang="he-IL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</a:t>
                </a:r>
                <a:r>
                  <a:rPr lang="ar-SA" dirty="0">
                    <a:latin typeface="Arial" panose="020B0604020202020204" pitchFamily="34" charset="0"/>
                    <a:cs typeface="Arial" panose="020B0604020202020204" pitchFamily="34" charset="0"/>
                  </a:rPr>
                  <a:t>درجة حرارة جسم سليمة</a:t>
                </a:r>
                <a:endParaRPr lang="he-I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C9A815E6-8941-488C-96D2-54F0FE30D7A6}"/>
                  </a:ext>
                </a:extLst>
              </p:cNvPr>
              <p:cNvSpPr txBox="1"/>
              <p:nvPr/>
            </p:nvSpPr>
            <p:spPr>
              <a:xfrm rot="19893487">
                <a:off x="3369059" y="2425151"/>
                <a:ext cx="4333140" cy="44042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rgbClr val="FF0000"/>
                  </a:gs>
                </a:gsLst>
                <a:path path="circle">
                  <a:fillToRect t="100000" r="100000"/>
                </a:path>
                <a:tileRect l="-100000" b="-100000"/>
              </a:gradFill>
            </p:spPr>
            <p:txBody>
              <a:bodyPr wrap="square" rtlCol="1">
                <a:spAutoFit/>
              </a:bodyPr>
              <a:lstStyle/>
              <a:p>
                <a:r>
                  <a:rPr lang="ar-SA" dirty="0">
                    <a:latin typeface="Arial" panose="020B0604020202020204" pitchFamily="34" charset="0"/>
                    <a:cs typeface="Arial" panose="020B0604020202020204" pitchFamily="34" charset="0"/>
                  </a:rPr>
                  <a:t>خلل بالاتزان البدني لدرجة حرارة        الجسم</a:t>
                </a:r>
                <a:endParaRPr lang="he-I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חץ: למעלה 4">
                <a:extLst>
                  <a:ext uri="{FF2B5EF4-FFF2-40B4-BE49-F238E27FC236}">
                    <a16:creationId xmlns:a16="http://schemas.microsoft.com/office/drawing/2014/main" id="{6E6C749E-BF06-4A8D-ADE8-FBCC4820F3F3}"/>
                  </a:ext>
                </a:extLst>
              </p:cNvPr>
              <p:cNvSpPr/>
              <p:nvPr/>
            </p:nvSpPr>
            <p:spPr>
              <a:xfrm>
                <a:off x="7651082" y="1239143"/>
                <a:ext cx="261258" cy="369332"/>
              </a:xfrm>
              <a:prstGeom prst="upArrow">
                <a:avLst/>
              </a:prstGeom>
              <a:solidFill>
                <a:srgbClr val="FFB7B7"/>
              </a:solidFill>
              <a:ln>
                <a:solidFill>
                  <a:srgbClr val="FF61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חץ: למעלה 8">
                <a:extLst>
                  <a:ext uri="{FF2B5EF4-FFF2-40B4-BE49-F238E27FC236}">
                    <a16:creationId xmlns:a16="http://schemas.microsoft.com/office/drawing/2014/main" id="{B40EE15B-E053-407B-9E33-E56D93EFE392}"/>
                  </a:ext>
                </a:extLst>
              </p:cNvPr>
              <p:cNvSpPr/>
              <p:nvPr/>
            </p:nvSpPr>
            <p:spPr>
              <a:xfrm flipV="1">
                <a:off x="3276863" y="4053287"/>
                <a:ext cx="261258" cy="369332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משולש שווה-שוקיים 6">
                <a:extLst>
                  <a:ext uri="{FF2B5EF4-FFF2-40B4-BE49-F238E27FC236}">
                    <a16:creationId xmlns:a16="http://schemas.microsoft.com/office/drawing/2014/main" id="{FA844BB0-32E6-4903-A4BF-53B43A1D7751}"/>
                  </a:ext>
                </a:extLst>
              </p:cNvPr>
              <p:cNvSpPr/>
              <p:nvPr/>
            </p:nvSpPr>
            <p:spPr>
              <a:xfrm>
                <a:off x="5462620" y="3060679"/>
                <a:ext cx="525331" cy="36500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EDABD8DB-7A75-4EA6-95C0-6971F4926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1972" y="862606"/>
              <a:ext cx="1241244" cy="1212209"/>
            </a:xfrm>
            <a:prstGeom prst="rect">
              <a:avLst/>
            </a:prstGeom>
          </p:spPr>
        </p:pic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79165957-0B0E-40D8-B298-FAA57744FDF4}"/>
                </a:ext>
              </a:extLst>
            </p:cNvPr>
            <p:cNvSpPr txBox="1"/>
            <p:nvPr/>
          </p:nvSpPr>
          <p:spPr>
            <a:xfrm>
              <a:off x="10647656" y="1682467"/>
              <a:ext cx="124124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تشغيل مركز الحرارة في </a:t>
              </a:r>
              <a:r>
                <a:rPr lang="ar-SA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الهيبوتلاموس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C62179C4-12BA-48C7-AD70-10C0B383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27148" flipH="1">
              <a:off x="8970121" y="1792573"/>
              <a:ext cx="1572329" cy="1884394"/>
            </a:xfrm>
            <a:prstGeom prst="rect">
              <a:avLst/>
            </a:prstGeom>
          </p:spPr>
        </p:pic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33D08E84-4D14-40E3-98BE-23B444170A43}"/>
                </a:ext>
              </a:extLst>
            </p:cNvPr>
            <p:cNvSpPr txBox="1"/>
            <p:nvPr/>
          </p:nvSpPr>
          <p:spPr>
            <a:xfrm>
              <a:off x="9643340" y="2781780"/>
              <a:ext cx="1828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ارتفاع درجة حرارة الدم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8F0D0B04-94B3-4FD8-BAC2-99161941A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366760" y="1076029"/>
              <a:ext cx="1414717" cy="1152069"/>
            </a:xfrm>
            <a:prstGeom prst="rect">
              <a:avLst/>
            </a:prstGeom>
          </p:spPr>
        </p:pic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56AD5D09-C639-49EC-BDF3-9C3E0606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2086" y="573048"/>
              <a:ext cx="1061388" cy="764199"/>
            </a:xfrm>
            <a:prstGeom prst="rect">
              <a:avLst/>
            </a:prstGeom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C17CA580-AE69-4D15-B2BD-03C8DA25B0D9}"/>
                </a:ext>
              </a:extLst>
            </p:cNvPr>
            <p:cNvSpPr txBox="1"/>
            <p:nvPr/>
          </p:nvSpPr>
          <p:spPr>
            <a:xfrm>
              <a:off x="6275634" y="1336812"/>
              <a:ext cx="262980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توسيع قطر الاوعية الدموية المحيطية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319A3D85-5387-44A8-BC3E-2E28FA21171A}"/>
                </a:ext>
              </a:extLst>
            </p:cNvPr>
            <p:cNvSpPr txBox="1"/>
            <p:nvPr/>
          </p:nvSpPr>
          <p:spPr>
            <a:xfrm>
              <a:off x="7935890" y="2251094"/>
              <a:ext cx="16199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تشغيل </a:t>
              </a:r>
              <a:r>
                <a:rPr lang="ar-SA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غدد</a:t>
              </a:r>
              <a:r>
                <a:rPr lang="ar-SA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افراز العرق</a:t>
              </a:r>
              <a:endParaRPr lang="he-I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קבוצה 24">
              <a:extLst>
                <a:ext uri="{FF2B5EF4-FFF2-40B4-BE49-F238E27FC236}">
                  <a16:creationId xmlns:a16="http://schemas.microsoft.com/office/drawing/2014/main" id="{6781BB6E-56D2-4538-9EAF-80A4C7EF2725}"/>
                </a:ext>
              </a:extLst>
            </p:cNvPr>
            <p:cNvGrpSpPr/>
            <p:nvPr/>
          </p:nvGrpSpPr>
          <p:grpSpPr>
            <a:xfrm>
              <a:off x="3235470" y="1275574"/>
              <a:ext cx="2165783" cy="935377"/>
              <a:chOff x="5841355" y="1253153"/>
              <a:chExt cx="1994518" cy="935377"/>
            </a:xfrm>
          </p:grpSpPr>
          <p:sp>
            <p:nvSpPr>
              <p:cNvPr id="18" name="אליפסה 17">
                <a:extLst>
                  <a:ext uri="{FF2B5EF4-FFF2-40B4-BE49-F238E27FC236}">
                    <a16:creationId xmlns:a16="http://schemas.microsoft.com/office/drawing/2014/main" id="{E58CF8F0-3B7B-47BA-BA04-BC60B3D1E22B}"/>
                  </a:ext>
                </a:extLst>
              </p:cNvPr>
              <p:cNvSpPr/>
              <p:nvPr/>
            </p:nvSpPr>
            <p:spPr>
              <a:xfrm>
                <a:off x="5841355" y="1253153"/>
                <a:ext cx="1973730" cy="9353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EEFA612F-720E-42F0-B0BF-5D599CC5A636}"/>
                  </a:ext>
                </a:extLst>
              </p:cNvPr>
              <p:cNvSpPr txBox="1"/>
              <p:nvPr/>
            </p:nvSpPr>
            <p:spPr>
              <a:xfrm>
                <a:off x="5862144" y="1464223"/>
                <a:ext cx="1973729" cy="33855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انخفاض بدرجة حرارة الجسم</a:t>
                </a:r>
                <a:endParaRPr lang="he-IL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AA7A3E87-E209-4C6C-A314-126B8725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6778" y="1016473"/>
              <a:ext cx="423726" cy="1271179"/>
            </a:xfrm>
            <a:prstGeom prst="rect">
              <a:avLst/>
            </a:prstGeom>
          </p:spPr>
        </p:pic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A36C6DB-7CB8-4799-B8CA-BDAFFAAF9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4018624" flipH="1">
              <a:off x="2019228" y="2042445"/>
              <a:ext cx="1007191" cy="1120641"/>
            </a:xfrm>
            <a:prstGeom prst="rect">
              <a:avLst/>
            </a:prstGeom>
          </p:spPr>
        </p:pic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26793C10-B1BC-481A-A015-C6ACE0833525}"/>
                </a:ext>
              </a:extLst>
            </p:cNvPr>
            <p:cNvSpPr txBox="1"/>
            <p:nvPr/>
          </p:nvSpPr>
          <p:spPr>
            <a:xfrm>
              <a:off x="6285049" y="2824872"/>
              <a:ext cx="2209164" cy="523220"/>
            </a:xfrm>
            <a:prstGeom prst="rect">
              <a:avLst/>
            </a:prstGeom>
            <a:solidFill>
              <a:srgbClr val="FFB7B7"/>
            </a:solidFill>
          </p:spPr>
          <p:txBody>
            <a:bodyPr wrap="square" rtlCol="1">
              <a:spAutoFit/>
            </a:bodyPr>
            <a:lstStyle/>
            <a:p>
              <a:r>
                <a:rPr lang="ar-S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العامل المؤثر</a:t>
              </a:r>
              <a:r>
                <a:rPr lang="he-I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ar-S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ارتفاع درجة حرارة البيئة او مجهود جسماني</a:t>
              </a:r>
              <a:endParaRPr lang="he-I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221577BD-C105-4827-8FD6-642253586A85}"/>
                </a:ext>
              </a:extLst>
            </p:cNvPr>
            <p:cNvSpPr txBox="1"/>
            <p:nvPr/>
          </p:nvSpPr>
          <p:spPr>
            <a:xfrm>
              <a:off x="40970" y="3987698"/>
              <a:ext cx="2209164" cy="52322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txBody>
            <a:bodyPr wrap="square" rtlCol="1">
              <a:spAutoFit/>
            </a:bodyPr>
            <a:lstStyle/>
            <a:p>
              <a:r>
                <a:rPr lang="ar-S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العامل المؤثر</a:t>
              </a:r>
              <a:r>
                <a:rPr lang="he-I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ar-S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انخفاض درجة حرارة البيئة</a:t>
              </a:r>
              <a:endParaRPr lang="he-I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BB23262B-612F-47E1-88F2-606056B80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83209" y="4897785"/>
              <a:ext cx="1488349" cy="1369281"/>
            </a:xfrm>
            <a:prstGeom prst="rect">
              <a:avLst/>
            </a:prstGeom>
          </p:spPr>
        </p:pic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693956C8-BF0F-4A7D-ACC6-7410677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926491" flipV="1">
              <a:off x="1807618" y="5023301"/>
              <a:ext cx="1284697" cy="966365"/>
            </a:xfrm>
            <a:prstGeom prst="rect">
              <a:avLst/>
            </a:prstGeom>
          </p:spPr>
        </p:pic>
        <p:sp>
          <p:nvSpPr>
            <p:cNvPr id="31" name="תיבת טקסט 30">
              <a:extLst>
                <a:ext uri="{FF2B5EF4-FFF2-40B4-BE49-F238E27FC236}">
                  <a16:creationId xmlns:a16="http://schemas.microsoft.com/office/drawing/2014/main" id="{6FCCF9B9-48DA-452A-87C8-B8385CEA29F7}"/>
                </a:ext>
              </a:extLst>
            </p:cNvPr>
            <p:cNvSpPr txBox="1"/>
            <p:nvPr/>
          </p:nvSpPr>
          <p:spPr>
            <a:xfrm>
              <a:off x="802388" y="5448403"/>
              <a:ext cx="1828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انخفاض بدرجة حرارة الدم</a:t>
              </a:r>
              <a:endParaRPr lang="he-I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D7C71B84-B5A4-4B5F-AFD5-39CDA138ED1E}"/>
                </a:ext>
              </a:extLst>
            </p:cNvPr>
            <p:cNvSpPr txBox="1"/>
            <p:nvPr/>
          </p:nvSpPr>
          <p:spPr>
            <a:xfrm>
              <a:off x="1810177" y="6404742"/>
              <a:ext cx="327401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تشغيل مركز الحرارة في </a:t>
              </a:r>
              <a:r>
                <a:rPr lang="ar-SA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الهيبوتلاموس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F4437859-042F-480C-B15B-47E5422AB490}"/>
                </a:ext>
              </a:extLst>
            </p:cNvPr>
            <p:cNvSpPr txBox="1"/>
            <p:nvPr/>
          </p:nvSpPr>
          <p:spPr>
            <a:xfrm>
              <a:off x="4771558" y="4561609"/>
              <a:ext cx="26514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تقليص قطر الاوعية الدموية المحيطية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תיבת טקסט 35">
              <a:extLst>
                <a:ext uri="{FF2B5EF4-FFF2-40B4-BE49-F238E27FC236}">
                  <a16:creationId xmlns:a16="http://schemas.microsoft.com/office/drawing/2014/main" id="{6970A2AA-86BB-4F60-A9A8-84B3322B9B2C}"/>
                </a:ext>
              </a:extLst>
            </p:cNvPr>
            <p:cNvSpPr txBox="1"/>
            <p:nvPr/>
          </p:nvSpPr>
          <p:spPr>
            <a:xfrm>
              <a:off x="5754859" y="6389920"/>
              <a:ext cx="16199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تشغيل عضلات</a:t>
              </a:r>
            </a:p>
            <a:p>
              <a:r>
                <a:rPr lang="ar-SA" sz="1600" dirty="0">
                  <a:latin typeface="Arial" panose="020B0604020202020204" pitchFamily="34" charset="0"/>
                  <a:cs typeface="Arial" panose="020B0604020202020204" pitchFamily="34" charset="0"/>
                </a:rPr>
                <a:t>   دهون</a:t>
              </a:r>
              <a:endParaRPr lang="he-I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560" name="תמונה 66559">
              <a:extLst>
                <a:ext uri="{FF2B5EF4-FFF2-40B4-BE49-F238E27FC236}">
                  <a16:creationId xmlns:a16="http://schemas.microsoft.com/office/drawing/2014/main" id="{A25CF975-0B95-462D-9564-454F62DA1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638360" flipH="1" flipV="1">
              <a:off x="6899484" y="4771771"/>
              <a:ext cx="1555522" cy="1085762"/>
            </a:xfrm>
            <a:prstGeom prst="rect">
              <a:avLst/>
            </a:prstGeom>
          </p:spPr>
        </p:pic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B508877C-CD17-430C-B0D9-5A98C4079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4390" y="5068353"/>
              <a:ext cx="1086004" cy="1265853"/>
            </a:xfrm>
            <a:prstGeom prst="rect">
              <a:avLst/>
            </a:prstGeom>
          </p:spPr>
        </p:pic>
        <p:grpSp>
          <p:nvGrpSpPr>
            <p:cNvPr id="37" name="קבוצה 36">
              <a:extLst>
                <a:ext uri="{FF2B5EF4-FFF2-40B4-BE49-F238E27FC236}">
                  <a16:creationId xmlns:a16="http://schemas.microsoft.com/office/drawing/2014/main" id="{C2B170A5-72D6-4B38-8238-45E314D23731}"/>
                </a:ext>
              </a:extLst>
            </p:cNvPr>
            <p:cNvGrpSpPr/>
            <p:nvPr/>
          </p:nvGrpSpPr>
          <p:grpSpPr>
            <a:xfrm>
              <a:off x="8165893" y="4344644"/>
              <a:ext cx="2417039" cy="605539"/>
              <a:chOff x="5841355" y="1253153"/>
              <a:chExt cx="1994518" cy="935377"/>
            </a:xfrm>
          </p:grpSpPr>
          <p:sp>
            <p:nvSpPr>
              <p:cNvPr id="38" name="אליפסה 37">
                <a:extLst>
                  <a:ext uri="{FF2B5EF4-FFF2-40B4-BE49-F238E27FC236}">
                    <a16:creationId xmlns:a16="http://schemas.microsoft.com/office/drawing/2014/main" id="{A8C57998-7714-4404-8338-918F1F0D081B}"/>
                  </a:ext>
                </a:extLst>
              </p:cNvPr>
              <p:cNvSpPr/>
              <p:nvPr/>
            </p:nvSpPr>
            <p:spPr>
              <a:xfrm>
                <a:off x="5841355" y="1253153"/>
                <a:ext cx="1973730" cy="9353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BD359E34-63D9-4DCA-81D3-061033EF7DAC}"/>
                  </a:ext>
                </a:extLst>
              </p:cNvPr>
              <p:cNvSpPr txBox="1"/>
              <p:nvPr/>
            </p:nvSpPr>
            <p:spPr>
              <a:xfrm>
                <a:off x="5862144" y="1464223"/>
                <a:ext cx="1973729" cy="5229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ارتفاع بدرجة حرارة الجسم</a:t>
                </a:r>
                <a:endParaRPr lang="he-IL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6561" name="תמונה 66560">
              <a:extLst>
                <a:ext uri="{FF2B5EF4-FFF2-40B4-BE49-F238E27FC236}">
                  <a16:creationId xmlns:a16="http://schemas.microsoft.com/office/drawing/2014/main" id="{679F53E9-3E73-4EE5-BD3E-32B0C7153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72274" y="3694656"/>
              <a:ext cx="333400" cy="1000199"/>
            </a:xfrm>
            <a:prstGeom prst="rect">
              <a:avLst/>
            </a:prstGeom>
          </p:spPr>
        </p:pic>
      </p:grpSp>
      <p:sp>
        <p:nvSpPr>
          <p:cNvPr id="66565" name="כותרת 66564">
            <a:extLst>
              <a:ext uri="{FF2B5EF4-FFF2-40B4-BE49-F238E27FC236}">
                <a16:creationId xmlns:a16="http://schemas.microsoft.com/office/drawing/2014/main" id="{F0D0C624-EF9A-42ED-AFC8-2BA6C4DE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1" y="-72799"/>
            <a:ext cx="10972800" cy="536250"/>
          </a:xfrm>
        </p:spPr>
        <p:txBody>
          <a:bodyPr>
            <a:no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تلخيص تنظيم درجة حرارة الحسم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18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A9A0FE-77C5-4FD4-BE10-92776EE0F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83" y="1202640"/>
            <a:ext cx="4703618" cy="1143000"/>
          </a:xfrm>
        </p:spPr>
        <p:txBody>
          <a:bodyPr>
            <a:normAutofit fontScale="90000"/>
          </a:bodyPr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انسان يقوم بمجهود جسماني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ve, sweat, welding margins, sweating, hot, sport, effort ...">
            <a:extLst>
              <a:ext uri="{FF2B5EF4-FFF2-40B4-BE49-F238E27FC236}">
                <a16:creationId xmlns:a16="http://schemas.microsoft.com/office/drawing/2014/main" id="{710FE3BE-31CB-4F11-8B7C-7BDA43B0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32" y="3429000"/>
            <a:ext cx="3932520" cy="29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xcessive Sweating and Hyperhidrosis | Types of Hyperhidrosi… | Flickr">
            <a:extLst>
              <a:ext uri="{FF2B5EF4-FFF2-40B4-BE49-F238E27FC236}">
                <a16:creationId xmlns:a16="http://schemas.microsoft.com/office/drawing/2014/main" id="{0315DA11-E475-46C2-8F5A-1EE6CEC06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1"/>
          <a:stretch/>
        </p:blipFill>
        <p:spPr bwMode="auto">
          <a:xfrm>
            <a:off x="8653248" y="389552"/>
            <a:ext cx="3290454" cy="26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weating me | so frigin hot. I think I had heat stroke. I ne… | Flickr">
            <a:extLst>
              <a:ext uri="{FF2B5EF4-FFF2-40B4-BE49-F238E27FC236}">
                <a16:creationId xmlns:a16="http://schemas.microsoft.com/office/drawing/2014/main" id="{CD8FAA18-5FDE-4FE5-A310-9A6AD764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7" y="389552"/>
            <a:ext cx="3692236" cy="27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2D0A43B-BFB7-47FD-B57D-2BF4A2B56CB8}"/>
              </a:ext>
            </a:extLst>
          </p:cNvPr>
          <p:cNvSpPr txBox="1"/>
          <p:nvPr/>
        </p:nvSpPr>
        <p:spPr>
          <a:xfrm>
            <a:off x="567159" y="3565003"/>
            <a:ext cx="3245224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بعد نشاط جسماني من المفضل عدم الوقوف في المكان، إنما السير أو التعرُّض للهواء (رياح). لماذا ؟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06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1663700" y="122556"/>
            <a:ext cx="91440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ارتفاع درجة الحرارة وبروتينات ضائقة الحرارة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5" name="Picture 2" descr="http://upload.wikimedia.org/wikipedia/commons/thumb/a/a3/Chaperonin.PNG/250px-Chaperonin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53" y="768887"/>
            <a:ext cx="23812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Mother Checking His Son if He Has Fever · Free Stock Photo">
            <a:extLst>
              <a:ext uri="{FF2B5EF4-FFF2-40B4-BE49-F238E27FC236}">
                <a16:creationId xmlns:a16="http://schemas.microsoft.com/office/drawing/2014/main" id="{32CE9C0D-F05C-4579-8CAB-E50C234F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60" y="1075592"/>
            <a:ext cx="5376200" cy="357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un,human bean,holidays,beach,sunbathing - free image from needpix.com">
            <a:extLst>
              <a:ext uri="{FF2B5EF4-FFF2-40B4-BE49-F238E27FC236}">
                <a16:creationId xmlns:a16="http://schemas.microsoft.com/office/drawing/2014/main" id="{98674737-3751-4F06-BFF5-03F8CB53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96" y="1140024"/>
            <a:ext cx="3594143" cy="28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4D48731B-4635-4D47-B9BD-FE917FA9307E}"/>
              </a:ext>
            </a:extLst>
          </p:cNvPr>
          <p:cNvSpPr txBox="1">
            <a:spLocks/>
          </p:cNvSpPr>
          <p:nvPr/>
        </p:nvSpPr>
        <p:spPr>
          <a:xfrm>
            <a:off x="231648" y="-669592"/>
            <a:ext cx="11728704" cy="1470025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br>
              <a:rPr lang="ar-JO" sz="3600" dirty="0"/>
            </a:br>
            <a:r>
              <a:rPr lang="ar-JO" sz="3600" b="0" dirty="0">
                <a:latin typeface="Arial" panose="020B0604020202020204" pitchFamily="34" charset="0"/>
                <a:cs typeface="Arial" panose="020B0604020202020204" pitchFamily="34" charset="0"/>
              </a:rPr>
              <a:t>تتأثر درجة حرارة جسم الكائنات الحية من </a:t>
            </a:r>
            <a:r>
              <a:rPr lang="he-IL" sz="3600" b="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F6C64C6A-0946-4BDB-8AFB-0D99A9A0B112}"/>
              </a:ext>
            </a:extLst>
          </p:cNvPr>
          <p:cNvSpPr txBox="1">
            <a:spLocks/>
          </p:cNvSpPr>
          <p:nvPr/>
        </p:nvSpPr>
        <p:spPr>
          <a:xfrm>
            <a:off x="7434072" y="3951813"/>
            <a:ext cx="4648200" cy="762000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J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درجة حرارة المحيط </a:t>
            </a:r>
            <a:endParaRPr lang="he-IL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250DC6A7-562E-4C05-B78C-A64B7A072CA7}"/>
              </a:ext>
            </a:extLst>
          </p:cNvPr>
          <p:cNvSpPr txBox="1">
            <a:spLocks/>
          </p:cNvSpPr>
          <p:nvPr/>
        </p:nvSpPr>
        <p:spPr bwMode="auto">
          <a:xfrm>
            <a:off x="640706" y="4572826"/>
            <a:ext cx="4813610" cy="21167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rtl="0">
              <a:spcBef>
                <a:spcPct val="20000"/>
              </a:spcBef>
              <a:defRPr/>
            </a:pPr>
            <a:r>
              <a:rPr lang="ar-J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الحرارة الناتجة من عمليات الأيض </a:t>
            </a:r>
          </a:p>
          <a:p>
            <a:pPr algn="ctr" rtl="0">
              <a:spcBef>
                <a:spcPct val="20000"/>
              </a:spcBef>
              <a:defRPr/>
            </a:pPr>
            <a:r>
              <a:rPr lang="ar-J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(حرارة أيضيه )</a:t>
            </a:r>
            <a:endParaRPr lang="he-IL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חץ למטה 10">
            <a:extLst>
              <a:ext uri="{FF2B5EF4-FFF2-40B4-BE49-F238E27FC236}">
                <a16:creationId xmlns:a16="http://schemas.microsoft.com/office/drawing/2014/main" id="{F52FB332-040E-438B-BF6F-E52B6B1849E7}"/>
              </a:ext>
            </a:extLst>
          </p:cNvPr>
          <p:cNvSpPr>
            <a:spLocks noChangeArrowheads="1"/>
          </p:cNvSpPr>
          <p:nvPr/>
        </p:nvSpPr>
        <p:spPr bwMode="auto">
          <a:xfrm rot="2387899">
            <a:off x="4352506" y="1040138"/>
            <a:ext cx="914400" cy="1120775"/>
          </a:xfrm>
          <a:prstGeom prst="downArrow">
            <a:avLst>
              <a:gd name="adj1" fmla="val 42861"/>
              <a:gd name="adj2" fmla="val 4388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1" name="חץ למטה 11">
            <a:extLst>
              <a:ext uri="{FF2B5EF4-FFF2-40B4-BE49-F238E27FC236}">
                <a16:creationId xmlns:a16="http://schemas.microsoft.com/office/drawing/2014/main" id="{504C955D-0F30-4772-95FF-F9E2F23786A4}"/>
              </a:ext>
            </a:extLst>
          </p:cNvPr>
          <p:cNvSpPr>
            <a:spLocks noChangeArrowheads="1"/>
          </p:cNvSpPr>
          <p:nvPr/>
        </p:nvSpPr>
        <p:spPr bwMode="auto">
          <a:xfrm rot="19051478">
            <a:off x="7442391" y="1437117"/>
            <a:ext cx="914400" cy="1143000"/>
          </a:xfrm>
          <a:prstGeom prst="downArrow">
            <a:avLst>
              <a:gd name="adj1" fmla="val 42861"/>
              <a:gd name="adj2" fmla="val 4388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he-IL"/>
          </a:p>
        </p:txBody>
      </p:sp>
      <p:pic>
        <p:nvPicPr>
          <p:cNvPr id="25602" name="Picture 2" descr="Skipping rope man vector image | Free SVG">
            <a:extLst>
              <a:ext uri="{FF2B5EF4-FFF2-40B4-BE49-F238E27FC236}">
                <a16:creationId xmlns:a16="http://schemas.microsoft.com/office/drawing/2014/main" id="{0B663625-0B85-4B00-8218-5A32C382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26" y="1600527"/>
            <a:ext cx="2235169" cy="29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28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E5789C-03C1-4F6A-B1F8-A0500A10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689" y="-20780"/>
            <a:ext cx="9802368" cy="720000"/>
          </a:xfrm>
        </p:spPr>
        <p:txBody>
          <a:bodyPr/>
          <a:lstStyle/>
          <a:p>
            <a:r>
              <a:rPr lang="ar-SA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ملاءمات</a:t>
            </a:r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 للمحافظة على درجة حرارة الجسم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טבלה 7">
            <a:extLst>
              <a:ext uri="{FF2B5EF4-FFF2-40B4-BE49-F238E27FC236}">
                <a16:creationId xmlns:a16="http://schemas.microsoft.com/office/drawing/2014/main" id="{E498D668-2C84-451D-96F0-2DA1A0146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27091"/>
              </p:ext>
            </p:extLst>
          </p:nvPr>
        </p:nvGraphicFramePr>
        <p:xfrm>
          <a:off x="601301" y="892894"/>
          <a:ext cx="9166469" cy="5882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88462">
                  <a:extLst>
                    <a:ext uri="{9D8B030D-6E8A-4147-A177-3AD203B41FA5}">
                      <a16:colId xmlns:a16="http://schemas.microsoft.com/office/drawing/2014/main" val="3564121014"/>
                    </a:ext>
                  </a:extLst>
                </a:gridCol>
                <a:gridCol w="2345494">
                  <a:extLst>
                    <a:ext uri="{9D8B030D-6E8A-4147-A177-3AD203B41FA5}">
                      <a16:colId xmlns:a16="http://schemas.microsoft.com/office/drawing/2014/main" val="2499834271"/>
                    </a:ext>
                  </a:extLst>
                </a:gridCol>
                <a:gridCol w="3387017">
                  <a:extLst>
                    <a:ext uri="{9D8B030D-6E8A-4147-A177-3AD203B41FA5}">
                      <a16:colId xmlns:a16="http://schemas.microsoft.com/office/drawing/2014/main" val="1387009767"/>
                    </a:ext>
                  </a:extLst>
                </a:gridCol>
                <a:gridCol w="1645496">
                  <a:extLst>
                    <a:ext uri="{9D8B030D-6E8A-4147-A177-3AD203B41FA5}">
                      <a16:colId xmlns:a16="http://schemas.microsoft.com/office/drawing/2014/main" val="2350534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الموضوع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اندوتيرمي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\</a:t>
                      </a:r>
                      <a:r>
                        <a:rPr lang="ar-S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r-SA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اكتوتيرمي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الطريقة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نوع الملاءمة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23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توزيع الحرارة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اندوتيرمي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مساحة</a:t>
                      </a:r>
                      <a:r>
                        <a:rPr lang="ar-SA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سطح ملامسة كبيرة نسبة للحجم</a:t>
                      </a:r>
                      <a:r>
                        <a:rPr lang="he-I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ar-S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اذان</a:t>
                      </a:r>
                      <a:r>
                        <a:rPr lang="ar-SA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كبيرة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endParaRPr lang="he-IL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8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تعرق،</a:t>
                      </a:r>
                      <a:r>
                        <a:rPr lang="he-I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لهاث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فسيولوجية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352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اكتوتيرمي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نتح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فسيولوجية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398404"/>
                  </a:ext>
                </a:extLst>
              </a:tr>
              <a:tr h="566252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منع ارتفاع درجة</a:t>
                      </a:r>
                      <a:r>
                        <a:rPr lang="ar-S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الحرارة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اندوتيرمي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و </a:t>
                      </a:r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اكتوتيرمي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الاحتماء في الأماكن المظللة والرطبة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سلوكية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624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اكتوتيرمي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غطاء لامع على الأوراق، شكل</a:t>
                      </a:r>
                      <a:r>
                        <a:rPr lang="ar-SA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وحجم الورقة</a:t>
                      </a:r>
                      <a:r>
                        <a:rPr lang="he-I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85274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منع فقدان حرارة</a:t>
                      </a:r>
                      <a:r>
                        <a:rPr lang="ar-S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من الجسم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اندوتيرمي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فروة،</a:t>
                      </a:r>
                      <a:r>
                        <a:rPr lang="he-I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ريش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وفسيولوجية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7913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طبقة دهنية تحت الجلد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0696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تقليص الاوعية</a:t>
                      </a:r>
                      <a:r>
                        <a:rPr lang="ar-S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الدموية المحيطية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فسيولوجية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798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زيادة انتاج الحرارة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اندوتيرمي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زيادة عمليات الايض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730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منع التجمد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اكتوتيرمي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انتي</a:t>
                      </a:r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فريز (منع التجمد)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رفع</a:t>
                      </a:r>
                      <a:r>
                        <a:rPr lang="ar-S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تركيز المذابات داخل الخلية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فسيولوجية</a:t>
                      </a:r>
                      <a:endParaRPr lang="he-I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644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591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E5789C-03C1-4F6A-B1F8-A0500A10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71" y="-58075"/>
            <a:ext cx="10108857" cy="720000"/>
          </a:xfrm>
        </p:spPr>
        <p:txBody>
          <a:bodyPr/>
          <a:lstStyle/>
          <a:p>
            <a:r>
              <a:rPr lang="ar-SA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ملاءمات</a:t>
            </a:r>
            <a:r>
              <a:rPr lang="ar-SA" sz="2800" b="0" dirty="0">
                <a:latin typeface="Arial" panose="020B0604020202020204" pitchFamily="34" charset="0"/>
                <a:cs typeface="Arial" panose="020B0604020202020204" pitchFamily="34" charset="0"/>
              </a:rPr>
              <a:t> للمحافظة على حراة ثابتة عند كائنات ذات درجة حرارة جسم ثابتة</a:t>
            </a:r>
            <a:endParaRPr lang="he-IL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טבלה 7">
            <a:extLst>
              <a:ext uri="{FF2B5EF4-FFF2-40B4-BE49-F238E27FC236}">
                <a16:creationId xmlns:a16="http://schemas.microsoft.com/office/drawing/2014/main" id="{E498D668-2C84-451D-96F0-2DA1A0146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24725"/>
              </p:ext>
            </p:extLst>
          </p:nvPr>
        </p:nvGraphicFramePr>
        <p:xfrm>
          <a:off x="482278" y="661925"/>
          <a:ext cx="10340051" cy="603639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14342">
                  <a:extLst>
                    <a:ext uri="{9D8B030D-6E8A-4147-A177-3AD203B41FA5}">
                      <a16:colId xmlns:a16="http://schemas.microsoft.com/office/drawing/2014/main" val="3564121014"/>
                    </a:ext>
                  </a:extLst>
                </a:gridCol>
                <a:gridCol w="1351594">
                  <a:extLst>
                    <a:ext uri="{9D8B030D-6E8A-4147-A177-3AD203B41FA5}">
                      <a16:colId xmlns:a16="http://schemas.microsoft.com/office/drawing/2014/main" val="1649125001"/>
                    </a:ext>
                  </a:extLst>
                </a:gridCol>
                <a:gridCol w="2374167">
                  <a:extLst>
                    <a:ext uri="{9D8B030D-6E8A-4147-A177-3AD203B41FA5}">
                      <a16:colId xmlns:a16="http://schemas.microsoft.com/office/drawing/2014/main" val="2935798276"/>
                    </a:ext>
                  </a:extLst>
                </a:gridCol>
                <a:gridCol w="816120">
                  <a:extLst>
                    <a:ext uri="{9D8B030D-6E8A-4147-A177-3AD203B41FA5}">
                      <a16:colId xmlns:a16="http://schemas.microsoft.com/office/drawing/2014/main" val="4046287544"/>
                    </a:ext>
                  </a:extLst>
                </a:gridCol>
                <a:gridCol w="741927">
                  <a:extLst>
                    <a:ext uri="{9D8B030D-6E8A-4147-A177-3AD203B41FA5}">
                      <a16:colId xmlns:a16="http://schemas.microsoft.com/office/drawing/2014/main" val="2499834271"/>
                    </a:ext>
                  </a:extLst>
                </a:gridCol>
                <a:gridCol w="1038698">
                  <a:extLst>
                    <a:ext uri="{9D8B030D-6E8A-4147-A177-3AD203B41FA5}">
                      <a16:colId xmlns:a16="http://schemas.microsoft.com/office/drawing/2014/main" val="1387009767"/>
                    </a:ext>
                  </a:extLst>
                </a:gridCol>
                <a:gridCol w="927409">
                  <a:extLst>
                    <a:ext uri="{9D8B030D-6E8A-4147-A177-3AD203B41FA5}">
                      <a16:colId xmlns:a16="http://schemas.microsoft.com/office/drawing/2014/main" val="2747517242"/>
                    </a:ext>
                  </a:extLst>
                </a:gridCol>
                <a:gridCol w="1075794">
                  <a:extLst>
                    <a:ext uri="{9D8B030D-6E8A-4147-A177-3AD203B41FA5}">
                      <a16:colId xmlns:a16="http://schemas.microsoft.com/office/drawing/2014/main" val="2350534747"/>
                    </a:ext>
                  </a:extLst>
                </a:gridCol>
              </a:tblGrid>
              <a:tr h="789794"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الطريقة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الملاءمة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التأثير</a:t>
                      </a:r>
                      <a:r>
                        <a:rPr lang="ar-SA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على وتيرة توزيع الحرارة من الجسم للمحيط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نوع الملاءمة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23520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تقليص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زيادة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فسيولوجية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سلوكية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11524"/>
                  </a:ext>
                </a:extLst>
              </a:tr>
              <a:tr h="329081">
                <a:tc rowSpan="5"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النسبة بين مساحة سطح الملامسة والحجم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مبنى الجسم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اطراف طويلة ودقيقة</a:t>
                      </a:r>
                      <a:r>
                        <a:rPr lang="he-I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جسم</a:t>
                      </a:r>
                      <a:r>
                        <a:rPr lang="ar-SA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صغير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88777"/>
                  </a:ext>
                </a:extLst>
              </a:tr>
              <a:tr h="413652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اطراف قصيرة وثخينة</a:t>
                      </a:r>
                      <a:r>
                        <a:rPr lang="he-I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جسم</a:t>
                      </a:r>
                      <a:r>
                        <a:rPr lang="ar-SA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كبير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01339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وضعية الجسم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-85725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مسطحة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352135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التفاف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615046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انكماش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350761"/>
                  </a:ext>
                </a:extLst>
              </a:tr>
              <a:tr h="329081">
                <a:tc rowSpan="6"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مرور</a:t>
                      </a:r>
                      <a:r>
                        <a:rPr lang="ar-SA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الحرارة بين الجسم والمحيط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قطر الاوعية الدموية المحيطية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تضييق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398404"/>
                  </a:ext>
                </a:extLst>
              </a:tr>
              <a:tr h="415120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توسيع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624673"/>
                  </a:ext>
                </a:extLst>
              </a:tr>
              <a:tr h="390249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فروة</a:t>
                      </a:r>
                      <a:r>
                        <a:rPr lang="he-I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ريش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714700"/>
                  </a:ext>
                </a:extLst>
              </a:tr>
              <a:tr h="342974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طبقة دهون تحت الجلد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612542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تعرق</a:t>
                      </a:r>
                      <a:r>
                        <a:rPr lang="he-I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لهاث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346115"/>
                  </a:ext>
                </a:extLst>
              </a:tr>
              <a:tr h="65158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الاحتماء في أماكن مظللة ورطبة</a:t>
                      </a:r>
                      <a:r>
                        <a:rPr lang="he-I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نشاط ليلي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42468"/>
                  </a:ext>
                </a:extLst>
              </a:tr>
              <a:tr h="400382">
                <a:tc rowSpan="2"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زيادة انتاج الحرارة الايضية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r>
                        <a:rPr lang="ar-SA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زلادة</a:t>
                      </a:r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معدل التنفس الخلوي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852741"/>
                  </a:ext>
                </a:extLst>
              </a:tr>
              <a:tr h="329081">
                <a:tc vMerge="1"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r>
                        <a:rPr lang="ar-S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ارتجاف</a:t>
                      </a:r>
                      <a:endParaRPr lang="he-IL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791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623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اليات المحافظة على درجة حرارة الجسم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95762"/>
              </p:ext>
            </p:extLst>
          </p:nvPr>
        </p:nvGraphicFramePr>
        <p:xfrm>
          <a:off x="1054100" y="863597"/>
          <a:ext cx="9906000" cy="589629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7265"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اليات </a:t>
                      </a:r>
                      <a:r>
                        <a:rPr lang="ar-SA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مبنوية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اليات فسيولوجية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اليات </a:t>
                      </a:r>
                      <a:r>
                        <a:rPr lang="ar-SA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بيوكيميائية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اليات سلوكية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265">
                <a:tc rowSpan="5"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في البرد</a:t>
                      </a:r>
                      <a:endParaRPr lang="he-I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غطاء فرو او ريش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تقليص الاوعية الدموية المحيطية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سبات شتوي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265">
                <a:tc v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دهون تحت الجلد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زيادة عمليات الايض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هجرة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177">
                <a:tc v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دهون بنية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265">
                <a:tc vMerge="1"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إنتصاب</a:t>
                      </a:r>
                      <a:r>
                        <a:rPr lang="ar-SA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الفروة</a:t>
                      </a:r>
                      <a:r>
                        <a:rPr lang="ar-J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r-SA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او الريش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265">
                <a:tc vMerge="1"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منع التجمد</a:t>
                      </a:r>
                      <a:r>
                        <a:rPr lang="he-I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ar-J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r-SA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انتي</a:t>
                      </a:r>
                      <a:r>
                        <a:rPr lang="ar-SA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فريز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700180"/>
                  </a:ext>
                </a:extLst>
              </a:tr>
              <a:tr h="687265">
                <a:tc rowSpan="3"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في الحر</a:t>
                      </a:r>
                      <a:endParaRPr lang="he-I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توسيع الاوعية الدموية المحيطية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265">
                <a:tc v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تقليص عمليات الايض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بروتينات ضائقة الحرارة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نشاط ليلي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7265">
                <a:tc v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تعرق ولهاث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هجرة</a:t>
                      </a:r>
                      <a:endParaRPr lang="he-I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757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73E3FA-AD19-45C9-9332-92714B7B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الحرارة وأفكار مركزية في البيولوجيا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AEDE6C5-5692-4E00-BA1B-FC570CEFB5BE}"/>
              </a:ext>
            </a:extLst>
          </p:cNvPr>
          <p:cNvSpPr txBox="1"/>
          <p:nvPr/>
        </p:nvSpPr>
        <p:spPr>
          <a:xfrm rot="19773664">
            <a:off x="1049688" y="3027276"/>
            <a:ext cx="3229571" cy="58477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نمو وتطور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1A8E527-7917-4D47-A843-23828821E7B0}"/>
              </a:ext>
            </a:extLst>
          </p:cNvPr>
          <p:cNvSpPr txBox="1"/>
          <p:nvPr/>
        </p:nvSpPr>
        <p:spPr>
          <a:xfrm rot="1440308">
            <a:off x="623441" y="5314647"/>
            <a:ext cx="34777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تنظيم واتزان بدني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F3D02F2-CF6D-41A5-8DFF-5B88B7784C17}"/>
              </a:ext>
            </a:extLst>
          </p:cNvPr>
          <p:cNvSpPr txBox="1"/>
          <p:nvPr/>
        </p:nvSpPr>
        <p:spPr>
          <a:xfrm rot="20731180">
            <a:off x="59591" y="1746819"/>
            <a:ext cx="4727448" cy="584775"/>
          </a:xfrm>
          <a:prstGeom prst="rect">
            <a:avLst/>
          </a:prstGeom>
          <a:solidFill>
            <a:srgbClr val="FFB7B7"/>
          </a:solidFill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تلاؤم بين المبنى والاداء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80D0036-7FC6-4E3E-8918-95558C271FA5}"/>
              </a:ext>
            </a:extLst>
          </p:cNvPr>
          <p:cNvSpPr txBox="1"/>
          <p:nvPr/>
        </p:nvSpPr>
        <p:spPr>
          <a:xfrm>
            <a:off x="2554789" y="3789786"/>
            <a:ext cx="4727448" cy="1077218"/>
          </a:xfrm>
          <a:prstGeom prst="rect">
            <a:avLst/>
          </a:prstGeom>
          <a:solidFill>
            <a:srgbClr val="B7F1A9"/>
          </a:solidFill>
        </p:spPr>
        <p:txBody>
          <a:bodyPr wrap="square" rtlCol="1">
            <a:spAutoFit/>
          </a:bodyPr>
          <a:lstStyle>
            <a:defPPr>
              <a:defRPr lang="he-IL"/>
            </a:defPPr>
          </a:lstStyle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علاقات متبادلة ووجود توازن دينامي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B7B71F2-8F32-4993-9AB1-9F8A75B44245}"/>
              </a:ext>
            </a:extLst>
          </p:cNvPr>
          <p:cNvSpPr txBox="1"/>
          <p:nvPr/>
        </p:nvSpPr>
        <p:spPr>
          <a:xfrm rot="688631">
            <a:off x="5646519" y="1675055"/>
            <a:ext cx="631937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تجانس في أسس المبنى والأداء واختلاف بالشكل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A612B4F-DD74-4816-B507-40276506B058}"/>
              </a:ext>
            </a:extLst>
          </p:cNvPr>
          <p:cNvSpPr txBox="1"/>
          <p:nvPr/>
        </p:nvSpPr>
        <p:spPr>
          <a:xfrm rot="1712556">
            <a:off x="5910638" y="2833497"/>
            <a:ext cx="2743200" cy="584775"/>
          </a:xfrm>
          <a:prstGeom prst="rect">
            <a:avLst/>
          </a:prstGeom>
          <a:solidFill>
            <a:srgbClr val="D3AFE7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تطور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67F8DC6-69A5-4BB8-933C-2D0336CBE00B}"/>
              </a:ext>
            </a:extLst>
          </p:cNvPr>
          <p:cNvSpPr/>
          <p:nvPr/>
        </p:nvSpPr>
        <p:spPr>
          <a:xfrm rot="19937541">
            <a:off x="4773082" y="5087268"/>
            <a:ext cx="457689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استمرارية وراثية وتكاثر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05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4D390EB-6489-47BC-A3B1-C506F3205DFC}"/>
              </a:ext>
            </a:extLst>
          </p:cNvPr>
          <p:cNvSpPr txBox="1"/>
          <p:nvPr/>
        </p:nvSpPr>
        <p:spPr>
          <a:xfrm>
            <a:off x="335666" y="603645"/>
            <a:ext cx="1150523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JO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السمكة هي مخلوق متغيّر درجة الحرارة</a:t>
            </a:r>
            <a:r>
              <a:rPr lang="ar-SA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ar-JO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إكتوثرميّ</a:t>
            </a:r>
            <a:r>
              <a:rPr lang="ar-SA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ar-SA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ar-JO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أيّ من المنحنيات</a:t>
            </a:r>
            <a:r>
              <a:rPr lang="ar-SA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</a:t>
            </a:r>
            <a:r>
              <a:rPr lang="ar-JO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أ</a:t>
            </a:r>
            <a:r>
              <a:rPr lang="ar-SA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ar-JO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د</a:t>
            </a:r>
            <a:r>
              <a:rPr lang="ar-SA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ar-JO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التي أمامك يمكنه أن يصف بشكل صحيح درجات حرارة جسم السمكة في درجات حرارة مختلفة للبيئة الخارجية ؟</a:t>
            </a:r>
            <a:r>
              <a:rPr lang="he-I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ar-JO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فسّر </a:t>
            </a:r>
            <a:r>
              <a:rPr lang="ar-JO" sz="24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إختيارك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EA57932-19A1-4D6E-8D9F-9A066BFC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" y="1964405"/>
            <a:ext cx="4444679" cy="353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8F9D81A-5E22-417D-8534-F3B36EE7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3015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5A3B2EE-62AF-4942-88AF-D03FFFE07E59}"/>
              </a:ext>
            </a:extLst>
          </p:cNvPr>
          <p:cNvSpPr txBox="1"/>
          <p:nvPr/>
        </p:nvSpPr>
        <p:spPr>
          <a:xfrm>
            <a:off x="4745621" y="80425"/>
            <a:ext cx="31367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سؤال للتفكير 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64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41EB584-5B1E-40FA-B384-5669DC19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289" y="527789"/>
            <a:ext cx="7590825" cy="41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oto of Man Getting His Temperature by a Thermal Scanner · Free ...">
            <a:extLst>
              <a:ext uri="{FF2B5EF4-FFF2-40B4-BE49-F238E27FC236}">
                <a16:creationId xmlns:a16="http://schemas.microsoft.com/office/drawing/2014/main" id="{88CB4B73-D5A5-4B32-B9D9-C836BA104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8" y="4454884"/>
            <a:ext cx="3047070" cy="202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304801" y="896560"/>
            <a:ext cx="4381500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شكرا</a:t>
            </a:r>
            <a:endParaRPr lang="he-IL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661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47191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450575" y="3020759"/>
            <a:ext cx="11489634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Times New Roman" panose="02020603050405020304" pitchFamily="18" charset="0"/>
                <a:ea typeface="Varela Round"/>
                <a:cs typeface="Arial" panose="020B0604020202020204" pitchFamily="34" charset="0"/>
                <a:sym typeface="Varela Round"/>
              </a:rPr>
              <a:t>يتم استخدام هذا المنتج أثناء هذا البث وفقًا للبند 27 أ من قانون حقوق الطبع والنشر لعام 2007. إذا كنت تمتلك حقوق أحد المنتجات ، فيمكنك أن تطلب منا التوقف عن استخدام المنتج، وذلك عبر البريد </a:t>
            </a: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Times New Roman" panose="02020603050405020304" pitchFamily="18" charset="0"/>
                <a:ea typeface="Varela Round"/>
                <a:cs typeface="Arial" panose="020B0604020202020204" pitchFamily="34" charset="0"/>
                <a:sym typeface="Varela Round"/>
                <a:hlinkClick r:id="rId4"/>
              </a:rPr>
              <a:t>الإلكتروني</a:t>
            </a: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/>
                <a:ea typeface="Varela Round"/>
                <a:cs typeface="Arial"/>
                <a:sym typeface="Varela Round"/>
                <a:hlinkClick r:id="rId4"/>
              </a:rPr>
              <a:t>rights@education.gov.il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/>
              <a:ea typeface="Varela Round"/>
              <a:cs typeface="Arial" panose="020B0604020202020204" pitchFamily="34" charset="0"/>
              <a:sym typeface="Varela Round"/>
            </a:endParaRPr>
          </a:p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/>
              <a:ea typeface="Varela Round"/>
              <a:cs typeface="Arial" panose="020B0604020202020204" pitchFamily="34" charset="0"/>
              <a:sym typeface="Varela Round"/>
            </a:endParaRPr>
          </a:p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/>
                <a:ea typeface="Varela Round"/>
                <a:cs typeface="Arial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/>
                <a:ea typeface="Varela Round"/>
                <a:cs typeface="Arial"/>
                <a:sym typeface="Varela Round"/>
              </a:rPr>
              <a:t>rights@education.gov.il</a:t>
            </a:r>
          </a:p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/>
              <a:ea typeface="Varela Round"/>
              <a:cs typeface="Arial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0" y="1471918"/>
            <a:ext cx="1219041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Times New Roman" panose="02020603050405020304" pitchFamily="18" charset="0"/>
                <a:ea typeface="Varela Round"/>
                <a:cs typeface="Arial" panose="020B0604020202020204" pitchFamily="34" charset="0"/>
                <a:sym typeface="Varela Round"/>
              </a:rPr>
              <a:t>جميع الحقوق محفوظة لاستعمال المنتج وإيجاد أصحاب الحق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/>
                <a:ea typeface="Varela Round"/>
                <a:cs typeface="Arial"/>
                <a:sym typeface="Varela Round"/>
              </a:rPr>
              <a:t>שימוש ביצירות מוגנות בזכויות יוצרים ואיתור בעלי זכויות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Times New Roman" panose="02020603050405020304" pitchFamily="18" charset="0"/>
                <a:ea typeface="Varela Round"/>
                <a:cs typeface="Arial" panose="020B0604020202020204" pitchFamily="34" charset="0"/>
                <a:sym typeface="Varela Round"/>
              </a:rPr>
              <a:t> 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/>
                <a:ea typeface="Varela Round"/>
                <a:cs typeface="Arial"/>
                <a:sym typeface="Varela Round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8039" y="30517"/>
            <a:ext cx="11161453" cy="457200"/>
          </a:xfrm>
        </p:spPr>
        <p:txBody>
          <a:bodyPr/>
          <a:lstStyle/>
          <a:p>
            <a:pPr algn="ctr"/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r>
              <a:rPr lang="ar-JO" sz="3200" b="0" dirty="0">
                <a:latin typeface="Arial" panose="020B0604020202020204" pitchFamily="34" charset="0"/>
                <a:cs typeface="Arial" panose="020B0604020202020204" pitchFamily="34" charset="0"/>
              </a:rPr>
              <a:t>نتج </a:t>
            </a:r>
            <a:r>
              <a:rPr lang="ar-SA" sz="3200" b="0" dirty="0">
                <a:latin typeface="Arial" panose="020B0604020202020204" pitchFamily="34" charset="0"/>
                <a:cs typeface="Arial" panose="020B0604020202020204" pitchFamily="34" charset="0"/>
              </a:rPr>
              <a:t>ال</a:t>
            </a:r>
            <a:r>
              <a:rPr lang="ar-JO" sz="3200" b="0" dirty="0">
                <a:latin typeface="Arial" panose="020B0604020202020204" pitchFamily="34" charset="0"/>
                <a:cs typeface="Arial" panose="020B0604020202020204" pitchFamily="34" charset="0"/>
              </a:rPr>
              <a:t>حرارة من عمليات الايض</a:t>
            </a:r>
            <a:endParaRPr lang="he-IL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0208" y="529925"/>
            <a:ext cx="6836502" cy="4983202"/>
          </a:xfrm>
        </p:spPr>
        <p:txBody>
          <a:bodyPr>
            <a:noAutofit/>
          </a:bodyPr>
          <a:lstStyle/>
          <a:p>
            <a:pPr marL="990600">
              <a:buFontTx/>
              <a:buChar char="-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ترمز الدائرة في الرسم إلى خلية.</a:t>
            </a:r>
          </a:p>
          <a:p>
            <a:pPr marL="990600">
              <a:buFontTx/>
              <a:buChar char="-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تستوعب الخلية مواد من المحيط.</a:t>
            </a:r>
          </a:p>
          <a:p>
            <a:pPr marL="990600">
              <a:buFontTx/>
              <a:buChar char="-"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تستخدم هذه المواد في عمليات الايض (عمليات بناء وهدم).</a:t>
            </a:r>
          </a:p>
          <a:p>
            <a:pPr marL="722312" indent="0">
              <a:buNone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نتيجة لعمليات الايض ينتج :</a:t>
            </a:r>
          </a:p>
          <a:p>
            <a:pPr marL="1065212" indent="-342900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مواد ناتجة وطاقة التي تستخدمها الخلية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65212" indent="-342900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نفايات ايضية </a:t>
            </a:r>
            <a:r>
              <a:rPr lang="ar-JO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وطاقة حرارية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التي تنطلق الى المحيط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65212" indent="-342900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تؤثر الطاقة الحرارية على درجة حرارة الجسم</a:t>
            </a:r>
            <a:r>
              <a:rPr lang="ar-JO" dirty="0"/>
              <a:t>.</a:t>
            </a:r>
            <a:r>
              <a:rPr lang="he-IL" sz="2500" dirty="0"/>
              <a:t> 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A980A62C-2443-43FE-8CA9-83BDB371AB76}"/>
              </a:ext>
            </a:extLst>
          </p:cNvPr>
          <p:cNvSpPr/>
          <p:nvPr/>
        </p:nvSpPr>
        <p:spPr>
          <a:xfrm>
            <a:off x="947766" y="1966224"/>
            <a:ext cx="3377184" cy="3133344"/>
          </a:xfrm>
          <a:prstGeom prst="ellipse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/>
              <a:ea typeface="+mn-ea"/>
              <a:cs typeface="Varela Round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1A0C5AF-6D2D-45CE-95F5-2E9515B20E8B}"/>
              </a:ext>
            </a:extLst>
          </p:cNvPr>
          <p:cNvSpPr txBox="1"/>
          <p:nvPr/>
        </p:nvSpPr>
        <p:spPr>
          <a:xfrm>
            <a:off x="1219963" y="2221965"/>
            <a:ext cx="27553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عمليات الايض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A568002C-9331-4E2E-92FA-A8375D5460A4}"/>
              </a:ext>
            </a:extLst>
          </p:cNvPr>
          <p:cNvGrpSpPr/>
          <p:nvPr/>
        </p:nvGrpSpPr>
        <p:grpSpPr>
          <a:xfrm>
            <a:off x="432816" y="1277111"/>
            <a:ext cx="1773936" cy="1310780"/>
            <a:chOff x="432816" y="1277111"/>
            <a:chExt cx="1773936" cy="1310780"/>
          </a:xfrm>
        </p:grpSpPr>
        <p:sp>
          <p:nvSpPr>
            <p:cNvPr id="5" name="קשת 4">
              <a:extLst>
                <a:ext uri="{FF2B5EF4-FFF2-40B4-BE49-F238E27FC236}">
                  <a16:creationId xmlns:a16="http://schemas.microsoft.com/office/drawing/2014/main" id="{19AF6B85-7E19-4369-8A3E-866E249BAC61}"/>
                </a:ext>
              </a:extLst>
            </p:cNvPr>
            <p:cNvSpPr/>
            <p:nvPr/>
          </p:nvSpPr>
          <p:spPr>
            <a:xfrm rot="21111203">
              <a:off x="1191606" y="1533283"/>
              <a:ext cx="1015146" cy="1054608"/>
            </a:xfrm>
            <a:prstGeom prst="arc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50C236FD-8B40-41F9-A3D7-4414DF7D14A4}"/>
                </a:ext>
              </a:extLst>
            </p:cNvPr>
            <p:cNvSpPr txBox="1"/>
            <p:nvPr/>
          </p:nvSpPr>
          <p:spPr>
            <a:xfrm>
              <a:off x="432816" y="1277111"/>
              <a:ext cx="118262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ماء</a:t>
              </a: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A2D3086C-B8A9-402A-B6C4-26CCF83977B2}"/>
              </a:ext>
            </a:extLst>
          </p:cNvPr>
          <p:cNvGrpSpPr/>
          <p:nvPr/>
        </p:nvGrpSpPr>
        <p:grpSpPr>
          <a:xfrm rot="9096314">
            <a:off x="4023431" y="3367595"/>
            <a:ext cx="1741787" cy="1169964"/>
            <a:chOff x="591216" y="1417927"/>
            <a:chExt cx="1615536" cy="1169964"/>
          </a:xfrm>
        </p:grpSpPr>
        <p:sp>
          <p:nvSpPr>
            <p:cNvPr id="16" name="קשת 15">
              <a:extLst>
                <a:ext uri="{FF2B5EF4-FFF2-40B4-BE49-F238E27FC236}">
                  <a16:creationId xmlns:a16="http://schemas.microsoft.com/office/drawing/2014/main" id="{74FA2903-8363-482D-AEA0-4E69C3AB7BD8}"/>
                </a:ext>
              </a:extLst>
            </p:cNvPr>
            <p:cNvSpPr/>
            <p:nvPr/>
          </p:nvSpPr>
          <p:spPr>
            <a:xfrm rot="21111203">
              <a:off x="1191606" y="1533283"/>
              <a:ext cx="1015146" cy="1054608"/>
            </a:xfrm>
            <a:prstGeom prst="arc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9B6A8046-DCF1-4DC3-AFE3-28952F51AD82}"/>
                </a:ext>
              </a:extLst>
            </p:cNvPr>
            <p:cNvSpPr txBox="1"/>
            <p:nvPr/>
          </p:nvSpPr>
          <p:spPr>
            <a:xfrm rot="12503686">
              <a:off x="591216" y="1417927"/>
              <a:ext cx="145305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JO" sz="2400" b="1" noProof="0" dirty="0">
                  <a:solidFill>
                    <a:srgbClr val="00206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مواد بنائية </a:t>
              </a: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CEB9A20F-B15F-452D-B65B-F9A19DF025D7}"/>
              </a:ext>
            </a:extLst>
          </p:cNvPr>
          <p:cNvSpPr txBox="1"/>
          <p:nvPr/>
        </p:nvSpPr>
        <p:spPr>
          <a:xfrm>
            <a:off x="2891714" y="3139988"/>
            <a:ext cx="14332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مواد ناتجة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06339E45-08DF-4AA1-AA45-77544785C255}"/>
              </a:ext>
            </a:extLst>
          </p:cNvPr>
          <p:cNvSpPr txBox="1"/>
          <p:nvPr/>
        </p:nvSpPr>
        <p:spPr>
          <a:xfrm>
            <a:off x="1355784" y="3641275"/>
            <a:ext cx="14332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طاقه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מחבר חץ ישר 22">
            <a:extLst>
              <a:ext uri="{FF2B5EF4-FFF2-40B4-BE49-F238E27FC236}">
                <a16:creationId xmlns:a16="http://schemas.microsoft.com/office/drawing/2014/main" id="{DDBE5C5A-52B4-4464-A76D-995C6074CA04}"/>
              </a:ext>
            </a:extLst>
          </p:cNvPr>
          <p:cNvCxnSpPr/>
          <p:nvPr/>
        </p:nvCxnSpPr>
        <p:spPr>
          <a:xfrm>
            <a:off x="3133344" y="2767584"/>
            <a:ext cx="353568" cy="372404"/>
          </a:xfrm>
          <a:prstGeom prst="straightConnector1">
            <a:avLst/>
          </a:prstGeom>
          <a:ln w="38100">
            <a:solidFill>
              <a:srgbClr val="192A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19EDCB05-63D7-48E5-BAE8-394DECCC4BE5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2072402" y="2782472"/>
            <a:ext cx="123164" cy="858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32657765-CD24-46F4-8FC7-BA43AAA4374E}"/>
              </a:ext>
            </a:extLst>
          </p:cNvPr>
          <p:cNvSpPr txBox="1"/>
          <p:nvPr/>
        </p:nvSpPr>
        <p:spPr>
          <a:xfrm rot="17515535">
            <a:off x="-331453" y="2567284"/>
            <a:ext cx="17438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طاقه </a:t>
            </a:r>
            <a:r>
              <a:rPr lang="ar-JO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حراريه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מחבר חץ ישר 28">
            <a:extLst>
              <a:ext uri="{FF2B5EF4-FFF2-40B4-BE49-F238E27FC236}">
                <a16:creationId xmlns:a16="http://schemas.microsoft.com/office/drawing/2014/main" id="{48ED702C-5B69-49A2-9275-BB3B9D06944D}"/>
              </a:ext>
            </a:extLst>
          </p:cNvPr>
          <p:cNvCxnSpPr>
            <a:cxnSpLocks/>
          </p:cNvCxnSpPr>
          <p:nvPr/>
        </p:nvCxnSpPr>
        <p:spPr>
          <a:xfrm>
            <a:off x="2761042" y="2767786"/>
            <a:ext cx="521789" cy="287391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80AFBFED-455C-4689-B375-94FA24356FB6}"/>
              </a:ext>
            </a:extLst>
          </p:cNvPr>
          <p:cNvSpPr txBox="1"/>
          <p:nvPr/>
        </p:nvSpPr>
        <p:spPr>
          <a:xfrm rot="20705761">
            <a:off x="1969156" y="5646443"/>
            <a:ext cx="25489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نفايات ايضيه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קשת 26">
            <a:extLst>
              <a:ext uri="{FF2B5EF4-FFF2-40B4-BE49-F238E27FC236}">
                <a16:creationId xmlns:a16="http://schemas.microsoft.com/office/drawing/2014/main" id="{0402C99B-C912-4D09-95EA-CFCBBC50A552}"/>
              </a:ext>
            </a:extLst>
          </p:cNvPr>
          <p:cNvSpPr/>
          <p:nvPr/>
        </p:nvSpPr>
        <p:spPr>
          <a:xfrm rot="8837734">
            <a:off x="535564" y="1244354"/>
            <a:ext cx="1877765" cy="2096467"/>
          </a:xfrm>
          <a:prstGeom prst="arc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arela Round"/>
              <a:ea typeface="+mn-ea"/>
              <a:cs typeface="Varela Round"/>
            </a:endParaRP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550AF425-AE71-4179-8BCB-88DD57CF3D19}"/>
              </a:ext>
            </a:extLst>
          </p:cNvPr>
          <p:cNvGrpSpPr/>
          <p:nvPr/>
        </p:nvGrpSpPr>
        <p:grpSpPr>
          <a:xfrm rot="14049036">
            <a:off x="458855" y="4081619"/>
            <a:ext cx="1294291" cy="2162190"/>
            <a:chOff x="912461" y="425701"/>
            <a:chExt cx="1294291" cy="2162190"/>
          </a:xfrm>
        </p:grpSpPr>
        <p:sp>
          <p:nvSpPr>
            <p:cNvPr id="19" name="קשת 18">
              <a:extLst>
                <a:ext uri="{FF2B5EF4-FFF2-40B4-BE49-F238E27FC236}">
                  <a16:creationId xmlns:a16="http://schemas.microsoft.com/office/drawing/2014/main" id="{F8C517BB-C19D-417E-87DD-326D8FF20696}"/>
                </a:ext>
              </a:extLst>
            </p:cNvPr>
            <p:cNvSpPr/>
            <p:nvPr/>
          </p:nvSpPr>
          <p:spPr>
            <a:xfrm rot="21111203">
              <a:off x="1191606" y="1533283"/>
              <a:ext cx="1015146" cy="1054608"/>
            </a:xfrm>
            <a:prstGeom prst="arc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C8FA70AF-7A49-47F9-B144-43976BAA9C4C}"/>
                </a:ext>
              </a:extLst>
            </p:cNvPr>
            <p:cNvSpPr txBox="1"/>
            <p:nvPr/>
          </p:nvSpPr>
          <p:spPr>
            <a:xfrm rot="6797620">
              <a:off x="613121" y="725041"/>
              <a:ext cx="142967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فيتامينات , معادن </a:t>
              </a: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8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8" grpId="0"/>
      <p:bldP spid="32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8"/>
            <a:ext cx="12300270" cy="720000"/>
          </a:xfrm>
          <a:solidFill>
            <a:schemeClr val="bg1"/>
          </a:solidFill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وتيره العمليات التي تحدث داخل جسم الكائن الحي تتعلق بحراره الجسم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28243" y="2627932"/>
            <a:ext cx="3332555" cy="369332"/>
          </a:xfrm>
        </p:spPr>
        <p:txBody>
          <a:bodyPr>
            <a:noAutofit/>
          </a:bodyPr>
          <a:lstStyle/>
          <a:p>
            <a:pPr marL="96848" indent="0" algn="ctr">
              <a:buNone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حرارة الجسم 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4F98CD34-3B99-4400-B710-B3EA3983E4BF}"/>
              </a:ext>
            </a:extLst>
          </p:cNvPr>
          <p:cNvCxnSpPr>
            <a:cxnSpLocks/>
          </p:cNvCxnSpPr>
          <p:nvPr/>
        </p:nvCxnSpPr>
        <p:spPr>
          <a:xfrm flipH="1">
            <a:off x="3753119" y="3105482"/>
            <a:ext cx="925561" cy="5904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57D47A21-54A0-4236-8529-A37C603EC038}"/>
              </a:ext>
            </a:extLst>
          </p:cNvPr>
          <p:cNvSpPr txBox="1"/>
          <p:nvPr/>
        </p:nvSpPr>
        <p:spPr>
          <a:xfrm>
            <a:off x="116712" y="3647813"/>
            <a:ext cx="43853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فعاليات بروتينات (انزيمات)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מחבר חץ ישר 16">
            <a:extLst>
              <a:ext uri="{FF2B5EF4-FFF2-40B4-BE49-F238E27FC236}">
                <a16:creationId xmlns:a16="http://schemas.microsoft.com/office/drawing/2014/main" id="{13ED0B39-9002-45E1-8794-D3C7670924D2}"/>
              </a:ext>
            </a:extLst>
          </p:cNvPr>
          <p:cNvCxnSpPr>
            <a:cxnSpLocks/>
          </p:cNvCxnSpPr>
          <p:nvPr/>
        </p:nvCxnSpPr>
        <p:spPr>
          <a:xfrm>
            <a:off x="3476351" y="4345976"/>
            <a:ext cx="522675" cy="613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4A260DA4-1B10-45A0-AF00-9951AA3749A7}"/>
              </a:ext>
            </a:extLst>
          </p:cNvPr>
          <p:cNvSpPr txBox="1"/>
          <p:nvPr/>
        </p:nvSpPr>
        <p:spPr>
          <a:xfrm>
            <a:off x="2987903" y="4857763"/>
            <a:ext cx="22217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تنفس خلوي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BF446859-D368-49AB-A7EE-44FAF3F2B6C3}"/>
              </a:ext>
            </a:extLst>
          </p:cNvPr>
          <p:cNvCxnSpPr>
            <a:cxnSpLocks/>
          </p:cNvCxnSpPr>
          <p:nvPr/>
        </p:nvCxnSpPr>
        <p:spPr>
          <a:xfrm flipH="1">
            <a:off x="2736550" y="5399241"/>
            <a:ext cx="755904" cy="4331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6DFCBD2-A7E9-4E7B-BAEE-5ECDC88E68AF}"/>
              </a:ext>
            </a:extLst>
          </p:cNvPr>
          <p:cNvSpPr txBox="1"/>
          <p:nvPr/>
        </p:nvSpPr>
        <p:spPr>
          <a:xfrm>
            <a:off x="199258" y="5938039"/>
            <a:ext cx="31768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طاقة لفعاليات الخلية 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7DAC2AB9-AC96-4B8C-A7BA-BF729393D2B9}"/>
              </a:ext>
            </a:extLst>
          </p:cNvPr>
          <p:cNvCxnSpPr>
            <a:cxnSpLocks/>
          </p:cNvCxnSpPr>
          <p:nvPr/>
        </p:nvCxnSpPr>
        <p:spPr>
          <a:xfrm>
            <a:off x="5080220" y="5399241"/>
            <a:ext cx="869526" cy="592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F17FFC8F-D52D-4714-ADC5-7DD2BEB4501F}"/>
              </a:ext>
            </a:extLst>
          </p:cNvPr>
          <p:cNvSpPr txBox="1"/>
          <p:nvPr/>
        </p:nvSpPr>
        <p:spPr>
          <a:xfrm>
            <a:off x="5009077" y="6110938"/>
            <a:ext cx="22217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حرارة ايضية 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BB96A0DB-8B74-4BE9-B839-80E157DC8E52}"/>
              </a:ext>
            </a:extLst>
          </p:cNvPr>
          <p:cNvGrpSpPr/>
          <p:nvPr/>
        </p:nvGrpSpPr>
        <p:grpSpPr>
          <a:xfrm>
            <a:off x="7057598" y="2731008"/>
            <a:ext cx="1062347" cy="3669792"/>
            <a:chOff x="7181088" y="2731008"/>
            <a:chExt cx="1062347" cy="2701795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13D89B39-9F2A-4CE6-BD0E-BC790FB95BE9}"/>
                </a:ext>
              </a:extLst>
            </p:cNvPr>
            <p:cNvGrpSpPr/>
            <p:nvPr/>
          </p:nvGrpSpPr>
          <p:grpSpPr>
            <a:xfrm>
              <a:off x="7737349" y="2731008"/>
              <a:ext cx="506086" cy="2701795"/>
              <a:chOff x="7737349" y="2180573"/>
              <a:chExt cx="412176" cy="3252230"/>
            </a:xfrm>
          </p:grpSpPr>
          <p:cxnSp>
            <p:nvCxnSpPr>
              <p:cNvPr id="28" name="מחבר חץ ישר 27">
                <a:extLst>
                  <a:ext uri="{FF2B5EF4-FFF2-40B4-BE49-F238E27FC236}">
                    <a16:creationId xmlns:a16="http://schemas.microsoft.com/office/drawing/2014/main" id="{8DD24CB0-8FB9-4794-8201-0E9BF8ADF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7349" y="5432803"/>
                <a:ext cx="40995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מחבר חץ ישר 31">
                <a:extLst>
                  <a:ext uri="{FF2B5EF4-FFF2-40B4-BE49-F238E27FC236}">
                    <a16:creationId xmlns:a16="http://schemas.microsoft.com/office/drawing/2014/main" id="{0687DDE9-D7F6-48A4-A7DB-1AEFDDE1C0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47306" y="2180573"/>
                <a:ext cx="2219" cy="32332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מחבר חץ ישר 2">
              <a:extLst>
                <a:ext uri="{FF2B5EF4-FFF2-40B4-BE49-F238E27FC236}">
                  <a16:creationId xmlns:a16="http://schemas.microsoft.com/office/drawing/2014/main" id="{CA5E6F92-EAAB-42A1-96DA-0214CAC82687}"/>
                </a:ext>
              </a:extLst>
            </p:cNvPr>
            <p:cNvCxnSpPr/>
            <p:nvPr/>
          </p:nvCxnSpPr>
          <p:spPr>
            <a:xfrm flipH="1">
              <a:off x="7181088" y="2731008"/>
              <a:ext cx="105962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E7E2EFED-0029-4FA2-8B08-FB4986B3CD54}"/>
              </a:ext>
            </a:extLst>
          </p:cNvPr>
          <p:cNvCxnSpPr>
            <a:cxnSpLocks/>
          </p:cNvCxnSpPr>
          <p:nvPr/>
        </p:nvCxnSpPr>
        <p:spPr>
          <a:xfrm>
            <a:off x="3331443" y="2237839"/>
            <a:ext cx="1144988" cy="4531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מציין מיקום תוכן 3">
            <a:extLst>
              <a:ext uri="{FF2B5EF4-FFF2-40B4-BE49-F238E27FC236}">
                <a16:creationId xmlns:a16="http://schemas.microsoft.com/office/drawing/2014/main" id="{2794CD5B-5CA8-40F2-9302-0C6FD884083C}"/>
              </a:ext>
            </a:extLst>
          </p:cNvPr>
          <p:cNvSpPr txBox="1">
            <a:spLocks/>
          </p:cNvSpPr>
          <p:nvPr/>
        </p:nvSpPr>
        <p:spPr>
          <a:xfrm>
            <a:off x="116712" y="1945404"/>
            <a:ext cx="3332555" cy="369332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 algn="ctr">
              <a:buFont typeface="Arial" pitchFamily="34" charset="0"/>
              <a:buNone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حرارة المحيط 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7FB1A8B2-8683-49C4-B274-02EC6C051EAC}"/>
              </a:ext>
            </a:extLst>
          </p:cNvPr>
          <p:cNvCxnSpPr>
            <a:cxnSpLocks/>
          </p:cNvCxnSpPr>
          <p:nvPr/>
        </p:nvCxnSpPr>
        <p:spPr>
          <a:xfrm>
            <a:off x="2079341" y="1533283"/>
            <a:ext cx="0" cy="4536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ציין מיקום תוכן 3">
            <a:extLst>
              <a:ext uri="{FF2B5EF4-FFF2-40B4-BE49-F238E27FC236}">
                <a16:creationId xmlns:a16="http://schemas.microsoft.com/office/drawing/2014/main" id="{ECB4CD29-9A6D-4DFD-B728-634195E63A10}"/>
              </a:ext>
            </a:extLst>
          </p:cNvPr>
          <p:cNvSpPr txBox="1">
            <a:spLocks/>
          </p:cNvSpPr>
          <p:nvPr/>
        </p:nvSpPr>
        <p:spPr>
          <a:xfrm>
            <a:off x="413063" y="907600"/>
            <a:ext cx="3332555" cy="720000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439782" indent="-342934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48" indent="0" algn="ctr">
              <a:buFont typeface="Arial" pitchFamily="34" charset="0"/>
              <a:buNone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اشعة تحت حمراء من الشمس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848" indent="0" algn="ctr">
              <a:buFont typeface="Arial" pitchFamily="34" charset="0"/>
              <a:buNone/>
            </a:pPr>
            <a:r>
              <a:rPr lang="he-IL" sz="1800" dirty="0"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ar-JO" sz="1800" dirty="0">
                <a:latin typeface="Arial" panose="020B0604020202020204" pitchFamily="34" charset="0"/>
                <a:cs typeface="Arial" panose="020B0604020202020204" pitchFamily="34" charset="0"/>
              </a:rPr>
              <a:t>من اشعه الشمس</a:t>
            </a:r>
            <a:endParaRPr lang="he-I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052D541B-0253-42CD-8E6D-3BD2D80DA1A4}"/>
              </a:ext>
            </a:extLst>
          </p:cNvPr>
          <p:cNvSpPr txBox="1"/>
          <p:nvPr/>
        </p:nvSpPr>
        <p:spPr>
          <a:xfrm>
            <a:off x="8330446" y="1186411"/>
            <a:ext cx="36155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اهميه تنظيم حرارة الجسم</a:t>
            </a:r>
            <a:endParaRPr lang="he-I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מחבר חץ ישר 29">
            <a:extLst>
              <a:ext uri="{FF2B5EF4-FFF2-40B4-BE49-F238E27FC236}">
                <a16:creationId xmlns:a16="http://schemas.microsoft.com/office/drawing/2014/main" id="{1E3FAD0C-923C-4320-9AE9-EE8B8BC2FC0B}"/>
              </a:ext>
            </a:extLst>
          </p:cNvPr>
          <p:cNvCxnSpPr>
            <a:cxnSpLocks/>
          </p:cNvCxnSpPr>
          <p:nvPr/>
        </p:nvCxnSpPr>
        <p:spPr>
          <a:xfrm>
            <a:off x="5616057" y="3105482"/>
            <a:ext cx="479943" cy="489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936858DF-4C55-4EED-AB82-D59ADAC4B87B}"/>
              </a:ext>
            </a:extLst>
          </p:cNvPr>
          <p:cNvSpPr txBox="1"/>
          <p:nvPr/>
        </p:nvSpPr>
        <p:spPr>
          <a:xfrm>
            <a:off x="4888574" y="3619751"/>
            <a:ext cx="298531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انتقال المواد بين الخلايا ومحيطها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מחבר חץ ישר 35">
            <a:extLst>
              <a:ext uri="{FF2B5EF4-FFF2-40B4-BE49-F238E27FC236}">
                <a16:creationId xmlns:a16="http://schemas.microsoft.com/office/drawing/2014/main" id="{DB889A79-F716-430C-BFDB-C7C4074F86FE}"/>
              </a:ext>
            </a:extLst>
          </p:cNvPr>
          <p:cNvCxnSpPr>
            <a:cxnSpLocks/>
          </p:cNvCxnSpPr>
          <p:nvPr/>
        </p:nvCxnSpPr>
        <p:spPr>
          <a:xfrm flipH="1">
            <a:off x="4852259" y="4313256"/>
            <a:ext cx="770503" cy="5777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FDCD737-AE4C-48FD-B237-C5DBC52D5BF1}"/>
              </a:ext>
            </a:extLst>
          </p:cNvPr>
          <p:cNvSpPr txBox="1"/>
          <p:nvPr/>
        </p:nvSpPr>
        <p:spPr>
          <a:xfrm>
            <a:off x="4504821" y="3257209"/>
            <a:ext cx="1120658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تؤثر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771906EF-0DCE-4C63-A91C-C7080E11F6F9}"/>
              </a:ext>
            </a:extLst>
          </p:cNvPr>
          <p:cNvSpPr txBox="1"/>
          <p:nvPr/>
        </p:nvSpPr>
        <p:spPr>
          <a:xfrm>
            <a:off x="3813356" y="4260520"/>
            <a:ext cx="1494593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تؤثر على-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2231238-0043-4CEF-AAC1-E3F2CA7646DC}"/>
              </a:ext>
            </a:extLst>
          </p:cNvPr>
          <p:cNvSpPr txBox="1"/>
          <p:nvPr/>
        </p:nvSpPr>
        <p:spPr>
          <a:xfrm>
            <a:off x="9303446" y="1960345"/>
            <a:ext cx="259413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وجود درجة حرارة مناسبة لحدوث العمليات الحياتية بالوتيرة المناسبة </a:t>
            </a:r>
            <a:endParaRPr lang="he-I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6" grpId="0"/>
      <p:bldP spid="29" grpId="0"/>
      <p:bldP spid="25" grpId="0"/>
      <p:bldP spid="31" grpId="0"/>
      <p:bldP spid="2" grpId="0" animBg="1"/>
      <p:bldP spid="3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F9F7D57-138D-495D-A420-021719D02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7160" y="72815"/>
            <a:ext cx="12054840" cy="707886"/>
          </a:xfrm>
        </p:spPr>
        <p:txBody>
          <a:bodyPr>
            <a:normAutofit/>
          </a:bodyPr>
          <a:lstStyle/>
          <a:p>
            <a:pPr marL="96848" indent="0" algn="ctr">
              <a:buNone/>
            </a:pPr>
            <a:r>
              <a:rPr lang="ar-JO" sz="3600" dirty="0">
                <a:latin typeface="Arial" panose="020B0604020202020204" pitchFamily="34" charset="0"/>
                <a:cs typeface="Arial" panose="020B0604020202020204" pitchFamily="34" charset="0"/>
              </a:rPr>
              <a:t>تصنيف الكائنات الحية حسب تنظيم حرارة جسمها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B4EC5648-0F9C-411B-A29C-409ADF29C66B}"/>
              </a:ext>
            </a:extLst>
          </p:cNvPr>
          <p:cNvCxnSpPr/>
          <p:nvPr/>
        </p:nvCxnSpPr>
        <p:spPr>
          <a:xfrm>
            <a:off x="6417958" y="942645"/>
            <a:ext cx="1524000" cy="407866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CA64520-E414-479C-91DA-0FC2B66FC31D}"/>
              </a:ext>
            </a:extLst>
          </p:cNvPr>
          <p:cNvSpPr txBox="1"/>
          <p:nvPr/>
        </p:nvSpPr>
        <p:spPr>
          <a:xfrm>
            <a:off x="347306" y="2399988"/>
            <a:ext cx="54994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000"/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تتغير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درجة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حرارة الجسم مع التغيير في حرارة المحيط ومصدر الحرارة الأساسي خارجي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57448A35-FB50-4B6A-AAE1-F507FB16BDE5}"/>
              </a:ext>
            </a:extLst>
          </p:cNvPr>
          <p:cNvCxnSpPr>
            <a:cxnSpLocks/>
          </p:cNvCxnSpPr>
          <p:nvPr/>
        </p:nvCxnSpPr>
        <p:spPr>
          <a:xfrm>
            <a:off x="3075683" y="1995865"/>
            <a:ext cx="0" cy="51983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91BCBE8-70FC-4CE9-BC07-B0BEC3736D95}"/>
              </a:ext>
            </a:extLst>
          </p:cNvPr>
          <p:cNvSpPr txBox="1"/>
          <p:nvPr/>
        </p:nvSpPr>
        <p:spPr>
          <a:xfrm>
            <a:off x="1441980" y="1121993"/>
            <a:ext cx="326740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400"/>
            </a:lvl1pPr>
          </a:lstStyle>
          <a:p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JO" sz="2800" dirty="0" err="1">
                <a:latin typeface="Arial" panose="020B0604020202020204" pitchFamily="34" charset="0"/>
                <a:cs typeface="Arial" panose="020B0604020202020204" pitchFamily="34" charset="0"/>
              </a:rPr>
              <a:t>متغي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ّ</a:t>
            </a:r>
            <a:r>
              <a:rPr lang="ar-JO" sz="2800" dirty="0" err="1">
                <a:latin typeface="Arial" panose="020B0604020202020204" pitchFamily="34" charset="0"/>
                <a:cs typeface="Arial" panose="020B0604020202020204" pitchFamily="34" charset="0"/>
              </a:rPr>
              <a:t>رة</a:t>
            </a: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 درجة الحرارة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  פויקילותרמיים</a:t>
            </a:r>
          </a:p>
        </p:txBody>
      </p: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82036B17-17A5-48F1-B0C9-92FDC59F38BC}"/>
              </a:ext>
            </a:extLst>
          </p:cNvPr>
          <p:cNvCxnSpPr>
            <a:cxnSpLocks/>
          </p:cNvCxnSpPr>
          <p:nvPr/>
        </p:nvCxnSpPr>
        <p:spPr>
          <a:xfrm flipH="1">
            <a:off x="4473259" y="922777"/>
            <a:ext cx="1499616" cy="482804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3B5A00FB-503F-42B0-B340-F13008E58CDB}"/>
              </a:ext>
            </a:extLst>
          </p:cNvPr>
          <p:cNvSpPr txBox="1"/>
          <p:nvPr/>
        </p:nvSpPr>
        <p:spPr>
          <a:xfrm>
            <a:off x="6215607" y="2089298"/>
            <a:ext cx="549945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br>
              <a:rPr lang="ar-JO" sz="2400" dirty="0"/>
            </a:br>
            <a:r>
              <a:rPr lang="ar-JO" sz="2000" dirty="0">
                <a:latin typeface="Arial" panose="020B0604020202020204" pitchFamily="34" charset="0"/>
                <a:cs typeface="Arial" panose="020B0604020202020204" pitchFamily="34" charset="0"/>
              </a:rPr>
              <a:t>يتم الحفاظ على درجة حرارة الجسم في 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مجال</a:t>
            </a:r>
            <a:r>
              <a:rPr lang="ar-JO" sz="2000" dirty="0">
                <a:latin typeface="Arial" panose="020B0604020202020204" pitchFamily="34" charset="0"/>
                <a:cs typeface="Arial" panose="020B0604020202020204" pitchFamily="34" charset="0"/>
              </a:rPr>
              <a:t> معين ويكون مصدر الحرارة الأساسي من الحرارة الايضية (الحرارة المنطلقة من عمليات الايض)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C79E80EA-8846-431A-9175-8BA0598D2CDC}"/>
              </a:ext>
            </a:extLst>
          </p:cNvPr>
          <p:cNvCxnSpPr>
            <a:cxnSpLocks/>
          </p:cNvCxnSpPr>
          <p:nvPr/>
        </p:nvCxnSpPr>
        <p:spPr>
          <a:xfrm>
            <a:off x="9366504" y="1995865"/>
            <a:ext cx="0" cy="449242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4068AD3D-B640-420F-885D-7DDC98BFE0E8}"/>
              </a:ext>
            </a:extLst>
          </p:cNvPr>
          <p:cNvSpPr txBox="1"/>
          <p:nvPr/>
        </p:nvSpPr>
        <p:spPr>
          <a:xfrm>
            <a:off x="7826475" y="1084637"/>
            <a:ext cx="2463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ثابتة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درجه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الحرارة 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הומאותרמיים</a:t>
            </a:r>
          </a:p>
        </p:txBody>
      </p:sp>
      <p:pic>
        <p:nvPicPr>
          <p:cNvPr id="21" name="Picture 4" descr="Reef trigger fish. | The reef, rectangular, or wedge-tail tr… | Flickr">
            <a:extLst>
              <a:ext uri="{FF2B5EF4-FFF2-40B4-BE49-F238E27FC236}">
                <a16:creationId xmlns:a16="http://schemas.microsoft.com/office/drawing/2014/main" id="{2179ADDC-FC8B-45AE-A060-DA0F2F88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76" y="3460784"/>
            <a:ext cx="1636960" cy="10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1CA43C6A-86F3-460E-AD4A-2A1C4088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36" y="4895911"/>
            <a:ext cx="1673858" cy="12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Lizards The Lizard Reptile - Free photo on Pixabay">
            <a:extLst>
              <a:ext uri="{FF2B5EF4-FFF2-40B4-BE49-F238E27FC236}">
                <a16:creationId xmlns:a16="http://schemas.microsoft.com/office/drawing/2014/main" id="{6880113F-5F73-4C4C-8EFA-3FE5050B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59" y="3460784"/>
            <a:ext cx="1636960" cy="10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DE1EEDE7-D547-4C5B-BF2B-BE7D6B96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43" y="4901575"/>
            <a:ext cx="1253778" cy="12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D wallpaper: brown monkey carrying baby monkey, motherhood ...">
            <a:extLst>
              <a:ext uri="{FF2B5EF4-FFF2-40B4-BE49-F238E27FC236}">
                <a16:creationId xmlns:a16="http://schemas.microsoft.com/office/drawing/2014/main" id="{9E537703-DB48-48DA-9A95-1944192D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04" y="3262691"/>
            <a:ext cx="810133" cy="14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ippopotamus Animals Mammal - Free photo on Pixabay">
            <a:extLst>
              <a:ext uri="{FF2B5EF4-FFF2-40B4-BE49-F238E27FC236}">
                <a16:creationId xmlns:a16="http://schemas.microsoft.com/office/drawing/2014/main" id="{DB31B487-B3DE-4AFE-B7A2-CE788E3A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460" y="3423458"/>
            <a:ext cx="1671655" cy="11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zebra, wild ginger, animal, mammal, african, stripes, portrait ...">
            <a:extLst>
              <a:ext uri="{FF2B5EF4-FFF2-40B4-BE49-F238E27FC236}">
                <a16:creationId xmlns:a16="http://schemas.microsoft.com/office/drawing/2014/main" id="{71471A81-E2C2-4F43-ACAC-86411676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3262691"/>
            <a:ext cx="899921" cy="13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Bird Yellow Botswana - Free photo on Pixabay">
            <a:extLst>
              <a:ext uri="{FF2B5EF4-FFF2-40B4-BE49-F238E27FC236}">
                <a16:creationId xmlns:a16="http://schemas.microsoft.com/office/drawing/2014/main" id="{0B880EC2-10E1-410D-A366-499E801C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26" y="3345132"/>
            <a:ext cx="1680511" cy="1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Bat - Wikipedia">
            <a:extLst>
              <a:ext uri="{FF2B5EF4-FFF2-40B4-BE49-F238E27FC236}">
                <a16:creationId xmlns:a16="http://schemas.microsoft.com/office/drawing/2014/main" id="{04009B17-6AA5-459F-9D5C-483FE343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12" y="4704114"/>
            <a:ext cx="1792298" cy="108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Lizard | Lizard on a rock | TCL 1961 | Flickr">
            <a:extLst>
              <a:ext uri="{FF2B5EF4-FFF2-40B4-BE49-F238E27FC236}">
                <a16:creationId xmlns:a16="http://schemas.microsoft.com/office/drawing/2014/main" id="{CB14F909-9052-430E-98AA-E2231045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0" y="4921969"/>
            <a:ext cx="1636960" cy="12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picture: grass plants, grassy, high, spring time, weeds ...">
            <a:extLst>
              <a:ext uri="{FF2B5EF4-FFF2-40B4-BE49-F238E27FC236}">
                <a16:creationId xmlns:a16="http://schemas.microsoft.com/office/drawing/2014/main" id="{6AD00318-BC45-47F7-BB16-2F329EF0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6" y="3445717"/>
            <a:ext cx="1636959" cy="108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29877</TotalTime>
  <Words>2838</Words>
  <Application>Microsoft Office PowerPoint</Application>
  <PresentationFormat>מסך רחב</PresentationFormat>
  <Paragraphs>509</Paragraphs>
  <Slides>66</Slides>
  <Notes>30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66</vt:i4>
      </vt:variant>
    </vt:vector>
  </HeadingPairs>
  <TitlesOfParts>
    <vt:vector size="74" baseType="lpstr">
      <vt:lpstr>Arial</vt:lpstr>
      <vt:lpstr>Calibri</vt:lpstr>
      <vt:lpstr>Open Sans</vt:lpstr>
      <vt:lpstr>Times New Roman</vt:lpstr>
      <vt:lpstr>Varela Round</vt:lpstr>
      <vt:lpstr>ערכת נושא Office</vt:lpstr>
      <vt:lpstr>1_ערכת נושא Office</vt:lpstr>
      <vt:lpstr>2_ערכת נושא Office</vt:lpstr>
      <vt:lpstr>מערכת שידורים לאומית منظومة البثّ الوطنيّة</vt:lpstr>
      <vt:lpstr>الحرارة والمحافظة على الاتزان البدني טמפרטורה ושמירה על הומאוסטזיס </vt:lpstr>
      <vt:lpstr>ماذا سنتعلم في هذا الدرس ؟؟</vt:lpstr>
      <vt:lpstr>ممتاز، نفس درجة حرارة الامس، أدخل!</vt:lpstr>
      <vt:lpstr>الحرارة والكائن الحي</vt:lpstr>
      <vt:lpstr>מצגת של PowerPoint‏</vt:lpstr>
      <vt:lpstr>מצגת של PowerPoint‏</vt:lpstr>
      <vt:lpstr>وتيره العمليات التي تحدث داخل جسم الكائن الحي تتعلق بحراره الجسم</vt:lpstr>
      <vt:lpstr>מצגת של PowerPoint‏</vt:lpstr>
      <vt:lpstr>تنظيم حرارة الجسم </vt:lpstr>
      <vt:lpstr>العلاقة بين درجة حرارة المحيط والمعدل الأيضي عند كائن الحي</vt:lpstr>
      <vt:lpstr>طرق ملائمات الكائنات ثابته الحرارة لتنفيذ معدل ايضي مرتفع</vt:lpstr>
      <vt:lpstr>انتقال الحرارة بين الجسم والمحيط </vt:lpstr>
      <vt:lpstr>انتقال الحرارة بين الجسم والمحيط</vt:lpstr>
      <vt:lpstr>انتقال الحرارة بين الجسم والمحيط</vt:lpstr>
      <vt:lpstr> تصنيف الملائمات والآليات لتنظيم درجة حرارة الجسم</vt:lpstr>
      <vt:lpstr>العلاقة بين النسبه بين مساحة السطح والحجم وبين انتقال الحرارة بين الجسم والمحيط </vt:lpstr>
      <vt:lpstr>מצגת של PowerPoint‏</vt:lpstr>
      <vt:lpstr>מצגת של PowerPoint‏</vt:lpstr>
      <vt:lpstr>أعلى معدل ايضي في عالم الحيوان !!</vt:lpstr>
      <vt:lpstr>تغيير سلوكي للنسبة بين مساحة السطح والحجم</vt:lpstr>
      <vt:lpstr>حجم الجسم والموطن </vt:lpstr>
      <vt:lpstr>מצגת של PowerPoint‏</vt:lpstr>
      <vt:lpstr>مهمَّة في منتصف الدرس  </vt:lpstr>
      <vt:lpstr>استراحة</vt:lpstr>
      <vt:lpstr>عُدنا !!!!</vt:lpstr>
      <vt:lpstr>مهمَّة في منتصف الدرس  </vt:lpstr>
      <vt:lpstr>طرق لتنظيم حراره الجسم </vt:lpstr>
      <vt:lpstr>تصنيف الملاءمات والآليات لتنظيم درجة حرارة الجسم</vt:lpstr>
      <vt:lpstr>מצגת של PowerPoint‏</vt:lpstr>
      <vt:lpstr>מצגת של PowerPoint‏</vt:lpstr>
      <vt:lpstr>מצגת של PowerPoint‏</vt:lpstr>
      <vt:lpstr>מצגת של PowerPoint‏</vt:lpstr>
      <vt:lpstr>قدرة عزل بواسطه الفرو او غطاء الريش تتعلق  بالقدرة على حبس الهواء بداخلها</vt:lpstr>
      <vt:lpstr>الدب القطبي</vt:lpstr>
      <vt:lpstr>מצגת של PowerPoint‏</vt:lpstr>
      <vt:lpstr>מצגת של PowerPoint‏</vt:lpstr>
      <vt:lpstr>تصنيف الملاءمات والاليات لتنظيم درجة حرارة الجسم</vt:lpstr>
      <vt:lpstr>تغيير مكان الجسم نسبة للشمس لتقليص او زيادة الاشعة المستوعبة بواسطة الجسم.</vt:lpstr>
      <vt:lpstr>طرق سلوكية لتقليص/ زيادة التوصيل الحراري والاشعة بين الجسم والبيئة</vt:lpstr>
      <vt:lpstr>طرق سلوكية لتقليص/ زيادة التوصيل الحراري بين الجسم والبيئة</vt:lpstr>
      <vt:lpstr>النقل الحراري</vt:lpstr>
      <vt:lpstr>تصنيف الاليات والملاءمات لتنظيم درجة حرارة الجسم</vt:lpstr>
      <vt:lpstr>آليات تنظيم درجات حرارة الجسم</vt:lpstr>
      <vt:lpstr>מצגת של PowerPoint‏</vt:lpstr>
      <vt:lpstr>الحفاظ على اتزان بدني لدرجة حرارة الجسم</vt:lpstr>
      <vt:lpstr>في البرد ينتصب الشعر </vt:lpstr>
      <vt:lpstr>قشعريرة في البرد (إنتصاب الشعر)</vt:lpstr>
      <vt:lpstr>מצגת של PowerPoint‏</vt:lpstr>
      <vt:lpstr>מצגת של PowerPoint‏</vt:lpstr>
      <vt:lpstr>الطرق "المُكلفة": طرق تنظيم درجة حرارة الجسم والتي تستغل صرف طاقة وموارد</vt:lpstr>
      <vt:lpstr>ما العمل في حالة عدم وجود غدد افراز عرق?</vt:lpstr>
      <vt:lpstr>المحافظة على الاتزان البدني لدرجة حرارة الجسم</vt:lpstr>
      <vt:lpstr>الطرق "المُكلفة": طرق تنظيم درجة حرارة الجسم والتي تستغل صرف طاقة وموارد</vt:lpstr>
      <vt:lpstr>دمج جميع الآليات</vt:lpstr>
      <vt:lpstr>المحافظة على الاتزان البدني لدرجة حرارة الجسم</vt:lpstr>
      <vt:lpstr>تلخيص تنظيم درجة حرارة الحسم</vt:lpstr>
      <vt:lpstr>انسان يقوم بمجهود جسماني</vt:lpstr>
      <vt:lpstr>מצגת של PowerPoint‏</vt:lpstr>
      <vt:lpstr>ملاءمات للمحافظة على درجة حرارة الجسم</vt:lpstr>
      <vt:lpstr>ملاءمات للمحافظة على حراة ثابتة عند كائنات ذات درجة حرارة جسم ثابتة</vt:lpstr>
      <vt:lpstr>מצגת של PowerPoint‏</vt:lpstr>
      <vt:lpstr>الحرارة وأفكار مركزية في البيولوجيا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Naomi Raibstein</dc:creator>
  <cp:lastModifiedBy>Anat Kaldaron</cp:lastModifiedBy>
  <cp:revision>159</cp:revision>
  <dcterms:created xsi:type="dcterms:W3CDTF">2020-06-21T15:13:54Z</dcterms:created>
  <dcterms:modified xsi:type="dcterms:W3CDTF">2020-08-19T06:06:25Z</dcterms:modified>
</cp:coreProperties>
</file>