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6"/>
  </p:notesMasterIdLst>
  <p:sldIdLst>
    <p:sldId id="257" r:id="rId2"/>
    <p:sldId id="262" r:id="rId3"/>
    <p:sldId id="263" r:id="rId4"/>
    <p:sldId id="797" r:id="rId5"/>
    <p:sldId id="289" r:id="rId6"/>
    <p:sldId id="288" r:id="rId7"/>
    <p:sldId id="752" r:id="rId8"/>
    <p:sldId id="737" r:id="rId9"/>
    <p:sldId id="760" r:id="rId10"/>
    <p:sldId id="761" r:id="rId11"/>
    <p:sldId id="762" r:id="rId12"/>
    <p:sldId id="763" r:id="rId13"/>
    <p:sldId id="795" r:id="rId14"/>
    <p:sldId id="764" r:id="rId15"/>
    <p:sldId id="733" r:id="rId16"/>
    <p:sldId id="766" r:id="rId17"/>
    <p:sldId id="768" r:id="rId18"/>
    <p:sldId id="738" r:id="rId19"/>
    <p:sldId id="771" r:id="rId20"/>
    <p:sldId id="769" r:id="rId21"/>
    <p:sldId id="739" r:id="rId22"/>
    <p:sldId id="346" r:id="rId23"/>
    <p:sldId id="794" r:id="rId24"/>
    <p:sldId id="734" r:id="rId25"/>
    <p:sldId id="741" r:id="rId26"/>
    <p:sldId id="778" r:id="rId27"/>
    <p:sldId id="796" r:id="rId28"/>
    <p:sldId id="742" r:id="rId29"/>
    <p:sldId id="743" r:id="rId30"/>
    <p:sldId id="783" r:id="rId31"/>
    <p:sldId id="779" r:id="rId32"/>
    <p:sldId id="780" r:id="rId33"/>
    <p:sldId id="781" r:id="rId34"/>
    <p:sldId id="785" r:id="rId35"/>
    <p:sldId id="786" r:id="rId36"/>
    <p:sldId id="787" r:id="rId37"/>
    <p:sldId id="735" r:id="rId38"/>
    <p:sldId id="784" r:id="rId39"/>
    <p:sldId id="798" r:id="rId40"/>
    <p:sldId id="799" r:id="rId41"/>
    <p:sldId id="800" r:id="rId42"/>
    <p:sldId id="801" r:id="rId43"/>
    <p:sldId id="364" r:id="rId44"/>
    <p:sldId id="291" r:id="rId4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87" d="100"/>
          <a:sy n="87" d="100"/>
        </p:scale>
        <p:origin x="326" y="-101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כ"ט/חשון/תשפ"א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o.cet.ac.il/player/?document=452a8110-a6d4-42f0-af15-47c08ad06d44&amp;language=he&amp;sitekey=ebaghigh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Ningyou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See page for author / CC BY-SA (http://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sa</a:t>
            </a:r>
            <a:r>
              <a:rPr lang="en-US" dirty="0"/>
              <a:t>/3.0/)</a:t>
            </a:r>
            <a:endParaRPr lang="he-IL" dirty="0"/>
          </a:p>
          <a:p>
            <a:r>
              <a:rPr lang="en-US" dirty="0"/>
              <a:t>https://</a:t>
            </a:r>
            <a:r>
              <a:rPr lang="en-US" dirty="0" err="1"/>
              <a:t>upload.wikimedia.org</a:t>
            </a:r>
            <a:r>
              <a:rPr lang="en-US" dirty="0"/>
              <a:t>/</a:t>
            </a:r>
            <a:r>
              <a:rPr lang="en-US" dirty="0" err="1"/>
              <a:t>wikipedia</a:t>
            </a:r>
            <a:r>
              <a:rPr lang="en-US" dirty="0"/>
              <a:t>/commons/3/35/</a:t>
            </a:r>
            <a:r>
              <a:rPr lang="en-US" dirty="0" err="1"/>
              <a:t>Male_anatomy.png</a:t>
            </a:r>
            <a:endParaRPr lang="en-IL" dirty="0"/>
          </a:p>
          <a:p>
            <a:pPr rtl="1"/>
            <a:endParaRPr lang="he-IL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ב. מערכת הרבייה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המערכת </a:t>
            </a:r>
            <a:r>
              <a:rPr lang="he-IL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הזיכרית</a:t>
            </a:r>
            <a:endParaRPr lang="he-IL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המערכת הנקבית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השוואה בין המערכות 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שלב גם מספר שאלות מבגרות והסבר איך "מגיעים" לתשובה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שלב בכל חלק סרטון ו/או אנימציה..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1"/>
            <a:r>
              <a:rPr lang="he-I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גופן, מקור של תמונות, עיבוי סרטים ושאלות, לחזור על דרישות וסרטוני הדרכה.</a:t>
            </a:r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7772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8535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5036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200" dirty="0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rPr>
              <a:t>בעל פה: שמה של הבלוטה נובע מגודלה וצורתה המזכיר את פרי הערמון.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4456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יש להתייחס בעל פה לעובדה שלא יתכן מעבר בו זמני של נוזל זרע ושתן.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7559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יש להתייחס בעל פה לעובדה שלא יתכן מעבר בו זמני של נוזל זרע ושתן.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2036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056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לשקול להוריד את הכיתוב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291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55701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189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393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חובה להדגיש מאפיינים המופיעים בשתי המערכות: משוב שלילי; תפקודי היפופיזה, ה-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FSH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וה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LH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השחלות/האשכים כאברי מטרה של ה-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FSH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וה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LH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וכאברים יוצרי גמטות </a:t>
            </a:r>
            <a:r>
              <a:rPr lang="he-I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ומפרישי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הורמונים. </a:t>
            </a: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/>
              <a:t>בעיניי זה חשוב לדבר מעט על השונות הגנטית שמייצרת המיוזה בהקשר הזה בעל פה.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40760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https://lo.cet.ac.il/player/?document=452a8110-a6d4-42f0-af15-47c08ad06d44&amp;language=he&amp;sitekey=ebaghigh</a:t>
            </a:r>
            <a:endParaRPr lang="he-IL" dirty="0"/>
          </a:p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2416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שאלה להפסקה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44928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73795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934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548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1" dirty="0" err="1"/>
              <a:t>גונדוטרופינים</a:t>
            </a:r>
            <a:r>
              <a:rPr lang="he-IL" sz="1200" dirty="0"/>
              <a:t> (</a:t>
            </a:r>
            <a:r>
              <a:rPr lang="en-US" sz="1200" dirty="0"/>
              <a:t>Gonadotropin Releasing Hormone </a:t>
            </a:r>
            <a:r>
              <a:rPr lang="he-IL" sz="1200" dirty="0"/>
              <a:t> או בקיצור </a:t>
            </a:r>
            <a:r>
              <a:rPr lang="en-US" sz="1200" dirty="0"/>
              <a:t>GnRH</a:t>
            </a:r>
            <a:r>
              <a:rPr lang="he-IL" sz="1200" dirty="0"/>
              <a:t>). </a:t>
            </a:r>
          </a:p>
          <a:p>
            <a:r>
              <a:rPr lang="he-IL" sz="1200" dirty="0"/>
              <a:t>לדבר על איברי מטרה כמושג 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13526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8049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5789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2587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66702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3700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הוספת סטופר מובנה של דקה וחצי- לבקש מסיוון.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81983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שאלה להפסקה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59229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שאלה להפסקה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36305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6723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</a:rPr>
              <a:t>https://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</a:rPr>
              <a:t>drive.google.com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</a:rPr>
              <a:t>/file/d/1jbvnt8NH_Pt3BQzCOJ00ANWVo-u7Wkd7/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</a:rPr>
              <a:t>view?usp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</a:rPr>
              <a:t>=sharing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3250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2748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19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="https://</a:t>
            </a:r>
            <a:r>
              <a:rPr lang="en-US" dirty="0" err="1"/>
              <a:t>www.freepik.com</a:t>
            </a:r>
            <a:r>
              <a:rPr lang="en-US" dirty="0"/>
              <a:t>/free-photos-vectors/heart"&gt;Heart vector created by </a:t>
            </a:r>
            <a:r>
              <a:rPr lang="en-US" dirty="0" err="1"/>
              <a:t>macrovector</a:t>
            </a:r>
            <a:r>
              <a:rPr lang="en-US" dirty="0"/>
              <a:t> - </a:t>
            </a:r>
            <a:r>
              <a:rPr lang="en-US" dirty="0" err="1"/>
              <a:t>www.freepik.com</a:t>
            </a:r>
            <a:r>
              <a:rPr lang="en-US" dirty="0"/>
              <a:t>&lt;/a&gt;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"http://</a:t>
            </a:r>
            <a:r>
              <a:rPr lang="en-US" dirty="0" err="1"/>
              <a:t>www.freepik.com</a:t>
            </a:r>
            <a:r>
              <a:rPr lang="en-US" dirty="0"/>
              <a:t>"&gt;Designed by </a:t>
            </a:r>
            <a:r>
              <a:rPr lang="en-US" dirty="0" err="1"/>
              <a:t>macrovector</a:t>
            </a:r>
            <a:r>
              <a:rPr lang="en-US" dirty="0"/>
              <a:t> / </a:t>
            </a:r>
            <a:r>
              <a:rPr lang="en-US" dirty="0" err="1"/>
              <a:t>Freepik</a:t>
            </a:r>
            <a:endParaRPr lang="en-US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9994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5068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לתאי זרע ביותרת האשך אין עדיין יכולת לשחות לבד לכן הם יוצאים מהאשך בעזרת תנועה </a:t>
            </a:r>
            <a:r>
              <a:rPr lang="he-IL" dirty="0" err="1"/>
              <a:t>פריסטלטית</a:t>
            </a:r>
            <a:r>
              <a:rPr lang="he-IL" dirty="0"/>
              <a:t> של שרירי צינור הזרע. הם עוברים דילול על ידי נוזל המופרש משלפוחית הזרע ליצירת נוזל הזרע. לדבר בעל פה על הרשת, </a:t>
            </a:r>
            <a:r>
              <a:rPr lang="he-IL" dirty="0" err="1"/>
              <a:t>אוניות</a:t>
            </a:r>
            <a:r>
              <a:rPr lang="he-IL" dirty="0"/>
              <a:t> </a:t>
            </a:r>
            <a:r>
              <a:rPr lang="he-IL" dirty="0" err="1"/>
              <a:t>ואבוביות</a:t>
            </a:r>
            <a:r>
              <a:rPr lang="he-IL" dirty="0"/>
              <a:t>.</a:t>
            </a:r>
            <a:endParaRPr lang="en-IL" dirty="0"/>
          </a:p>
          <a:p>
            <a:pPr marL="0" lvl="0" indent="0" algn="r" defTabSz="914400" rtl="1" eaLnBrk="1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256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כ"ט/חשון/תשפ"א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freepik.com/" TargetMode="External"/><Relationship Id="rId4" Type="http://schemas.openxmlformats.org/officeDocument/2006/relationships/hyperlink" Target="https://www.freepik.com/free-photos-vectors/hear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o.cet.ac.il/player/?document=452a8110-a6d4-42f0-af15-47c08ad06d44&amp;language=he&amp;sitekey=ebaghigh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lo.cet.ac.il/player/?document=452a8110-a6d4-42f0-af15-47c08ad06d44&amp;language=he&amp;sitekey=ebaghigh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).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).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freepik.com/" TargetMode="Externa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 fontScale="90000"/>
          </a:bodyPr>
          <a:lstStyle/>
          <a:p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מערכת שידורים לאומית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منظومة البث الوطنية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904868" y="1620104"/>
            <a:ext cx="4416643" cy="4730778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91812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26063" y="851281"/>
            <a:ext cx="8072546" cy="540070"/>
          </a:xfrm>
        </p:spPr>
        <p:txBody>
          <a:bodyPr/>
          <a:lstStyle/>
          <a:p>
            <a:pPr algn="ctr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يخرج من كل خصية أنبوب ناقل للخلايا المنوية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350EED-C478-D449-9D34-F9A6CCEC6992}"/>
              </a:ext>
            </a:extLst>
          </p:cNvPr>
          <p:cNvSpPr/>
          <p:nvPr/>
        </p:nvSpPr>
        <p:spPr>
          <a:xfrm>
            <a:off x="3717561" y="3930316"/>
            <a:ext cx="959370" cy="417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364A3B-B567-FE48-9A88-69BD204930CB}"/>
              </a:ext>
            </a:extLst>
          </p:cNvPr>
          <p:cNvCxnSpPr>
            <a:cxnSpLocks/>
          </p:cNvCxnSpPr>
          <p:nvPr/>
        </p:nvCxnSpPr>
        <p:spPr>
          <a:xfrm flipV="1">
            <a:off x="4676931" y="3598165"/>
            <a:ext cx="389595" cy="560966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C781B42-9C81-4F45-B4AF-D98D5D663F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18" t="11199" r="3663" b="82125"/>
          <a:stretch/>
        </p:blipFill>
        <p:spPr>
          <a:xfrm>
            <a:off x="5066526" y="2220596"/>
            <a:ext cx="1444644" cy="1921739"/>
          </a:xfrm>
          <a:prstGeom prst="rect">
            <a:avLst/>
          </a:prstGeom>
          <a:ln w="25400">
            <a:solidFill>
              <a:schemeClr val="bg2">
                <a:lumMod val="10000"/>
              </a:schemeClr>
            </a:solidFill>
          </a:ln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059D192F-6EA5-744A-B4EC-806E424F0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639" y="1121316"/>
            <a:ext cx="5290168" cy="2757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يبدأ الانبوب الناقل للخلايا المنوية من الخصية ويصل الى </a:t>
            </a:r>
            <a:r>
              <a:rPr lang="ar-SY" sz="2000" dirty="0" err="1">
                <a:solidFill>
                  <a:srgbClr val="192A72"/>
                </a:solidFill>
              </a:rPr>
              <a:t>الحويصلة</a:t>
            </a:r>
            <a:r>
              <a:rPr lang="ar-SY" sz="2000" dirty="0">
                <a:solidFill>
                  <a:srgbClr val="192A72"/>
                </a:solidFill>
              </a:rPr>
              <a:t> المنوية</a:t>
            </a:r>
            <a:r>
              <a:rPr lang="ar-SA" sz="2000" dirty="0">
                <a:solidFill>
                  <a:srgbClr val="192A72"/>
                </a:solidFill>
              </a:rPr>
              <a:t>،</a:t>
            </a:r>
            <a:r>
              <a:rPr lang="ar-SY" sz="2000" dirty="0">
                <a:solidFill>
                  <a:srgbClr val="192A72"/>
                </a:solidFill>
              </a:rPr>
              <a:t> وهو ينقل الخلايا المنوية من الخصية الى الخارج</a:t>
            </a:r>
            <a:r>
              <a:rPr lang="he-IL" sz="2000" dirty="0">
                <a:solidFill>
                  <a:srgbClr val="192A72"/>
                </a:solidFill>
              </a:rPr>
              <a:t>. </a:t>
            </a:r>
            <a:r>
              <a:rPr lang="ar-SY" sz="2000" dirty="0">
                <a:solidFill>
                  <a:srgbClr val="192A72"/>
                </a:solidFill>
              </a:rPr>
              <a:t>يُبنى الانبوب الناقل للخلايا المنوية من جدار عضلي سميك تساعد تقلصاته في قذف الخلايا المنوية للإحليل.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A1D0F4-1312-ED4E-874B-68E4C1CAB59F}"/>
              </a:ext>
            </a:extLst>
          </p:cNvPr>
          <p:cNvSpPr txBox="1"/>
          <p:nvPr/>
        </p:nvSpPr>
        <p:spPr>
          <a:xfrm>
            <a:off x="0" y="6414492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904868" y="1620104"/>
            <a:ext cx="4416643" cy="4730778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874491" y="1016424"/>
            <a:ext cx="8072546" cy="540070"/>
          </a:xfrm>
        </p:spPr>
        <p:txBody>
          <a:bodyPr/>
          <a:lstStyle/>
          <a:p>
            <a:pPr algn="ctr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زوج من الحويصلات المنوية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350EED-C478-D449-9D34-F9A6CCEC6992}"/>
              </a:ext>
            </a:extLst>
          </p:cNvPr>
          <p:cNvSpPr/>
          <p:nvPr/>
        </p:nvSpPr>
        <p:spPr>
          <a:xfrm>
            <a:off x="3176336" y="2823411"/>
            <a:ext cx="834189" cy="774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364A3B-B567-FE48-9A88-69BD204930CB}"/>
              </a:ext>
            </a:extLst>
          </p:cNvPr>
          <p:cNvCxnSpPr>
            <a:cxnSpLocks/>
          </p:cNvCxnSpPr>
          <p:nvPr/>
        </p:nvCxnSpPr>
        <p:spPr>
          <a:xfrm flipV="1">
            <a:off x="4010525" y="2823411"/>
            <a:ext cx="834189" cy="278406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8">
            <a:extLst>
              <a:ext uri="{FF2B5EF4-FFF2-40B4-BE49-F238E27FC236}">
                <a16:creationId xmlns:a16="http://schemas.microsoft.com/office/drawing/2014/main" id="{059D192F-6EA5-744A-B4EC-806E424F0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3939" y="1620104"/>
            <a:ext cx="4531319" cy="23720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غدد مستطيلة (يبلغ طولها حوالي 5 سم</a:t>
            </a:r>
            <a:r>
              <a:rPr lang="he-IL" sz="2000" dirty="0">
                <a:solidFill>
                  <a:srgbClr val="192A72"/>
                </a:solidFill>
              </a:rPr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تتواجد خلف المثانة وترتبط مع الانابيب الناقلة للخلايا المنوية. تُنتج هذه الغدد معظم السائل المنوي الذي تتواجد به الخلايا المنوية</a:t>
            </a:r>
            <a:r>
              <a:rPr lang="he-IL" sz="2000" dirty="0">
                <a:solidFill>
                  <a:srgbClr val="192A72"/>
                </a:solidFill>
              </a:rPr>
              <a:t> . </a:t>
            </a:r>
          </a:p>
        </p:txBody>
      </p:sp>
      <p:pic>
        <p:nvPicPr>
          <p:cNvPr id="12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3C77FE85-53A7-BB4E-8BC8-AC9FB0D31B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40" t="7388" r="8490" b="88368"/>
          <a:stretch/>
        </p:blipFill>
        <p:spPr>
          <a:xfrm>
            <a:off x="4825896" y="2115067"/>
            <a:ext cx="2311508" cy="1973500"/>
          </a:xfrm>
          <a:prstGeom prst="rect">
            <a:avLst/>
          </a:prstGeom>
          <a:ln w="25400">
            <a:solidFill>
              <a:schemeClr val="bg2">
                <a:lumMod val="10000"/>
              </a:schemeClr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3B2EEB1-7B8F-B846-9214-1733A73BA799}"/>
              </a:ext>
            </a:extLst>
          </p:cNvPr>
          <p:cNvSpPr txBox="1"/>
          <p:nvPr/>
        </p:nvSpPr>
        <p:spPr>
          <a:xfrm>
            <a:off x="0" y="6414492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67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904868" y="1620104"/>
            <a:ext cx="4416643" cy="4730778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9265" y="1292842"/>
            <a:ext cx="8072546" cy="540070"/>
          </a:xfrm>
        </p:spPr>
        <p:txBody>
          <a:bodyPr/>
          <a:lstStyle/>
          <a:p>
            <a:pPr algn="ctr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غدة البروستاتا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350EED-C478-D449-9D34-F9A6CCEC6992}"/>
              </a:ext>
            </a:extLst>
          </p:cNvPr>
          <p:cNvSpPr/>
          <p:nvPr/>
        </p:nvSpPr>
        <p:spPr>
          <a:xfrm>
            <a:off x="2399068" y="3325448"/>
            <a:ext cx="959370" cy="6850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364A3B-B567-FE48-9A88-69BD204930CB}"/>
              </a:ext>
            </a:extLst>
          </p:cNvPr>
          <p:cNvCxnSpPr>
            <a:cxnSpLocks/>
          </p:cNvCxnSpPr>
          <p:nvPr/>
        </p:nvCxnSpPr>
        <p:spPr>
          <a:xfrm>
            <a:off x="3358438" y="3801979"/>
            <a:ext cx="1494200" cy="873204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0">
            <a:extLst>
              <a:ext uri="{FF2B5EF4-FFF2-40B4-BE49-F238E27FC236}">
                <a16:creationId xmlns:a16="http://schemas.microsoft.com/office/drawing/2014/main" id="{7658C4FD-DC81-AE4E-8C6A-D9ECC2AA8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226" y="1690773"/>
            <a:ext cx="6119021" cy="19457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اهم الغدد للخصوبة</a:t>
            </a:r>
            <a:r>
              <a:rPr lang="ar-SA" sz="2000" dirty="0">
                <a:solidFill>
                  <a:srgbClr val="192A72"/>
                </a:solidFill>
              </a:rPr>
              <a:t>،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  <a:r>
              <a:rPr lang="ar-SY" sz="2000" dirty="0">
                <a:solidFill>
                  <a:srgbClr val="192A72"/>
                </a:solidFill>
              </a:rPr>
              <a:t>فهي تُنتج سائل البروستاتا والذي يشكل جزءا من السائل المنوي ويحافظ على الخلايا المنوية. يصب سائل البروستاتا في الاحليل والذي يرتبط معه أيضا الانبوب الناقل للخلايا المنوية.</a:t>
            </a:r>
          </a:p>
          <a:p>
            <a:pPr eaLnBrk="1" hangingPunct="1">
              <a:lnSpc>
                <a:spcPct val="150000"/>
              </a:lnSpc>
            </a:pPr>
            <a:endParaRPr lang="ar-SY" sz="2000" dirty="0">
              <a:solidFill>
                <a:srgbClr val="192A72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he-IL" sz="2000" dirty="0">
              <a:solidFill>
                <a:srgbClr val="192A72"/>
              </a:solidFill>
            </a:endParaRPr>
          </a:p>
          <a:p>
            <a:pPr eaLnBrk="1" hangingPunct="1">
              <a:lnSpc>
                <a:spcPct val="150000"/>
              </a:lnSpc>
            </a:pPr>
            <a:endParaRPr lang="he-IL" sz="2000" dirty="0">
              <a:solidFill>
                <a:srgbClr val="192A72"/>
              </a:solidFill>
            </a:endParaRPr>
          </a:p>
        </p:txBody>
      </p:sp>
      <p:pic>
        <p:nvPicPr>
          <p:cNvPr id="12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EAB12BB9-3D77-E946-98E8-454258D301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71" t="10162" r="11456" b="85462"/>
          <a:stretch/>
        </p:blipFill>
        <p:spPr>
          <a:xfrm>
            <a:off x="4882724" y="4675183"/>
            <a:ext cx="2426551" cy="1591371"/>
          </a:xfrm>
          <a:prstGeom prst="rect">
            <a:avLst/>
          </a:prstGeom>
          <a:ln w="25400">
            <a:solidFill>
              <a:schemeClr val="bg2">
                <a:lumMod val="10000"/>
              </a:schemeClr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BCA516-DFF2-0F44-A79E-43269D59C911}"/>
              </a:ext>
            </a:extLst>
          </p:cNvPr>
          <p:cNvSpPr txBox="1"/>
          <p:nvPr/>
        </p:nvSpPr>
        <p:spPr>
          <a:xfrm>
            <a:off x="641" y="6340178"/>
            <a:ext cx="287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https://www.freepik.com/free-photos-vectors/heart</a:t>
            </a:r>
            <a:endParaRPr lang="en-US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 photo created by 8photo -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www.freepik.com</a:t>
            </a:r>
            <a:endParaRPr lang="en-US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/free-photos-vectors/man</a:t>
            </a:r>
            <a:endParaRPr lang="he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close up of a fruit&#10;&#10;Description automatically generated">
            <a:extLst>
              <a:ext uri="{FF2B5EF4-FFF2-40B4-BE49-F238E27FC236}">
                <a16:creationId xmlns:a16="http://schemas.microsoft.com/office/drawing/2014/main" id="{415D5A47-9D79-D649-8FDE-4F7E5DF5BBAE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57" b="44308"/>
          <a:stretch/>
        </p:blipFill>
        <p:spPr>
          <a:xfrm rot="16200000">
            <a:off x="7367219" y="4298963"/>
            <a:ext cx="2289796" cy="220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93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375480" y="1364970"/>
            <a:ext cx="4416643" cy="4730778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750171" y="979106"/>
            <a:ext cx="8072546" cy="540070"/>
          </a:xfrm>
        </p:spPr>
        <p:txBody>
          <a:bodyPr/>
          <a:lstStyle/>
          <a:p>
            <a:pPr algn="ctr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القضيب والاحليل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350EED-C478-D449-9D34-F9A6CCEC6992}"/>
              </a:ext>
            </a:extLst>
          </p:cNvPr>
          <p:cNvSpPr/>
          <p:nvPr/>
        </p:nvSpPr>
        <p:spPr>
          <a:xfrm>
            <a:off x="1812759" y="3591430"/>
            <a:ext cx="1123235" cy="2504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7ED8EE42-6173-ED41-A1F5-62612D939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382" y="1700552"/>
            <a:ext cx="6349124" cy="205210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b="1" dirty="0">
                <a:solidFill>
                  <a:srgbClr val="192A72"/>
                </a:solidFill>
              </a:rPr>
              <a:t>القضيب </a:t>
            </a:r>
            <a:r>
              <a:rPr lang="ar-SY" sz="2000" dirty="0">
                <a:solidFill>
                  <a:srgbClr val="192A72"/>
                </a:solidFill>
              </a:rPr>
              <a:t>هو عضو التزاوج والتبول</a:t>
            </a:r>
            <a:r>
              <a:rPr lang="he-IL" sz="2000" dirty="0">
                <a:solidFill>
                  <a:srgbClr val="192A72"/>
                </a:solidFill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كجزء من جهاز التكاثر ينقل القضيب الخلايا المنوية الى جسم المرأة.</a:t>
            </a:r>
            <a:endParaRPr lang="he-IL" sz="2000" dirty="0">
              <a:solidFill>
                <a:srgbClr val="192A72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يتكون القضيب من انسجة غنية بالأوعية الدموية والاعصاب.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  <a:r>
              <a:rPr lang="ar-SY" sz="2000" dirty="0">
                <a:solidFill>
                  <a:srgbClr val="192A72"/>
                </a:solidFill>
              </a:rPr>
              <a:t>يتواجد في مركز القضيب الانبوب المسمى </a:t>
            </a:r>
            <a:r>
              <a:rPr lang="ar-SY" sz="2000" b="1" dirty="0">
                <a:solidFill>
                  <a:srgbClr val="192A72"/>
                </a:solidFill>
              </a:rPr>
              <a:t>بالإحليل</a:t>
            </a:r>
            <a:r>
              <a:rPr lang="ar-SY" sz="2000" dirty="0">
                <a:solidFill>
                  <a:srgbClr val="192A72"/>
                </a:solidFill>
              </a:rPr>
              <a:t> وهو أنبوب عضلي جدرانه </a:t>
            </a:r>
            <a:r>
              <a:rPr lang="ar-SA" sz="2000" dirty="0">
                <a:solidFill>
                  <a:srgbClr val="192A72"/>
                </a:solidFill>
              </a:rPr>
              <a:t>د</a:t>
            </a:r>
            <a:r>
              <a:rPr lang="ar-SY" sz="2000" dirty="0">
                <a:solidFill>
                  <a:srgbClr val="192A72"/>
                </a:solidFill>
              </a:rPr>
              <a:t>قيقة</a:t>
            </a:r>
            <a:r>
              <a:rPr lang="ar-SA" sz="2000" dirty="0">
                <a:solidFill>
                  <a:srgbClr val="192A72"/>
                </a:solidFill>
              </a:rPr>
              <a:t>.</a:t>
            </a:r>
            <a:endParaRPr lang="he-IL" sz="2000" dirty="0">
              <a:solidFill>
                <a:srgbClr val="192A7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3E5D85-B0CD-0B49-8A1F-6F19344BEECD}"/>
              </a:ext>
            </a:extLst>
          </p:cNvPr>
          <p:cNvSpPr txBox="1"/>
          <p:nvPr/>
        </p:nvSpPr>
        <p:spPr>
          <a:xfrm>
            <a:off x="57882" y="6396335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072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375480" y="1364970"/>
            <a:ext cx="4416643" cy="4730778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1750171" y="979106"/>
            <a:ext cx="8072546" cy="540070"/>
          </a:xfrm>
        </p:spPr>
        <p:txBody>
          <a:bodyPr/>
          <a:lstStyle/>
          <a:p>
            <a:pPr algn="ctr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القضيب والاحليل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350EED-C478-D449-9D34-F9A6CCEC6992}"/>
              </a:ext>
            </a:extLst>
          </p:cNvPr>
          <p:cNvSpPr/>
          <p:nvPr/>
        </p:nvSpPr>
        <p:spPr>
          <a:xfrm>
            <a:off x="1812759" y="3591430"/>
            <a:ext cx="1123235" cy="2504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7ED8EE42-6173-ED41-A1F5-62612D939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557" y="1226839"/>
            <a:ext cx="6349124" cy="215729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b="1" dirty="0">
                <a:solidFill>
                  <a:srgbClr val="192A72"/>
                </a:solidFill>
              </a:rPr>
              <a:t>الاحليل </a:t>
            </a:r>
            <a:r>
              <a:rPr lang="ar-SY" sz="2000" dirty="0">
                <a:solidFill>
                  <a:srgbClr val="192A72"/>
                </a:solidFill>
              </a:rPr>
              <a:t>يبدأ </a:t>
            </a:r>
            <a:r>
              <a:rPr lang="ar-SY" sz="2000" dirty="0" err="1">
                <a:solidFill>
                  <a:srgbClr val="192A72"/>
                </a:solidFill>
              </a:rPr>
              <a:t>بالمثانه</a:t>
            </a:r>
            <a:r>
              <a:rPr lang="ar-SA" sz="2000" dirty="0">
                <a:solidFill>
                  <a:srgbClr val="192A72"/>
                </a:solidFill>
              </a:rPr>
              <a:t>،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  <a:r>
              <a:rPr lang="ar-SY" sz="2000" dirty="0">
                <a:solidFill>
                  <a:srgbClr val="192A72"/>
                </a:solidFill>
              </a:rPr>
              <a:t>يمر من خلال البروستاتا</a:t>
            </a:r>
            <a:r>
              <a:rPr lang="ar-SA" sz="2000" dirty="0">
                <a:solidFill>
                  <a:srgbClr val="192A72"/>
                </a:solidFill>
              </a:rPr>
              <a:t>،</a:t>
            </a:r>
            <a:r>
              <a:rPr lang="ar-SY" sz="2000" dirty="0">
                <a:solidFill>
                  <a:srgbClr val="192A72"/>
                </a:solidFill>
              </a:rPr>
              <a:t> وتتصل معه الانابيب الناقلة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  <a:r>
              <a:rPr lang="ar-SY" sz="2000" dirty="0">
                <a:solidFill>
                  <a:srgbClr val="192A72"/>
                </a:solidFill>
              </a:rPr>
              <a:t>للخلايا المنوية</a:t>
            </a:r>
            <a:r>
              <a:rPr lang="he-IL" sz="2000" b="1" dirty="0">
                <a:solidFill>
                  <a:srgbClr val="192A72"/>
                </a:solidFill>
              </a:rPr>
              <a:t>. </a:t>
            </a:r>
            <a:r>
              <a:rPr lang="ar-SY" sz="2000" b="1" dirty="0">
                <a:solidFill>
                  <a:srgbClr val="192A72"/>
                </a:solidFill>
              </a:rPr>
              <a:t>من ثم يمتد على طول القضيب حتى فتحة الاحليل</a:t>
            </a:r>
            <a:r>
              <a:rPr lang="he-IL" sz="2000" dirty="0">
                <a:solidFill>
                  <a:srgbClr val="192A72"/>
                </a:solidFill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3E5D85-B0CD-0B49-8A1F-6F19344BEECD}"/>
              </a:ext>
            </a:extLst>
          </p:cNvPr>
          <p:cNvSpPr txBox="1"/>
          <p:nvPr/>
        </p:nvSpPr>
        <p:spPr>
          <a:xfrm>
            <a:off x="57882" y="6396335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96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br>
              <a:rPr lang="he-IL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Y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الخلية التكاثرية (التناسلية) الذكرية</a:t>
            </a:r>
            <a:br>
              <a:rPr lang="ar-SY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sz="54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68"/>
            <a:ext cx="12192001" cy="642090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(</a:t>
            </a:r>
            <a:r>
              <a:rPr lang="ar-SY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جاميطة</a:t>
            </a:r>
            <a:r>
              <a:rPr lang="ar-SY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 ذكرية)</a:t>
            </a: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870091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465352" y="191946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الخلية المنوية هي الخلية التكاثرية الذكرية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3423423" y="901589"/>
            <a:ext cx="3589539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مبنى الخلية المنوية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93EA3F3-06D2-6145-A1E5-61FEBBA89E4C}"/>
              </a:ext>
            </a:extLst>
          </p:cNvPr>
          <p:cNvGrpSpPr/>
          <p:nvPr/>
        </p:nvGrpSpPr>
        <p:grpSpPr>
          <a:xfrm>
            <a:off x="13049" y="1888139"/>
            <a:ext cx="7502873" cy="2834863"/>
            <a:chOff x="13049" y="2245895"/>
            <a:chExt cx="8503515" cy="3354470"/>
          </a:xfrm>
        </p:grpSpPr>
        <p:pic>
          <p:nvPicPr>
            <p:cNvPr id="5" name="Picture 4" descr="A close up of a device&#10;&#10;Description automatically generated">
              <a:extLst>
                <a:ext uri="{FF2B5EF4-FFF2-40B4-BE49-F238E27FC236}">
                  <a16:creationId xmlns:a16="http://schemas.microsoft.com/office/drawing/2014/main" id="{6E4734F9-A87A-DF4B-9490-36B3B27875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717"/>
            <a:stretch/>
          </p:blipFill>
          <p:spPr>
            <a:xfrm>
              <a:off x="465352" y="2245895"/>
              <a:ext cx="8051212" cy="3015916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831A0B9-36CF-D043-B6EB-3015817813A1}"/>
                </a:ext>
              </a:extLst>
            </p:cNvPr>
            <p:cNvSpPr txBox="1"/>
            <p:nvPr/>
          </p:nvSpPr>
          <p:spPr>
            <a:xfrm>
              <a:off x="1137331" y="4923257"/>
              <a:ext cx="7587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رأس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DF9809E-E17E-4247-95F8-DB93C8676E08}"/>
                </a:ext>
              </a:extLst>
            </p:cNvPr>
            <p:cNvSpPr txBox="1"/>
            <p:nvPr/>
          </p:nvSpPr>
          <p:spPr>
            <a:xfrm>
              <a:off x="2878561" y="4905546"/>
              <a:ext cx="7587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عنق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D287D80-CFEE-0549-BDB6-CCC61E280CB2}"/>
                </a:ext>
              </a:extLst>
            </p:cNvPr>
            <p:cNvSpPr txBox="1"/>
            <p:nvPr/>
          </p:nvSpPr>
          <p:spPr>
            <a:xfrm>
              <a:off x="5716622" y="4923257"/>
              <a:ext cx="7587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سوط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E961BBA-549E-5B47-8829-03CB09860D60}"/>
                </a:ext>
              </a:extLst>
            </p:cNvPr>
            <p:cNvSpPr txBox="1"/>
            <p:nvPr/>
          </p:nvSpPr>
          <p:spPr>
            <a:xfrm>
              <a:off x="13049" y="2854592"/>
              <a:ext cx="112428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اكروسوم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03DE8DF-D875-5446-AC60-668EB53548ED}"/>
                </a:ext>
              </a:extLst>
            </p:cNvPr>
            <p:cNvSpPr txBox="1"/>
            <p:nvPr/>
          </p:nvSpPr>
          <p:spPr>
            <a:xfrm>
              <a:off x="1180555" y="2576920"/>
              <a:ext cx="758756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نواة الخلية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11281C5-5E8E-8749-8262-8CCCEADD0F77}"/>
                </a:ext>
              </a:extLst>
            </p:cNvPr>
            <p:cNvSpPr txBox="1"/>
            <p:nvPr/>
          </p:nvSpPr>
          <p:spPr>
            <a:xfrm>
              <a:off x="2518610" y="2869308"/>
              <a:ext cx="125774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ميتوكوندريا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D280CE-55B0-7344-86D6-468B4173658E}"/>
                </a:ext>
              </a:extLst>
            </p:cNvPr>
            <p:cNvSpPr/>
            <p:nvPr/>
          </p:nvSpPr>
          <p:spPr>
            <a:xfrm>
              <a:off x="515273" y="5261811"/>
              <a:ext cx="266106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/>
              <a:r>
                <a:rPr lang="en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created by brgfx - www.freepik.com</a:t>
              </a:r>
              <a:endPara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rtl="0"/>
              <a:r>
                <a:rPr lang="en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https://www.freepik.com/free-photos-vectors/baby</a:t>
              </a:r>
              <a:endPara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0756F62-CBCF-9E44-B7EF-9D3FD9F2B1CF}"/>
              </a:ext>
            </a:extLst>
          </p:cNvPr>
          <p:cNvSpPr txBox="1"/>
          <p:nvPr/>
        </p:nvSpPr>
        <p:spPr>
          <a:xfrm>
            <a:off x="7404411" y="1379829"/>
            <a:ext cx="4671662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الرأس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يحتوي على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الأكروسوم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ونواة الخلية. تحتوي نواة الخلية على المادة الوراثية. يحتوي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الأكروسوم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على انزيمات تمكن الدخول الى البويضة.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العنق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يحتوي على الميتوكوندريا التي تزو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ِّ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د الطاقة للحركة.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السوط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عضو الحركة في الخلية.</a:t>
            </a: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368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707779" y="872103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تصوير ميكروسكوب الكتروني ماسح لخلية 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B011ECE-73FF-E34F-81F6-6A2AF6F3F5E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703542"/>
            <a:ext cx="7828627" cy="4200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מלבן 1">
            <a:extLst>
              <a:ext uri="{FF2B5EF4-FFF2-40B4-BE49-F238E27FC236}">
                <a16:creationId xmlns:a16="http://schemas.microsoft.com/office/drawing/2014/main" id="{414B6A26-53CA-1F4C-9C7A-7AB6DADD3C53}"/>
              </a:ext>
            </a:extLst>
          </p:cNvPr>
          <p:cNvSpPr/>
          <p:nvPr/>
        </p:nvSpPr>
        <p:spPr>
          <a:xfrm>
            <a:off x="515273" y="5904181"/>
            <a:ext cx="26709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he-IL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12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Forskerunv</a:t>
            </a:r>
            <a:r>
              <a:rPr lang="en-US" sz="1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(Wikimedia commons)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1D0B07-32BA-BF41-95D2-C9CC3880612C}"/>
              </a:ext>
            </a:extLst>
          </p:cNvPr>
          <p:cNvSpPr txBox="1"/>
          <p:nvPr/>
        </p:nvSpPr>
        <p:spPr>
          <a:xfrm>
            <a:off x="7828627" y="1703542"/>
            <a:ext cx="3868209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الخلية المنوية هي الخلية الأصغر في جسم الانسان (50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ميكرومتر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خلال عملية القذف الواحدة تخرج من جسم الذكر مئات الملايين من الخلايا المنوية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داخل 5 مليليتر من السائل المنوي.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כותרת 7">
            <a:extLst>
              <a:ext uri="{FF2B5EF4-FFF2-40B4-BE49-F238E27FC236}">
                <a16:creationId xmlns:a16="http://schemas.microsoft.com/office/drawing/2014/main" id="{5E2FFF5D-229A-4F44-89F3-6DCC448E6B52}"/>
              </a:ext>
            </a:extLst>
          </p:cNvPr>
          <p:cNvSpPr txBox="1">
            <a:spLocks/>
          </p:cNvSpPr>
          <p:nvPr/>
        </p:nvSpPr>
        <p:spPr>
          <a:xfrm>
            <a:off x="342688" y="0"/>
            <a:ext cx="12191999" cy="720094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الخلية المنوية هي الخلية التناسلية الذكرية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24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تنتج الخلايا المنوية في الخصيتين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938" y="1064887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يستمر انتاج الخلايا المنوية على مدى سنوات دون توقف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11">
            <a:extLst>
              <a:ext uri="{FF2B5EF4-FFF2-40B4-BE49-F238E27FC236}">
                <a16:creationId xmlns:a16="http://schemas.microsoft.com/office/drawing/2014/main" id="{D482BA0E-26F1-F040-9D3B-25DDAF32D237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15938" y="1725613"/>
            <a:ext cx="7761287" cy="2870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مرحلة الخصوبة هي المرحلة التي يتم فيها</a:t>
            </a:r>
            <a:r>
              <a:rPr lang="ar-SA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إنتاج و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نضج الخلايا المنوية (= </a:t>
            </a:r>
            <a:r>
              <a:rPr lang="ar-SY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جاميطات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من سن البلوغ وحتى نهاية العمر .</a:t>
            </a: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تتطور الخصيتين عند الجنين في </a:t>
            </a:r>
            <a:r>
              <a:rPr lang="ar-SA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تجويف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البطن، وتنزلق الى كيس الخصيتين</a:t>
            </a:r>
            <a:r>
              <a:rPr lang="ar-SA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(كيس الصفن) خارج الجسم في وقت قريب من موعد الولادة، وهذا هو مكانها عند الذكر البالغ</a:t>
            </a:r>
          </a:p>
        </p:txBody>
      </p:sp>
      <p:pic>
        <p:nvPicPr>
          <p:cNvPr id="9" name="תמונה 5" descr="מערכת הרבייה הזכרית.JPG">
            <a:extLst>
              <a:ext uri="{FF2B5EF4-FFF2-40B4-BE49-F238E27FC236}">
                <a16:creationId xmlns:a16="http://schemas.microsoft.com/office/drawing/2014/main" id="{18E0FA47-61F7-0642-A532-AF0C6F1E522A}"/>
              </a:ext>
            </a:extLst>
          </p:cNvPr>
          <p:cNvPicPr>
            <a:picLocks noChangeAspect="1"/>
          </p:cNvPicPr>
          <p:nvPr/>
        </p:nvPicPr>
        <p:blipFill rotWithShape="1">
          <a:blip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1191" r="65409"/>
          <a:stretch/>
        </p:blipFill>
        <p:spPr bwMode="auto">
          <a:xfrm>
            <a:off x="9115585" y="1964510"/>
            <a:ext cx="2039777" cy="2089121"/>
          </a:xfrm>
          <a:prstGeom prst="rect">
            <a:avLst/>
          </a:prstGeom>
          <a:noFill/>
          <a:ln w="25400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5534A7-8D71-864B-B572-71C83A4CB044}"/>
              </a:ext>
            </a:extLst>
          </p:cNvPr>
          <p:cNvSpPr txBox="1"/>
          <p:nvPr/>
        </p:nvSpPr>
        <p:spPr>
          <a:xfrm>
            <a:off x="8695574" y="1177442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البربخ</a:t>
            </a:r>
            <a:endParaRPr lang="en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3CF9BD-7916-CE46-84D5-B6811CDE0A06}"/>
              </a:ext>
            </a:extLst>
          </p:cNvPr>
          <p:cNvCxnSpPr>
            <a:cxnSpLocks/>
          </p:cNvCxnSpPr>
          <p:nvPr/>
        </p:nvCxnSpPr>
        <p:spPr>
          <a:xfrm>
            <a:off x="9809093" y="1531041"/>
            <a:ext cx="254583" cy="795303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99CF260-8E2A-BD40-B042-373F7DCA1CAF}"/>
              </a:ext>
            </a:extLst>
          </p:cNvPr>
          <p:cNvCxnSpPr>
            <a:cxnSpLocks/>
          </p:cNvCxnSpPr>
          <p:nvPr/>
        </p:nvCxnSpPr>
        <p:spPr>
          <a:xfrm>
            <a:off x="10279063" y="3803075"/>
            <a:ext cx="1" cy="704396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D1C487-16D5-3A4E-BA38-48A269B7CBE2}"/>
              </a:ext>
            </a:extLst>
          </p:cNvPr>
          <p:cNvSpPr txBox="1"/>
          <p:nvPr/>
        </p:nvSpPr>
        <p:spPr>
          <a:xfrm>
            <a:off x="9256123" y="4488346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انابيب</a:t>
            </a:r>
            <a:endParaRPr lang="en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71EB7-8BCC-B44E-9969-03CFBD8243E0}"/>
              </a:ext>
            </a:extLst>
          </p:cNvPr>
          <p:cNvSpPr txBox="1"/>
          <p:nvPr/>
        </p:nvSpPr>
        <p:spPr>
          <a:xfrm>
            <a:off x="9593088" y="1976798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خصية</a:t>
            </a:r>
            <a:endParaRPr lang="en-I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CC69EA-1D17-5E45-817B-29A6428CA0E4}"/>
              </a:ext>
            </a:extLst>
          </p:cNvPr>
          <p:cNvSpPr txBox="1"/>
          <p:nvPr/>
        </p:nvSpPr>
        <p:spPr bwMode="auto">
          <a:xfrm>
            <a:off x="8913299" y="3974735"/>
            <a:ext cx="2214563" cy="357187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>
            <a:normAutofit/>
          </a:bodyPr>
          <a:lstStyle/>
          <a:p>
            <a:pPr>
              <a:defRPr/>
            </a:pP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מתוך אתר אופק במדע וטכנולוגיה</a:t>
            </a:r>
          </a:p>
        </p:txBody>
      </p:sp>
    </p:spTree>
    <p:extLst>
      <p:ext uri="{BB962C8B-B14F-4D97-AF65-F5344CB8AC3E}">
        <p14:creationId xmlns:p14="http://schemas.microsoft.com/office/powerpoint/2010/main" val="1306676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تُنتج الخلايا المنوية في الخصيتين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938" y="1064887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يستمر انتاج الخلايا المنوية دون توقف على مدى السنوات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11">
            <a:extLst>
              <a:ext uri="{FF2B5EF4-FFF2-40B4-BE49-F238E27FC236}">
                <a16:creationId xmlns:a16="http://schemas.microsoft.com/office/drawing/2014/main" id="{D482BA0E-26F1-F040-9D3B-25DDAF32D237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15938" y="1725613"/>
            <a:ext cx="7761287" cy="176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تتطور الخلايا المنوية من خلايا جذعية موجودة في انابيب الخصية.</a:t>
            </a:r>
          </a:p>
          <a:p>
            <a:pPr>
              <a:lnSpc>
                <a:spcPct val="150000"/>
              </a:lnSpc>
            </a:pP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يجب ان تتم عملية تطور الخلايا المنوية في درجة حرارة اقل من درجة حرارة الجسم. في الخصيتين درجة الحرارة لا ترتفع فوق ال </a:t>
            </a:r>
            <a:r>
              <a:rPr lang="en-US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35°C</a:t>
            </a:r>
            <a:r>
              <a:rPr lang="he-IL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תמונה 5" descr="מערכת הרבייה הזכרית.JPG">
            <a:extLst>
              <a:ext uri="{FF2B5EF4-FFF2-40B4-BE49-F238E27FC236}">
                <a16:creationId xmlns:a16="http://schemas.microsoft.com/office/drawing/2014/main" id="{18E0FA47-61F7-0642-A532-AF0C6F1E522A}"/>
              </a:ext>
            </a:extLst>
          </p:cNvPr>
          <p:cNvPicPr>
            <a:picLocks noChangeAspect="1"/>
          </p:cNvPicPr>
          <p:nvPr/>
        </p:nvPicPr>
        <p:blipFill rotWithShape="1">
          <a:blip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1191" r="65409"/>
          <a:stretch/>
        </p:blipFill>
        <p:spPr bwMode="auto">
          <a:xfrm>
            <a:off x="9077485" y="2015310"/>
            <a:ext cx="2039777" cy="2089121"/>
          </a:xfrm>
          <a:prstGeom prst="rect">
            <a:avLst/>
          </a:prstGeom>
          <a:noFill/>
          <a:ln w="25400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5534A7-8D71-864B-B572-71C83A4CB044}"/>
              </a:ext>
            </a:extLst>
          </p:cNvPr>
          <p:cNvSpPr txBox="1"/>
          <p:nvPr/>
        </p:nvSpPr>
        <p:spPr>
          <a:xfrm>
            <a:off x="8657474" y="1228242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البربخ</a:t>
            </a:r>
            <a:endParaRPr lang="en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3CF9BD-7916-CE46-84D5-B6811CDE0A06}"/>
              </a:ext>
            </a:extLst>
          </p:cNvPr>
          <p:cNvCxnSpPr>
            <a:cxnSpLocks/>
          </p:cNvCxnSpPr>
          <p:nvPr/>
        </p:nvCxnSpPr>
        <p:spPr>
          <a:xfrm>
            <a:off x="9770993" y="1581841"/>
            <a:ext cx="254583" cy="795303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99CF260-8E2A-BD40-B042-373F7DCA1CAF}"/>
              </a:ext>
            </a:extLst>
          </p:cNvPr>
          <p:cNvCxnSpPr>
            <a:cxnSpLocks/>
          </p:cNvCxnSpPr>
          <p:nvPr/>
        </p:nvCxnSpPr>
        <p:spPr>
          <a:xfrm>
            <a:off x="10240963" y="3853875"/>
            <a:ext cx="1" cy="704396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D1C487-16D5-3A4E-BA38-48A269B7CBE2}"/>
              </a:ext>
            </a:extLst>
          </p:cNvPr>
          <p:cNvSpPr txBox="1"/>
          <p:nvPr/>
        </p:nvSpPr>
        <p:spPr>
          <a:xfrm>
            <a:off x="9218023" y="4539146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انابيب</a:t>
            </a:r>
            <a:endParaRPr lang="en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871EB7-8BCC-B44E-9969-03CFBD8243E0}"/>
              </a:ext>
            </a:extLst>
          </p:cNvPr>
          <p:cNvSpPr txBox="1"/>
          <p:nvPr/>
        </p:nvSpPr>
        <p:spPr>
          <a:xfrm>
            <a:off x="9502156" y="2027598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خصية</a:t>
            </a:r>
            <a:endParaRPr lang="en-I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CC69EA-1D17-5E45-817B-29A6428CA0E4}"/>
              </a:ext>
            </a:extLst>
          </p:cNvPr>
          <p:cNvSpPr txBox="1"/>
          <p:nvPr/>
        </p:nvSpPr>
        <p:spPr bwMode="auto">
          <a:xfrm>
            <a:off x="8875199" y="4025535"/>
            <a:ext cx="2214563" cy="357187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>
            <a:normAutofit/>
          </a:bodyPr>
          <a:lstStyle/>
          <a:p>
            <a:pPr>
              <a:defRPr/>
            </a:pP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מתוך אתר אופק במדע וטכנולוגיה</a:t>
            </a:r>
          </a:p>
        </p:txBody>
      </p:sp>
    </p:spTree>
    <p:extLst>
      <p:ext uri="{BB962C8B-B14F-4D97-AF65-F5344CB8AC3E}">
        <p14:creationId xmlns:p14="http://schemas.microsoft.com/office/powerpoint/2010/main" val="364309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489420"/>
            <a:ext cx="12192001" cy="1260164"/>
          </a:xfrm>
        </p:spPr>
        <p:txBody>
          <a:bodyPr/>
          <a:lstStyle/>
          <a:p>
            <a:r>
              <a:rPr lang="ar-SY" sz="4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جهاز التكاثر الذكري عند الانسان</a:t>
            </a:r>
            <a:br>
              <a:rPr lang="he-IL" sz="4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4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מערכת הרבייה הזכרית באדם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03497"/>
            <a:ext cx="12192001" cy="76520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بيولوجيا للبجروت, 5 وحدات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ar-SY" sz="3200" dirty="0"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اسم المعلم: </a:t>
            </a:r>
            <a:r>
              <a:rPr lang="he-IL" sz="3200" dirty="0"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מתן נווה</a:t>
            </a:r>
            <a:endParaRPr lang="ar-SY" sz="3200" dirty="0">
              <a:latin typeface="Arial" panose="020B0604020202020204" pitchFamily="34" charset="0"/>
              <a:cs typeface="Arial" panose="020B0604020202020204" pitchFamily="34" charset="0"/>
              <a:sym typeface="Varela Round"/>
            </a:endParaRPr>
          </a:p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ترجمة د. سهير ريحاني بشارات</a:t>
            </a:r>
            <a:endParaRPr lang="he-IL" sz="3200" dirty="0">
              <a:latin typeface="Arial" panose="020B0604020202020204" pitchFamily="34" charset="0"/>
              <a:cs typeface="Arial" panose="020B0604020202020204" pitchFamily="34" charset="0"/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8C503A8-EC50-694D-9FED-4C3AEDA2B7EE}"/>
              </a:ext>
            </a:extLst>
          </p:cNvPr>
          <p:cNvGrpSpPr/>
          <p:nvPr/>
        </p:nvGrpSpPr>
        <p:grpSpPr>
          <a:xfrm>
            <a:off x="813135" y="229840"/>
            <a:ext cx="5500902" cy="6221329"/>
            <a:chOff x="765008" y="212675"/>
            <a:chExt cx="5500902" cy="6221329"/>
          </a:xfrm>
        </p:grpSpPr>
        <p:pic>
          <p:nvPicPr>
            <p:cNvPr id="3" name="Picture 2" descr="A close up of a device&#10;&#10;Description automatically generated">
              <a:extLst>
                <a:ext uri="{FF2B5EF4-FFF2-40B4-BE49-F238E27FC236}">
                  <a16:creationId xmlns:a16="http://schemas.microsoft.com/office/drawing/2014/main" id="{4E1BADF2-9A60-F24E-9EFF-13538151CD7D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008" y="212675"/>
              <a:ext cx="4448676" cy="6221329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DDB440-428C-5142-8D54-9CF0C73DF996}"/>
                </a:ext>
              </a:extLst>
            </p:cNvPr>
            <p:cNvSpPr txBox="1"/>
            <p:nvPr/>
          </p:nvSpPr>
          <p:spPr>
            <a:xfrm>
              <a:off x="2310062" y="4591972"/>
              <a:ext cx="555123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خل</a:t>
              </a:r>
              <a:r>
                <a:rPr lang="ar-SA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ايا</a:t>
              </a:r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 منوية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B5872B8-4439-7F47-8E63-B4695F66A59C}"/>
                </a:ext>
              </a:extLst>
            </p:cNvPr>
            <p:cNvSpPr txBox="1"/>
            <p:nvPr/>
          </p:nvSpPr>
          <p:spPr>
            <a:xfrm>
              <a:off x="2812883" y="270761"/>
              <a:ext cx="127785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e-IL" sz="1600" dirty="0"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خلية جذعية</a:t>
              </a:r>
              <a:r>
                <a:rPr lang="he-IL" sz="1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24C7CB3-6941-0B47-AC79-98964761607E}"/>
                </a:ext>
              </a:extLst>
            </p:cNvPr>
            <p:cNvSpPr txBox="1"/>
            <p:nvPr/>
          </p:nvSpPr>
          <p:spPr>
            <a:xfrm>
              <a:off x="2641233" y="821578"/>
              <a:ext cx="97221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ميتوزا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26ECCD-181C-6B4D-BBF3-80BB124E10BF}"/>
                </a:ext>
              </a:extLst>
            </p:cNvPr>
            <p:cNvSpPr txBox="1"/>
            <p:nvPr/>
          </p:nvSpPr>
          <p:spPr>
            <a:xfrm>
              <a:off x="2641233" y="1745069"/>
              <a:ext cx="16864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مرحلة </a:t>
              </a:r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الميوزا</a:t>
              </a:r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 الاولى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8AD1F8F-97BE-904F-9E4A-6D1D4CEE0E18}"/>
                </a:ext>
              </a:extLst>
            </p:cNvPr>
            <p:cNvSpPr txBox="1"/>
            <p:nvPr/>
          </p:nvSpPr>
          <p:spPr>
            <a:xfrm>
              <a:off x="2641233" y="2781178"/>
              <a:ext cx="160337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e-IL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مرحلة </a:t>
              </a:r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الميوزا</a:t>
              </a:r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 الثانية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7BD222-54D6-764B-8FC0-FF747F6A32F1}"/>
                </a:ext>
              </a:extLst>
            </p:cNvPr>
            <p:cNvSpPr txBox="1"/>
            <p:nvPr/>
          </p:nvSpPr>
          <p:spPr>
            <a:xfrm>
              <a:off x="2641233" y="3771932"/>
              <a:ext cx="160337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e-IL" sz="16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مرحلة التمايز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5D74147-C909-C84A-B19F-1624B3F16014}"/>
                </a:ext>
              </a:extLst>
            </p:cNvPr>
            <p:cNvSpPr/>
            <p:nvPr/>
          </p:nvSpPr>
          <p:spPr>
            <a:xfrm>
              <a:off x="3320716" y="2374232"/>
              <a:ext cx="2021305" cy="288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C65170A-5505-A346-B685-ACF20E1CD573}"/>
                </a:ext>
              </a:extLst>
            </p:cNvPr>
            <p:cNvSpPr/>
            <p:nvPr/>
          </p:nvSpPr>
          <p:spPr>
            <a:xfrm>
              <a:off x="4244605" y="3372576"/>
              <a:ext cx="2021305" cy="288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540046" y="-87204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عملية انتاج الخلايا المنوية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014859" y="657967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الخلية المنوية هي ناتج من عملية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الميوزا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(الانقسام الاختزالي)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09BA58-E92A-CF49-85D7-11C43DA06B11}"/>
              </a:ext>
            </a:extLst>
          </p:cNvPr>
          <p:cNvSpPr/>
          <p:nvPr/>
        </p:nvSpPr>
        <p:spPr>
          <a:xfrm>
            <a:off x="0" y="639808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©Biology. Provided by: OpenStax CNX. Located at: http://cnx.org/contents/185cbf87-c72e-48f5-b51e-f14f21b5eabd@10.8. License: CC BY: Attribution. License Terms: Download for free at http://cnx.org/contents/185cbf87-c72e-48f5-b51e-f14f21b5eabd@10.8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D0F67D-2901-E34B-AE92-1710E0C6A8EF}"/>
              </a:ext>
            </a:extLst>
          </p:cNvPr>
          <p:cNvSpPr txBox="1"/>
          <p:nvPr/>
        </p:nvSpPr>
        <p:spPr>
          <a:xfrm>
            <a:off x="5039834" y="1177297"/>
            <a:ext cx="6885140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جميع الخلايا المنوية هي </a:t>
            </a:r>
            <a:r>
              <a:rPr lang="ar-SY" sz="2000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هبلوئيدية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ولذلك هي تحتوي  فقط على نصف عدد الكروموسومات الموجود في كل خلية أخرى في الجسم. الخلايا المنوية هي ناتج لعملية 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اختزال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لخلايا </a:t>
            </a:r>
            <a:r>
              <a:rPr lang="ar-SY" sz="2000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ديبلوئيدية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المتواجدة في انابيب الخصية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تحدث في الخلايا الجذعية أيضا عمليات انقسام غير مباشره (</a:t>
            </a:r>
            <a:r>
              <a:rPr lang="ar-SY" sz="2000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ميتوزا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بشكل متكرر</a:t>
            </a:r>
            <a:r>
              <a:rPr lang="ar-SA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لذلك تُحفظ القدرة على انتاج خلايا منوية </a:t>
            </a:r>
            <a:r>
              <a:rPr lang="ar-SA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جديدة 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حتى نهاية العمر.</a:t>
            </a:r>
            <a:endParaRPr lang="en-IL" sz="20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3FF31C-CFD5-A144-8F03-839B3E07523D}"/>
              </a:ext>
            </a:extLst>
          </p:cNvPr>
          <p:cNvSpPr/>
          <p:nvPr/>
        </p:nvSpPr>
        <p:spPr>
          <a:xfrm>
            <a:off x="4203033" y="4346046"/>
            <a:ext cx="673768" cy="288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14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623091" y="0"/>
            <a:ext cx="12191999" cy="720094"/>
          </a:xfrm>
        </p:spPr>
        <p:txBody>
          <a:bodyPr/>
          <a:lstStyle/>
          <a:p>
            <a:r>
              <a:rPr lang="ar-SY" sz="3600" dirty="0">
                <a:latin typeface="Arial" panose="020B0604020202020204" pitchFamily="34" charset="0"/>
                <a:cs typeface="Arial" panose="020B0604020202020204" pitchFamily="34" charset="0"/>
              </a:rPr>
              <a:t>محاكاة- جهاز التكاثر الذكري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4586" y="957680"/>
            <a:ext cx="7761461" cy="1243260"/>
          </a:xfrm>
        </p:spPr>
        <p:txBody>
          <a:bodyPr/>
          <a:lstStyle/>
          <a:p>
            <a:pPr marL="96848" indent="0">
              <a:lnSpc>
                <a:spcPct val="150000"/>
              </a:lnSpc>
              <a:buNone/>
            </a:pPr>
            <a:r>
              <a:rPr lang="ar-SY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امسحو</a:t>
            </a:r>
            <a:r>
              <a:rPr lang="ar-SA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هذه الشيفرة لمشاهدة المحاكاة لمبنى جهاز التكاثر الذكري عند الانسان</a:t>
            </a:r>
            <a:r>
              <a:rPr lang="he-IL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FD1A4729-5429-2247-8127-2C224EB3768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26147" y="1556125"/>
            <a:ext cx="2492639" cy="2492639"/>
          </a:xfrm>
          <a:prstGeom prst="rect">
            <a:avLst/>
          </a:prstGeom>
        </p:spPr>
      </p:pic>
      <p:grpSp>
        <p:nvGrpSpPr>
          <p:cNvPr id="7" name="קבוצה 1">
            <a:extLst>
              <a:ext uri="{FF2B5EF4-FFF2-40B4-BE49-F238E27FC236}">
                <a16:creationId xmlns:a16="http://schemas.microsoft.com/office/drawing/2014/main" id="{225340D0-568D-4B45-9BE9-44761809B8F5}"/>
              </a:ext>
            </a:extLst>
          </p:cNvPr>
          <p:cNvGrpSpPr/>
          <p:nvPr/>
        </p:nvGrpSpPr>
        <p:grpSpPr>
          <a:xfrm>
            <a:off x="973214" y="2326592"/>
            <a:ext cx="4387513" cy="3486061"/>
            <a:chOff x="2928938" y="2143125"/>
            <a:chExt cx="3975100" cy="31400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D85ABB7-01DA-BC4C-AFE0-3328BDBD7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938" y="4854575"/>
              <a:ext cx="3975100" cy="428625"/>
            </a:xfrm>
            <a:prstGeom prst="rect">
              <a:avLst/>
            </a:prstGeom>
            <a:noFill/>
            <a:ln w="19050">
              <a:solidFill>
                <a:srgbClr val="1D4C7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2000" r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ar-SY" dirty="0">
                  <a:solidFill>
                    <a:prstClr val="black"/>
                  </a:solidFill>
                </a:rPr>
                <a:t>جهاز التكاثر عند الرجل</a:t>
              </a:r>
              <a:endParaRPr lang="he-IL" sz="1400" dirty="0">
                <a:solidFill>
                  <a:prstClr val="black"/>
                </a:solidFill>
              </a:endParaRPr>
            </a:p>
          </p:txBody>
        </p:sp>
        <p:pic>
          <p:nvPicPr>
            <p:cNvPr id="10" name="Picture 2">
              <a:hlinkClick r:id="rId4"/>
              <a:extLst>
                <a:ext uri="{FF2B5EF4-FFF2-40B4-BE49-F238E27FC236}">
                  <a16:creationId xmlns:a16="http://schemas.microsoft.com/office/drawing/2014/main" id="{0D352034-CAD7-AA43-A073-EF96A6AA11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6875" y="2143125"/>
              <a:ext cx="3967163" cy="2700338"/>
            </a:xfrm>
            <a:prstGeom prst="rect">
              <a:avLst/>
            </a:prstGeom>
            <a:noFill/>
            <a:ln w="19050" cap="sq">
              <a:solidFill>
                <a:srgbClr val="1D4C7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05890AE-DA51-754B-985F-BEBEB641CB35}"/>
              </a:ext>
            </a:extLst>
          </p:cNvPr>
          <p:cNvSpPr txBox="1"/>
          <p:nvPr/>
        </p:nvSpPr>
        <p:spPr>
          <a:xfrm>
            <a:off x="3025607" y="6352862"/>
            <a:ext cx="3564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000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כל הזכויות שמורות למט״ח</a:t>
            </a:r>
            <a:endParaRPr lang="en-IL" sz="1000" dirty="0">
              <a:solidFill>
                <a:schemeClr val="bg2">
                  <a:lumMod val="9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82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تمرين – الخلايا المنوية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2F941-91DD-0B48-A667-6D44A7A7FF05}"/>
              </a:ext>
            </a:extLst>
          </p:cNvPr>
          <p:cNvSpPr/>
          <p:nvPr/>
        </p:nvSpPr>
        <p:spPr>
          <a:xfrm>
            <a:off x="1231629" y="1162278"/>
            <a:ext cx="9480091" cy="1574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سؤال</a:t>
            </a: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يمكن ان يحدث ضرر في حركة الخلايا المنوية نتيجة لأسباب عديدة</a:t>
            </a:r>
            <a:r>
              <a:rPr lang="he-IL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اذكر مثال لسبب واحد على الاقل</a:t>
            </a:r>
            <a:r>
              <a:rPr lang="he-IL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4156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تمرين – الخلايا المنوية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2F941-91DD-0B48-A667-6D44A7A7FF05}"/>
              </a:ext>
            </a:extLst>
          </p:cNvPr>
          <p:cNvSpPr/>
          <p:nvPr/>
        </p:nvSpPr>
        <p:spPr>
          <a:xfrm>
            <a:off x="602875" y="771754"/>
            <a:ext cx="10289820" cy="3728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اجابة</a:t>
            </a: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يمكن ان يحدث ضرر في حركة الخلايا المنوية نتيجة لأسباب عديدة</a:t>
            </a:r>
            <a:r>
              <a:rPr lang="he-IL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اذكر مثال لسبب واحد على الاقل</a:t>
            </a:r>
            <a:r>
              <a:rPr lang="he-IL" altLang="en-IL" sz="2000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من الممكن ان يحدث ضرر في حركة الخلايا المنوية نتيجة:</a:t>
            </a: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50165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نقص في عدد الميتوكوندريا في العنق نتيجة لذلك لا تُنتج كمية كافية من الطاقة للحركة.</a:t>
            </a: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50165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إصابة او ضرر في السوط</a:t>
            </a:r>
            <a:r>
              <a:rPr lang="he-IL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المسؤول عن حركة الخلية</a:t>
            </a:r>
            <a:r>
              <a:rPr lang="he-IL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A0477-8B55-0F4D-A1A2-229EEB991166}"/>
              </a:ext>
            </a:extLst>
          </p:cNvPr>
          <p:cNvSpPr/>
          <p:nvPr/>
        </p:nvSpPr>
        <p:spPr>
          <a:xfrm>
            <a:off x="602875" y="6614692"/>
            <a:ext cx="38218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תנועתיות בתאי זרע. קרדיט: 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Fertility Center of Chicago</a:t>
            </a:r>
            <a:endParaRPr lang="en-IL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04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2057534"/>
            <a:ext cx="12192001" cy="1260164"/>
          </a:xfrm>
        </p:spPr>
        <p:txBody>
          <a:bodyPr/>
          <a:lstStyle/>
          <a:p>
            <a:r>
              <a:rPr lang="ar-SY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التنظيم </a:t>
            </a:r>
            <a:r>
              <a:rPr lang="ar-SY" sz="5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الهورموني</a:t>
            </a:r>
            <a:r>
              <a:rPr lang="ar-SY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لعمليات التكاثر عند الذكر</a:t>
            </a:r>
            <a:br>
              <a:rPr lang="he-IL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01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الدخول لجيل المراهقة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الانتقال من مرحلة  الطفولة الى مرحلة البلوغ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5793E7-6ABD-DC45-BE91-78DAF7EBB106}"/>
              </a:ext>
            </a:extLst>
          </p:cNvPr>
          <p:cNvSpPr txBox="1">
            <a:spLocks noGrp="1"/>
          </p:cNvSpPr>
          <p:nvPr>
            <p:ph sz="quarter" idx="4"/>
          </p:nvPr>
        </p:nvSpPr>
        <p:spPr>
          <a:xfrm>
            <a:off x="515938" y="1725613"/>
            <a:ext cx="7761287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914400">
              <a:lnSpc>
                <a:spcPct val="150000"/>
              </a:lnSpc>
              <a:buNone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تبدأ بمرحلة البلوغ افراز هورمونات التكاثر التي تغير خلال سنوات قليلة  الولد الى ذكر بالغ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خصب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B80BAA-9CF7-044A-9E73-2AB23A3FCCDA}"/>
              </a:ext>
            </a:extLst>
          </p:cNvPr>
          <p:cNvGrpSpPr/>
          <p:nvPr/>
        </p:nvGrpSpPr>
        <p:grpSpPr>
          <a:xfrm>
            <a:off x="1417825" y="3144253"/>
            <a:ext cx="5881331" cy="3287888"/>
            <a:chOff x="7484837" y="1725459"/>
            <a:chExt cx="4191225" cy="2012352"/>
          </a:xfrm>
        </p:grpSpPr>
        <p:pic>
          <p:nvPicPr>
            <p:cNvPr id="12" name="Picture 11" descr="A person standing in front of a mirror posing for the camera&#10;&#10;Description automatically generated">
              <a:extLst>
                <a:ext uri="{FF2B5EF4-FFF2-40B4-BE49-F238E27FC236}">
                  <a16:creationId xmlns:a16="http://schemas.microsoft.com/office/drawing/2014/main" id="{979D27A6-7570-584C-AE52-F2AF587B8E07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61310" y="1777693"/>
              <a:ext cx="1714752" cy="1905280"/>
            </a:xfrm>
            <a:prstGeom prst="rect">
              <a:avLst/>
            </a:prstGeom>
          </p:spPr>
        </p:pic>
        <p:pic>
          <p:nvPicPr>
            <p:cNvPr id="13" name="Picture 12" descr="A picture containing person, toy, colorful, indoor&#10;&#10;Description automatically generated">
              <a:extLst>
                <a:ext uri="{FF2B5EF4-FFF2-40B4-BE49-F238E27FC236}">
                  <a16:creationId xmlns:a16="http://schemas.microsoft.com/office/drawing/2014/main" id="{619727E0-81BE-564E-9C13-D23E4DBA9F56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4837" y="1725459"/>
              <a:ext cx="1676960" cy="2012352"/>
            </a:xfrm>
            <a:prstGeom prst="rect">
              <a:avLst/>
            </a:prstGeom>
          </p:spPr>
        </p:pic>
        <p:sp>
          <p:nvSpPr>
            <p:cNvPr id="15" name="חץ: למטה 29">
              <a:extLst>
                <a:ext uri="{FF2B5EF4-FFF2-40B4-BE49-F238E27FC236}">
                  <a16:creationId xmlns:a16="http://schemas.microsoft.com/office/drawing/2014/main" id="{0312A9E5-4194-3945-BB22-452910C08DB5}"/>
                </a:ext>
              </a:extLst>
            </p:cNvPr>
            <p:cNvSpPr/>
            <p:nvPr/>
          </p:nvSpPr>
          <p:spPr>
            <a:xfrm rot="16200000">
              <a:off x="9300339" y="2165411"/>
              <a:ext cx="854926" cy="1107414"/>
            </a:xfrm>
            <a:prstGeom prst="downArrow">
              <a:avLst>
                <a:gd name="adj1" fmla="val 74015"/>
                <a:gd name="adj2" fmla="val 51594"/>
              </a:avLst>
            </a:prstGeom>
            <a:solidFill>
              <a:srgbClr val="12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1" anchor="ctr"/>
            <a:lstStyle/>
            <a:p>
              <a:pPr algn="ctr"/>
              <a:r>
                <a:rPr lang="he-IL" sz="1000" dirty="0">
                  <a:latin typeface="Arial" panose="020B0604020202020204" pitchFamily="34" charset="0"/>
                  <a:cs typeface="Arial" panose="020B0604020202020204" pitchFamily="34" charset="0"/>
                </a:rPr>
                <a:t>שינויים פיזיולוגיים והתנהגותיים</a:t>
              </a:r>
              <a:endParaRPr lang="en-IL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E5EB9C1-BB4D-8B43-8559-600C756F9198}"/>
              </a:ext>
            </a:extLst>
          </p:cNvPr>
          <p:cNvSpPr txBox="1"/>
          <p:nvPr/>
        </p:nvSpPr>
        <p:spPr>
          <a:xfrm>
            <a:off x="1155513" y="6375872"/>
            <a:ext cx="193994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Traill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cleanpng.com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179BE8-DBD6-B84E-9FB2-5DDC9CA3C11C}"/>
              </a:ext>
            </a:extLst>
          </p:cNvPr>
          <p:cNvSpPr txBox="1"/>
          <p:nvPr/>
        </p:nvSpPr>
        <p:spPr>
          <a:xfrm>
            <a:off x="4283965" y="6375872"/>
            <a:ext cx="193994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Madm2 from</a:t>
            </a: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cleanpng.com</a:t>
            </a: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C32CAF7A-6E10-415D-8335-F0F772DE0446}"/>
              </a:ext>
            </a:extLst>
          </p:cNvPr>
          <p:cNvSpPr txBox="1"/>
          <p:nvPr/>
        </p:nvSpPr>
        <p:spPr>
          <a:xfrm>
            <a:off x="3835623" y="4491404"/>
            <a:ext cx="11219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sz="1200" dirty="0"/>
              <a:t>تغيُّرات فسيولوجية وسلوكية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104237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80099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الدخول لجيل المراهقة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614446" y="963450"/>
            <a:ext cx="8072546" cy="884043"/>
          </a:xfrm>
        </p:spPr>
        <p:txBody>
          <a:bodyPr/>
          <a:lstStyle/>
          <a:p>
            <a:pPr marL="0" defTabSz="914400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في اعقاب التغييرات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الهورمونية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يحدث عدد من التغييرات الفسيولوجية والسلوكية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5ADA17A-D212-0640-A3B9-D74B08DB7082}"/>
              </a:ext>
            </a:extLst>
          </p:cNvPr>
          <p:cNvGrpSpPr/>
          <p:nvPr/>
        </p:nvGrpSpPr>
        <p:grpSpPr>
          <a:xfrm>
            <a:off x="866380" y="4405502"/>
            <a:ext cx="4191225" cy="2012352"/>
            <a:chOff x="7484837" y="1725459"/>
            <a:chExt cx="4191225" cy="2012352"/>
          </a:xfrm>
        </p:grpSpPr>
        <p:pic>
          <p:nvPicPr>
            <p:cNvPr id="6" name="Picture 5" descr="A person standing in front of a mirror posing for the camera&#10;&#10;Description automatically generated">
              <a:extLst>
                <a:ext uri="{FF2B5EF4-FFF2-40B4-BE49-F238E27FC236}">
                  <a16:creationId xmlns:a16="http://schemas.microsoft.com/office/drawing/2014/main" id="{C8B3F4B2-1F61-B340-AF4D-E294AC8C6F55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61310" y="1777693"/>
              <a:ext cx="1714752" cy="1905280"/>
            </a:xfrm>
            <a:prstGeom prst="rect">
              <a:avLst/>
            </a:prstGeom>
          </p:spPr>
        </p:pic>
        <p:pic>
          <p:nvPicPr>
            <p:cNvPr id="7" name="Picture 6" descr="A picture containing person, toy, colorful, indoor&#10;&#10;Description automatically generated">
              <a:extLst>
                <a:ext uri="{FF2B5EF4-FFF2-40B4-BE49-F238E27FC236}">
                  <a16:creationId xmlns:a16="http://schemas.microsoft.com/office/drawing/2014/main" id="{2912597D-FC29-6648-8817-E48FCC66A565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4837" y="1725459"/>
              <a:ext cx="1676960" cy="2012352"/>
            </a:xfrm>
            <a:prstGeom prst="rect">
              <a:avLst/>
            </a:prstGeom>
          </p:spPr>
        </p:pic>
        <p:sp>
          <p:nvSpPr>
            <p:cNvPr id="9" name="חץ: למטה 29">
              <a:extLst>
                <a:ext uri="{FF2B5EF4-FFF2-40B4-BE49-F238E27FC236}">
                  <a16:creationId xmlns:a16="http://schemas.microsoft.com/office/drawing/2014/main" id="{0ED82835-D986-2E4D-A2A7-2759E865D7AE}"/>
                </a:ext>
              </a:extLst>
            </p:cNvPr>
            <p:cNvSpPr/>
            <p:nvPr/>
          </p:nvSpPr>
          <p:spPr>
            <a:xfrm rot="16200000">
              <a:off x="9169601" y="2034674"/>
              <a:ext cx="1116401" cy="1107414"/>
            </a:xfrm>
            <a:prstGeom prst="downArrow">
              <a:avLst>
                <a:gd name="adj1" fmla="val 74015"/>
                <a:gd name="adj2" fmla="val 51594"/>
              </a:avLst>
            </a:prstGeom>
            <a:solidFill>
              <a:srgbClr val="12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1" anchor="ctr"/>
            <a:lstStyle/>
            <a:p>
              <a:pPr algn="ctr"/>
              <a:r>
                <a:rPr lang="ar-SA" sz="1200" dirty="0">
                  <a:latin typeface="Arial" panose="020B0604020202020204" pitchFamily="34" charset="0"/>
                  <a:cs typeface="Arial" panose="020B0604020202020204" pitchFamily="34" charset="0"/>
                </a:rPr>
                <a:t>تغيرات </a:t>
              </a:r>
              <a:r>
                <a:rPr lang="ar-SY" sz="1200" dirty="0">
                  <a:latin typeface="Arial" panose="020B0604020202020204" pitchFamily="34" charset="0"/>
                  <a:cs typeface="Arial" panose="020B0604020202020204" pitchFamily="34" charset="0"/>
                </a:rPr>
                <a:t>فسيولوجية وسلوكية</a:t>
              </a:r>
              <a:endParaRPr lang="en-IL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5793E7-6ABD-DC45-BE91-78DAF7EBB106}"/>
              </a:ext>
            </a:extLst>
          </p:cNvPr>
          <p:cNvSpPr txBox="1">
            <a:spLocks noGrp="1"/>
          </p:cNvSpPr>
          <p:nvPr>
            <p:ph sz="quarter" idx="4"/>
          </p:nvPr>
        </p:nvSpPr>
        <p:spPr>
          <a:xfrm>
            <a:off x="721896" y="2023967"/>
            <a:ext cx="7857646" cy="2947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defTabSz="914400" rtl="1" eaLnBrk="1" latinLnBrk="0" hangingPunct="1">
              <a:lnSpc>
                <a:spcPct val="150000"/>
              </a:lnSpc>
              <a:buAutoNum type="arabicParenR"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ظهور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علامات الجنس الثانوية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نمو شعر الجسم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ارتفاع 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حادّ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في كتلة العظام والعضلات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تغيير في الصوت ورائحة الجسم وامور أخرى.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r" defTabSz="914400" rtl="1" eaLnBrk="1" latinLnBrk="0" hangingPunct="1">
              <a:lnSpc>
                <a:spcPct val="150000"/>
              </a:lnSpc>
              <a:buAutoNum type="arabicParenR"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بداية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انتاج السائل المنوي والخلايا المنوية في الخصيتين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والدخول لمرحلة النض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ج الجنسي.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r" defTabSz="914400" rtl="1" eaLnBrk="1" latinLnBrk="0" hangingPunct="1">
              <a:lnSpc>
                <a:spcPct val="150000"/>
              </a:lnSpc>
              <a:buAutoNum type="arabicParenR"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تطور الر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غبة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الجنسية.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BFD937-235C-4141-9D86-E45D0868A895}"/>
              </a:ext>
            </a:extLst>
          </p:cNvPr>
          <p:cNvSpPr txBox="1"/>
          <p:nvPr/>
        </p:nvSpPr>
        <p:spPr>
          <a:xfrm>
            <a:off x="789753" y="6349103"/>
            <a:ext cx="193994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Traill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cleanpng.com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4CB792-5B0F-4C49-B578-B6F884BB3257}"/>
              </a:ext>
            </a:extLst>
          </p:cNvPr>
          <p:cNvSpPr txBox="1"/>
          <p:nvPr/>
        </p:nvSpPr>
        <p:spPr>
          <a:xfrm>
            <a:off x="3397717" y="6349103"/>
            <a:ext cx="193994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Madm2 from</a:t>
            </a: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cleanpng.com</a:t>
            </a:r>
          </a:p>
        </p:txBody>
      </p:sp>
    </p:spTree>
    <p:extLst>
      <p:ext uri="{BB962C8B-B14F-4D97-AF65-F5344CB8AC3E}">
        <p14:creationId xmlns:p14="http://schemas.microsoft.com/office/powerpoint/2010/main" val="1222860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12CA4F8-B1B8-E547-8EA2-C9182488CA23}"/>
              </a:ext>
            </a:extLst>
          </p:cNvPr>
          <p:cNvGrpSpPr/>
          <p:nvPr/>
        </p:nvGrpSpPr>
        <p:grpSpPr>
          <a:xfrm>
            <a:off x="1410612" y="4330173"/>
            <a:ext cx="4685388" cy="2222119"/>
            <a:chOff x="1410612" y="4330173"/>
            <a:chExt cx="4685388" cy="222211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7491334F-AF93-DF4C-BB73-C028EFD79F71}"/>
                </a:ext>
              </a:extLst>
            </p:cNvPr>
            <p:cNvGrpSpPr/>
            <p:nvPr/>
          </p:nvGrpSpPr>
          <p:grpSpPr>
            <a:xfrm>
              <a:off x="1410612" y="4330173"/>
              <a:ext cx="1343111" cy="1246600"/>
              <a:chOff x="1490378" y="4468895"/>
              <a:chExt cx="1343111" cy="1246600"/>
            </a:xfrm>
          </p:grpSpPr>
          <p:pic>
            <p:nvPicPr>
              <p:cNvPr id="28" name="Content Placeholder 4" descr="A picture containing food&#10;&#10;Description automatically generated">
                <a:extLst>
                  <a:ext uri="{FF2B5EF4-FFF2-40B4-BE49-F238E27FC236}">
                    <a16:creationId xmlns:a16="http://schemas.microsoft.com/office/drawing/2014/main" id="{3E15D8E1-B0AF-4840-A146-BFAFBD77F30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2907" b="70980"/>
              <a:stretch/>
            </p:blipFill>
            <p:spPr>
              <a:xfrm>
                <a:off x="1490378" y="4468895"/>
                <a:ext cx="1343111" cy="1221790"/>
              </a:xfrm>
              <a:prstGeom prst="rect">
                <a:avLst/>
              </a:prstGeom>
            </p:spPr>
          </p:pic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001EBBB-1EA4-8B46-BB9F-C9379446566A}"/>
                  </a:ext>
                </a:extLst>
              </p:cNvPr>
              <p:cNvSpPr/>
              <p:nvPr/>
            </p:nvSpPr>
            <p:spPr>
              <a:xfrm>
                <a:off x="1490378" y="5326912"/>
                <a:ext cx="402218" cy="3637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E54F87EA-5E2C-134E-886E-459D794E867B}"/>
                  </a:ext>
                </a:extLst>
              </p:cNvPr>
              <p:cNvSpPr/>
              <p:nvPr/>
            </p:nvSpPr>
            <p:spPr>
              <a:xfrm>
                <a:off x="2280731" y="5351721"/>
                <a:ext cx="402218" cy="3637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16B75F9-3D5D-0941-9DE3-377BA5841F98}"/>
                </a:ext>
              </a:extLst>
            </p:cNvPr>
            <p:cNvSpPr txBox="1"/>
            <p:nvPr/>
          </p:nvSpPr>
          <p:spPr>
            <a:xfrm>
              <a:off x="2612137" y="4829973"/>
              <a:ext cx="820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خصيتين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9A49B723-1E86-0F46-A2AF-E08C88CF2F5F}"/>
                </a:ext>
              </a:extLst>
            </p:cNvPr>
            <p:cNvGrpSpPr/>
            <p:nvPr/>
          </p:nvGrpSpPr>
          <p:grpSpPr>
            <a:xfrm>
              <a:off x="3916792" y="4808975"/>
              <a:ext cx="2179208" cy="1351302"/>
              <a:chOff x="3242587" y="5320434"/>
              <a:chExt cx="2179208" cy="135130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00613F8D-0AFD-664E-AC3E-C341198804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82360" y="5508799"/>
                <a:ext cx="1510649" cy="976886"/>
              </a:xfrm>
              <a:prstGeom prst="rect">
                <a:avLst/>
              </a:prstGeom>
            </p:spPr>
          </p:pic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2DCF048-E775-7A46-8DB2-63CCA6F2DC5D}"/>
                  </a:ext>
                </a:extLst>
              </p:cNvPr>
              <p:cNvSpPr/>
              <p:nvPr/>
            </p:nvSpPr>
            <p:spPr>
              <a:xfrm>
                <a:off x="3242587" y="5320434"/>
                <a:ext cx="2179208" cy="1351302"/>
              </a:xfrm>
              <a:prstGeom prst="ellipse">
                <a:avLst/>
              </a:prstGeom>
              <a:noFill/>
              <a:ln>
                <a:solidFill>
                  <a:srgbClr val="12B4B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D7A7D73-F389-1244-92C4-17EA84A5E1CD}"/>
                </a:ext>
              </a:extLst>
            </p:cNvPr>
            <p:cNvSpPr txBox="1"/>
            <p:nvPr/>
          </p:nvSpPr>
          <p:spPr>
            <a:xfrm>
              <a:off x="3521327" y="6213738"/>
              <a:ext cx="13431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تستسترون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B24C1E98-E8CF-9144-84B8-3A62DDB9EA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8628" y="5060805"/>
              <a:ext cx="861883" cy="103679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id="{EB359C31-8F92-4CC8-9BF5-B0D07DC234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تنظيم هورموني لعمليات التكاثر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68D5E7E-7BF8-984A-89B3-B4335169F4CA}"/>
              </a:ext>
            </a:extLst>
          </p:cNvPr>
          <p:cNvGrpSpPr/>
          <p:nvPr/>
        </p:nvGrpSpPr>
        <p:grpSpPr>
          <a:xfrm>
            <a:off x="5221581" y="1306296"/>
            <a:ext cx="4150437" cy="1963406"/>
            <a:chOff x="5221581" y="1306296"/>
            <a:chExt cx="4150437" cy="1963406"/>
          </a:xfrm>
        </p:grpSpPr>
        <p:pic>
          <p:nvPicPr>
            <p:cNvPr id="32" name="Picture 31" descr="A person standing in front of a mirror posing for the camera&#10;&#10;Description automatically generated">
              <a:extLst>
                <a:ext uri="{FF2B5EF4-FFF2-40B4-BE49-F238E27FC236}">
                  <a16:creationId xmlns:a16="http://schemas.microsoft.com/office/drawing/2014/main" id="{E5B551FB-597E-0E4F-B189-75CC26D1BB66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8974" y="1358530"/>
              <a:ext cx="1673044" cy="1858938"/>
            </a:xfrm>
            <a:prstGeom prst="rect">
              <a:avLst/>
            </a:prstGeom>
          </p:spPr>
        </p:pic>
        <p:pic>
          <p:nvPicPr>
            <p:cNvPr id="34" name="Picture 33" descr="A picture containing person, toy, colorful, indoor&#10;&#10;Description automatically generated">
              <a:extLst>
                <a:ext uri="{FF2B5EF4-FFF2-40B4-BE49-F238E27FC236}">
                  <a16:creationId xmlns:a16="http://schemas.microsoft.com/office/drawing/2014/main" id="{453FCBBD-43FF-914E-A8F7-315EE82B162E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1581" y="1306296"/>
              <a:ext cx="1636172" cy="1963406"/>
            </a:xfrm>
            <a:prstGeom prst="rect">
              <a:avLst/>
            </a:prstGeom>
          </p:spPr>
        </p:pic>
        <p:sp>
          <p:nvSpPr>
            <p:cNvPr id="41" name="חץ: למטה 29">
              <a:extLst>
                <a:ext uri="{FF2B5EF4-FFF2-40B4-BE49-F238E27FC236}">
                  <a16:creationId xmlns:a16="http://schemas.microsoft.com/office/drawing/2014/main" id="{0763C918-6B53-B54F-9F74-CEE3C47226E8}"/>
                </a:ext>
              </a:extLst>
            </p:cNvPr>
            <p:cNvSpPr/>
            <p:nvPr/>
          </p:nvSpPr>
          <p:spPr>
            <a:xfrm rot="16200000">
              <a:off x="6940513" y="1669667"/>
              <a:ext cx="834132" cy="1239781"/>
            </a:xfrm>
            <a:prstGeom prst="downArrow">
              <a:avLst>
                <a:gd name="adj1" fmla="val 74015"/>
                <a:gd name="adj2" fmla="val 51594"/>
              </a:avLst>
            </a:prstGeom>
            <a:solidFill>
              <a:srgbClr val="12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1" anchor="ctr"/>
            <a:lstStyle/>
            <a:p>
              <a:r>
                <a:rPr lang="ar-SY" sz="1200" dirty="0">
                  <a:latin typeface="Arial" panose="020B0604020202020204" pitchFamily="34" charset="0"/>
                  <a:cs typeface="Arial" panose="020B0604020202020204" pitchFamily="34" charset="0"/>
                </a:rPr>
                <a:t>تغييرات فسيولوجية وسلوكية</a:t>
              </a:r>
              <a:r>
                <a:rPr lang="he-IL" sz="1200" dirty="0">
                  <a:latin typeface="Arial" panose="020B0604020202020204" pitchFamily="34" charset="0"/>
                  <a:cs typeface="Arial" panose="020B0604020202020204" pitchFamily="34" charset="0"/>
                </a:rPr>
                <a:t>י</a:t>
              </a:r>
              <a:endParaRPr lang="en-IL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956A5E3-0646-1D4B-9474-9D83168FE77F}"/>
              </a:ext>
            </a:extLst>
          </p:cNvPr>
          <p:cNvGrpSpPr/>
          <p:nvPr/>
        </p:nvGrpSpPr>
        <p:grpSpPr>
          <a:xfrm>
            <a:off x="3319631" y="2782068"/>
            <a:ext cx="1623219" cy="3330579"/>
            <a:chOff x="3319631" y="2782068"/>
            <a:chExt cx="1623219" cy="3330579"/>
          </a:xfrm>
        </p:grpSpPr>
        <p:cxnSp>
          <p:nvCxnSpPr>
            <p:cNvPr id="55" name="מחבר חץ ישר 22">
              <a:extLst>
                <a:ext uri="{FF2B5EF4-FFF2-40B4-BE49-F238E27FC236}">
                  <a16:creationId xmlns:a16="http://schemas.microsoft.com/office/drawing/2014/main" id="{30053CB1-B18E-E94D-95A3-7AA7E833B3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75245" y="3140757"/>
              <a:ext cx="1435274" cy="1"/>
            </a:xfrm>
            <a:prstGeom prst="straightConnector1">
              <a:avLst/>
            </a:prstGeom>
            <a:ln w="76200">
              <a:solidFill>
                <a:srgbClr val="12B4B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DD2EB48-1B93-3E4F-8756-EC94BBE834D8}"/>
                </a:ext>
              </a:extLst>
            </p:cNvPr>
            <p:cNvSpPr/>
            <p:nvPr/>
          </p:nvSpPr>
          <p:spPr>
            <a:xfrm>
              <a:off x="3746782" y="2782068"/>
              <a:ext cx="64852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algn="ctr" defTabSz="914400" rtl="0" eaLnBrk="1" latinLnBrk="0" hangingPunct="1"/>
              <a:r>
                <a:rPr lang="he-IL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FSH</a:t>
              </a:r>
            </a:p>
          </p:txBody>
        </p:sp>
        <p:sp>
          <p:nvSpPr>
            <p:cNvPr id="70" name="Bent Arrow 69">
              <a:extLst>
                <a:ext uri="{FF2B5EF4-FFF2-40B4-BE49-F238E27FC236}">
                  <a16:creationId xmlns:a16="http://schemas.microsoft.com/office/drawing/2014/main" id="{24BA52D8-8A08-B044-B261-3D046DE3C0C7}"/>
                </a:ext>
              </a:extLst>
            </p:cNvPr>
            <p:cNvSpPr/>
            <p:nvPr/>
          </p:nvSpPr>
          <p:spPr>
            <a:xfrm rot="17834457" flipV="1">
              <a:off x="2560096" y="3729893"/>
              <a:ext cx="3142289" cy="1623219"/>
            </a:xfrm>
            <a:prstGeom prst="bentArrow">
              <a:avLst>
                <a:gd name="adj1" fmla="val 3719"/>
                <a:gd name="adj2" fmla="val 4992"/>
                <a:gd name="adj3" fmla="val 10046"/>
                <a:gd name="adj4" fmla="val 74039"/>
              </a:avLst>
            </a:prstGeom>
            <a:solidFill>
              <a:srgbClr val="12B4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75F1514-7309-6E4F-B5F1-2DD585B92733}"/>
              </a:ext>
            </a:extLst>
          </p:cNvPr>
          <p:cNvGrpSpPr/>
          <p:nvPr/>
        </p:nvGrpSpPr>
        <p:grpSpPr>
          <a:xfrm>
            <a:off x="121609" y="1136180"/>
            <a:ext cx="4129918" cy="1508697"/>
            <a:chOff x="121609" y="1136180"/>
            <a:chExt cx="4129918" cy="1508697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E1D5EBCC-7F7C-2B44-B9D9-46B074035FF3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338" y="1136180"/>
              <a:ext cx="1673043" cy="1293445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2145420-4DDB-B549-9785-ED402831D085}"/>
                </a:ext>
              </a:extLst>
            </p:cNvPr>
            <p:cNvSpPr txBox="1"/>
            <p:nvPr/>
          </p:nvSpPr>
          <p:spPr>
            <a:xfrm>
              <a:off x="3078591" y="1595493"/>
              <a:ext cx="11729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هيبوتلامس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מחבר חץ ישר 21">
              <a:extLst>
                <a:ext uri="{FF2B5EF4-FFF2-40B4-BE49-F238E27FC236}">
                  <a16:creationId xmlns:a16="http://schemas.microsoft.com/office/drawing/2014/main" id="{D3FCA495-FB91-0346-8690-FF08038BA080}"/>
                </a:ext>
              </a:extLst>
            </p:cNvPr>
            <p:cNvCxnSpPr>
              <a:cxnSpLocks/>
            </p:cNvCxnSpPr>
            <p:nvPr/>
          </p:nvCxnSpPr>
          <p:spPr>
            <a:xfrm>
              <a:off x="2071858" y="2057260"/>
              <a:ext cx="0" cy="587617"/>
            </a:xfrm>
            <a:prstGeom prst="straightConnector1">
              <a:avLst/>
            </a:prstGeom>
            <a:ln w="76200">
              <a:solidFill>
                <a:srgbClr val="12B4B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995BD40-4E39-164E-88BD-09D4CFD46D82}"/>
                </a:ext>
              </a:extLst>
            </p:cNvPr>
            <p:cNvSpPr/>
            <p:nvPr/>
          </p:nvSpPr>
          <p:spPr>
            <a:xfrm>
              <a:off x="121609" y="2056965"/>
              <a:ext cx="205405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GnRH</a:t>
              </a:r>
              <a:r>
                <a:rPr lang="he-IL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–</a:t>
              </a:r>
              <a:r>
                <a:rPr lang="ar-SY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هورمون محرر</a:t>
              </a:r>
              <a:endPara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D421D14-3CE0-554A-9F1E-49C32FEE5BC0}"/>
                </a:ext>
              </a:extLst>
            </p:cNvPr>
            <p:cNvSpPr/>
            <p:nvPr/>
          </p:nvSpPr>
          <p:spPr>
            <a:xfrm>
              <a:off x="1996231" y="1706437"/>
              <a:ext cx="264001" cy="262467"/>
            </a:xfrm>
            <a:prstGeom prst="ellipse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E0E7B4A-C5A3-B74D-97B6-C3DF209E2119}"/>
                </a:ext>
              </a:extLst>
            </p:cNvPr>
            <p:cNvCxnSpPr>
              <a:cxnSpLocks/>
              <a:stCxn id="72" idx="6"/>
            </p:cNvCxnSpPr>
            <p:nvPr/>
          </p:nvCxnSpPr>
          <p:spPr>
            <a:xfrm flipV="1">
              <a:off x="2260232" y="1733992"/>
              <a:ext cx="861883" cy="103679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7EB3C68-F560-2949-A741-1288FC966912}"/>
              </a:ext>
            </a:extLst>
          </p:cNvPr>
          <p:cNvGrpSpPr/>
          <p:nvPr/>
        </p:nvGrpSpPr>
        <p:grpSpPr>
          <a:xfrm>
            <a:off x="1138958" y="2758724"/>
            <a:ext cx="2837319" cy="1622825"/>
            <a:chOff x="1138958" y="2758724"/>
            <a:chExt cx="2837319" cy="162282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2CAA409-C4F8-2F4F-895D-68226D37BF80}"/>
                </a:ext>
              </a:extLst>
            </p:cNvPr>
            <p:cNvGrpSpPr/>
            <p:nvPr/>
          </p:nvGrpSpPr>
          <p:grpSpPr>
            <a:xfrm>
              <a:off x="1138958" y="2758724"/>
              <a:ext cx="1800635" cy="1293445"/>
              <a:chOff x="1156994" y="3160769"/>
              <a:chExt cx="4586079" cy="3545540"/>
            </a:xfrm>
          </p:grpSpPr>
          <p:pic>
            <p:nvPicPr>
              <p:cNvPr id="12" name="Picture 11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521F3035-2A8E-8147-BE36-C4E5F5121A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6994" y="3160769"/>
                <a:ext cx="4586079" cy="3545540"/>
              </a:xfrm>
              <a:prstGeom prst="rect">
                <a:avLst/>
              </a:prstGeom>
            </p:spPr>
          </p:pic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94032987-0DE2-824A-9DD9-3D1AE8E48FB9}"/>
                  </a:ext>
                </a:extLst>
              </p:cNvPr>
              <p:cNvSpPr/>
              <p:nvPr/>
            </p:nvSpPr>
            <p:spPr>
              <a:xfrm>
                <a:off x="3145398" y="5236903"/>
                <a:ext cx="195943" cy="187620"/>
              </a:xfrm>
              <a:custGeom>
                <a:avLst/>
                <a:gdLst>
                  <a:gd name="connsiteX0" fmla="*/ 79065 w 195943"/>
                  <a:gd name="connsiteY0" fmla="*/ 5428 h 187620"/>
                  <a:gd name="connsiteX1" fmla="*/ 79065 w 195943"/>
                  <a:gd name="connsiteY1" fmla="*/ 5428 h 187620"/>
                  <a:gd name="connsiteX2" fmla="*/ 61877 w 195943"/>
                  <a:gd name="connsiteY2" fmla="*/ 53554 h 187620"/>
                  <a:gd name="connsiteX3" fmla="*/ 58440 w 195943"/>
                  <a:gd name="connsiteY3" fmla="*/ 63867 h 187620"/>
                  <a:gd name="connsiteX4" fmla="*/ 41252 w 195943"/>
                  <a:gd name="connsiteY4" fmla="*/ 81055 h 187620"/>
                  <a:gd name="connsiteX5" fmla="*/ 34376 w 195943"/>
                  <a:gd name="connsiteY5" fmla="*/ 87930 h 187620"/>
                  <a:gd name="connsiteX6" fmla="*/ 17188 w 195943"/>
                  <a:gd name="connsiteY6" fmla="*/ 101680 h 187620"/>
                  <a:gd name="connsiteX7" fmla="*/ 6876 w 195943"/>
                  <a:gd name="connsiteY7" fmla="*/ 122306 h 187620"/>
                  <a:gd name="connsiteX8" fmla="*/ 0 w 195943"/>
                  <a:gd name="connsiteY8" fmla="*/ 146369 h 187620"/>
                  <a:gd name="connsiteX9" fmla="*/ 6876 w 195943"/>
                  <a:gd name="connsiteY9" fmla="*/ 153244 h 187620"/>
                  <a:gd name="connsiteX10" fmla="*/ 13751 w 195943"/>
                  <a:gd name="connsiteY10" fmla="*/ 163557 h 187620"/>
                  <a:gd name="connsiteX11" fmla="*/ 24064 w 195943"/>
                  <a:gd name="connsiteY11" fmla="*/ 166995 h 187620"/>
                  <a:gd name="connsiteX12" fmla="*/ 55002 w 195943"/>
                  <a:gd name="connsiteY12" fmla="*/ 163557 h 187620"/>
                  <a:gd name="connsiteX13" fmla="*/ 75628 w 195943"/>
                  <a:gd name="connsiteY13" fmla="*/ 156682 h 187620"/>
                  <a:gd name="connsiteX14" fmla="*/ 110004 w 195943"/>
                  <a:gd name="connsiteY14" fmla="*/ 166995 h 187620"/>
                  <a:gd name="connsiteX15" fmla="*/ 120316 w 195943"/>
                  <a:gd name="connsiteY15" fmla="*/ 170432 h 187620"/>
                  <a:gd name="connsiteX16" fmla="*/ 147817 w 195943"/>
                  <a:gd name="connsiteY16" fmla="*/ 184183 h 187620"/>
                  <a:gd name="connsiteX17" fmla="*/ 158130 w 195943"/>
                  <a:gd name="connsiteY17" fmla="*/ 187620 h 187620"/>
                  <a:gd name="connsiteX18" fmla="*/ 168443 w 195943"/>
                  <a:gd name="connsiteY18" fmla="*/ 184183 h 187620"/>
                  <a:gd name="connsiteX19" fmla="*/ 189068 w 195943"/>
                  <a:gd name="connsiteY19" fmla="*/ 170432 h 187620"/>
                  <a:gd name="connsiteX20" fmla="*/ 195943 w 195943"/>
                  <a:gd name="connsiteY20" fmla="*/ 160120 h 187620"/>
                  <a:gd name="connsiteX21" fmla="*/ 189068 w 195943"/>
                  <a:gd name="connsiteY21" fmla="*/ 153244 h 187620"/>
                  <a:gd name="connsiteX22" fmla="*/ 178755 w 195943"/>
                  <a:gd name="connsiteY22" fmla="*/ 136056 h 187620"/>
                  <a:gd name="connsiteX23" fmla="*/ 175318 w 195943"/>
                  <a:gd name="connsiteY23" fmla="*/ 125744 h 187620"/>
                  <a:gd name="connsiteX24" fmla="*/ 171880 w 195943"/>
                  <a:gd name="connsiteY24" fmla="*/ 111993 h 187620"/>
                  <a:gd name="connsiteX25" fmla="*/ 158130 w 195943"/>
                  <a:gd name="connsiteY25" fmla="*/ 91368 h 187620"/>
                  <a:gd name="connsiteX26" fmla="*/ 144379 w 195943"/>
                  <a:gd name="connsiteY26" fmla="*/ 77617 h 187620"/>
                  <a:gd name="connsiteX27" fmla="*/ 137504 w 195943"/>
                  <a:gd name="connsiteY27" fmla="*/ 39804 h 187620"/>
                  <a:gd name="connsiteX28" fmla="*/ 134067 w 195943"/>
                  <a:gd name="connsiteY28" fmla="*/ 1990 h 187620"/>
                  <a:gd name="connsiteX29" fmla="*/ 79065 w 195943"/>
                  <a:gd name="connsiteY29" fmla="*/ 5428 h 187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95943" h="187620">
                    <a:moveTo>
                      <a:pt x="79065" y="5428"/>
                    </a:moveTo>
                    <a:lnTo>
                      <a:pt x="79065" y="5428"/>
                    </a:lnTo>
                    <a:cubicBezTo>
                      <a:pt x="66215" y="39694"/>
                      <a:pt x="71842" y="23656"/>
                      <a:pt x="61877" y="53554"/>
                    </a:cubicBezTo>
                    <a:cubicBezTo>
                      <a:pt x="60731" y="56992"/>
                      <a:pt x="61002" y="61305"/>
                      <a:pt x="58440" y="63867"/>
                    </a:cubicBezTo>
                    <a:lnTo>
                      <a:pt x="41252" y="81055"/>
                    </a:lnTo>
                    <a:cubicBezTo>
                      <a:pt x="38960" y="83347"/>
                      <a:pt x="36174" y="85233"/>
                      <a:pt x="34376" y="87930"/>
                    </a:cubicBezTo>
                    <a:cubicBezTo>
                      <a:pt x="25491" y="101258"/>
                      <a:pt x="31421" y="96937"/>
                      <a:pt x="17188" y="101680"/>
                    </a:cubicBezTo>
                    <a:cubicBezTo>
                      <a:pt x="8551" y="127595"/>
                      <a:pt x="20200" y="95658"/>
                      <a:pt x="6876" y="122306"/>
                    </a:cubicBezTo>
                    <a:cubicBezTo>
                      <a:pt x="4410" y="127238"/>
                      <a:pt x="1102" y="141962"/>
                      <a:pt x="0" y="146369"/>
                    </a:cubicBezTo>
                    <a:cubicBezTo>
                      <a:pt x="2292" y="148661"/>
                      <a:pt x="4851" y="150713"/>
                      <a:pt x="6876" y="153244"/>
                    </a:cubicBezTo>
                    <a:cubicBezTo>
                      <a:pt x="9457" y="156470"/>
                      <a:pt x="10525" y="160976"/>
                      <a:pt x="13751" y="163557"/>
                    </a:cubicBezTo>
                    <a:cubicBezTo>
                      <a:pt x="16581" y="165821"/>
                      <a:pt x="20626" y="165849"/>
                      <a:pt x="24064" y="166995"/>
                    </a:cubicBezTo>
                    <a:cubicBezTo>
                      <a:pt x="34377" y="165849"/>
                      <a:pt x="44827" y="165592"/>
                      <a:pt x="55002" y="163557"/>
                    </a:cubicBezTo>
                    <a:cubicBezTo>
                      <a:pt x="62108" y="162136"/>
                      <a:pt x="75628" y="156682"/>
                      <a:pt x="75628" y="156682"/>
                    </a:cubicBezTo>
                    <a:cubicBezTo>
                      <a:pt x="96410" y="161878"/>
                      <a:pt x="84894" y="158626"/>
                      <a:pt x="110004" y="166995"/>
                    </a:cubicBezTo>
                    <a:lnTo>
                      <a:pt x="120316" y="170432"/>
                    </a:lnTo>
                    <a:cubicBezTo>
                      <a:pt x="132315" y="182433"/>
                      <a:pt x="124117" y="176284"/>
                      <a:pt x="147817" y="184183"/>
                    </a:cubicBezTo>
                    <a:lnTo>
                      <a:pt x="158130" y="187620"/>
                    </a:lnTo>
                    <a:cubicBezTo>
                      <a:pt x="161568" y="186474"/>
                      <a:pt x="165428" y="186193"/>
                      <a:pt x="168443" y="184183"/>
                    </a:cubicBezTo>
                    <a:cubicBezTo>
                      <a:pt x="194196" y="167014"/>
                      <a:pt x="164543" y="178608"/>
                      <a:pt x="189068" y="170432"/>
                    </a:cubicBezTo>
                    <a:cubicBezTo>
                      <a:pt x="191360" y="166995"/>
                      <a:pt x="195943" y="164251"/>
                      <a:pt x="195943" y="160120"/>
                    </a:cubicBezTo>
                    <a:cubicBezTo>
                      <a:pt x="195943" y="156879"/>
                      <a:pt x="190735" y="156023"/>
                      <a:pt x="189068" y="153244"/>
                    </a:cubicBezTo>
                    <a:cubicBezTo>
                      <a:pt x="175683" y="130934"/>
                      <a:pt x="196176" y="153477"/>
                      <a:pt x="178755" y="136056"/>
                    </a:cubicBezTo>
                    <a:cubicBezTo>
                      <a:pt x="177609" y="132619"/>
                      <a:pt x="176313" y="129228"/>
                      <a:pt x="175318" y="125744"/>
                    </a:cubicBezTo>
                    <a:cubicBezTo>
                      <a:pt x="174020" y="121201"/>
                      <a:pt x="173993" y="116219"/>
                      <a:pt x="171880" y="111993"/>
                    </a:cubicBezTo>
                    <a:cubicBezTo>
                      <a:pt x="168185" y="104603"/>
                      <a:pt x="163973" y="97211"/>
                      <a:pt x="158130" y="91368"/>
                    </a:cubicBezTo>
                    <a:lnTo>
                      <a:pt x="144379" y="77617"/>
                    </a:lnTo>
                    <a:cubicBezTo>
                      <a:pt x="142211" y="66774"/>
                      <a:pt x="138759" y="50470"/>
                      <a:pt x="137504" y="39804"/>
                    </a:cubicBezTo>
                    <a:cubicBezTo>
                      <a:pt x="136025" y="27234"/>
                      <a:pt x="140862" y="12668"/>
                      <a:pt x="134067" y="1990"/>
                    </a:cubicBezTo>
                    <a:cubicBezTo>
                      <a:pt x="130376" y="-3810"/>
                      <a:pt x="88232" y="4855"/>
                      <a:pt x="79065" y="5428"/>
                    </a:cubicBezTo>
                    <a:close/>
                  </a:path>
                </a:pathLst>
              </a:custGeom>
              <a:solidFill>
                <a:srgbClr val="00FF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3498B11C-7B4D-6D41-B1A4-3DBB02DCB9C7}"/>
                  </a:ext>
                </a:extLst>
              </p:cNvPr>
              <p:cNvSpPr/>
              <p:nvPr/>
            </p:nvSpPr>
            <p:spPr>
              <a:xfrm>
                <a:off x="3197998" y="4853651"/>
                <a:ext cx="361278" cy="359697"/>
              </a:xfrm>
              <a:custGeom>
                <a:avLst/>
                <a:gdLst>
                  <a:gd name="connsiteX0" fmla="*/ 336139 w 361278"/>
                  <a:gd name="connsiteY0" fmla="*/ 108030 h 359697"/>
                  <a:gd name="connsiteX1" fmla="*/ 336139 w 361278"/>
                  <a:gd name="connsiteY1" fmla="*/ 108030 h 359697"/>
                  <a:gd name="connsiteX2" fmla="*/ 301415 w 361278"/>
                  <a:gd name="connsiteY2" fmla="*/ 100314 h 359697"/>
                  <a:gd name="connsiteX3" fmla="*/ 278265 w 361278"/>
                  <a:gd name="connsiteY3" fmla="*/ 92597 h 359697"/>
                  <a:gd name="connsiteX4" fmla="*/ 247399 w 361278"/>
                  <a:gd name="connsiteY4" fmla="*/ 88739 h 359697"/>
                  <a:gd name="connsiteX5" fmla="*/ 189526 w 361278"/>
                  <a:gd name="connsiteY5" fmla="*/ 77164 h 359697"/>
                  <a:gd name="connsiteX6" fmla="*/ 162518 w 361278"/>
                  <a:gd name="connsiteY6" fmla="*/ 69448 h 359697"/>
                  <a:gd name="connsiteX7" fmla="*/ 150944 w 361278"/>
                  <a:gd name="connsiteY7" fmla="*/ 65590 h 359697"/>
                  <a:gd name="connsiteX8" fmla="*/ 143227 w 361278"/>
                  <a:gd name="connsiteY8" fmla="*/ 57873 h 359697"/>
                  <a:gd name="connsiteX9" fmla="*/ 120078 w 361278"/>
                  <a:gd name="connsiteY9" fmla="*/ 50157 h 359697"/>
                  <a:gd name="connsiteX10" fmla="*/ 112361 w 361278"/>
                  <a:gd name="connsiteY10" fmla="*/ 42440 h 359697"/>
                  <a:gd name="connsiteX11" fmla="*/ 104645 w 361278"/>
                  <a:gd name="connsiteY11" fmla="*/ 30865 h 359697"/>
                  <a:gd name="connsiteX12" fmla="*/ 81496 w 361278"/>
                  <a:gd name="connsiteY12" fmla="*/ 23149 h 359697"/>
                  <a:gd name="connsiteX13" fmla="*/ 66063 w 361278"/>
                  <a:gd name="connsiteY13" fmla="*/ 7716 h 359697"/>
                  <a:gd name="connsiteX14" fmla="*/ 58346 w 361278"/>
                  <a:gd name="connsiteY14" fmla="*/ 0 h 359697"/>
                  <a:gd name="connsiteX15" fmla="*/ 69921 w 361278"/>
                  <a:gd name="connsiteY15" fmla="*/ 96455 h 359697"/>
                  <a:gd name="connsiteX16" fmla="*/ 66063 w 361278"/>
                  <a:gd name="connsiteY16" fmla="*/ 135038 h 359697"/>
                  <a:gd name="connsiteX17" fmla="*/ 58346 w 361278"/>
                  <a:gd name="connsiteY17" fmla="*/ 142754 h 359697"/>
                  <a:gd name="connsiteX18" fmla="*/ 46772 w 361278"/>
                  <a:gd name="connsiteY18" fmla="*/ 165903 h 359697"/>
                  <a:gd name="connsiteX19" fmla="*/ 39055 w 361278"/>
                  <a:gd name="connsiteY19" fmla="*/ 173620 h 359697"/>
                  <a:gd name="connsiteX20" fmla="*/ 27480 w 361278"/>
                  <a:gd name="connsiteY20" fmla="*/ 192911 h 359697"/>
                  <a:gd name="connsiteX21" fmla="*/ 12048 w 361278"/>
                  <a:gd name="connsiteY21" fmla="*/ 212202 h 359697"/>
                  <a:gd name="connsiteX22" fmla="*/ 8189 w 361278"/>
                  <a:gd name="connsiteY22" fmla="*/ 227635 h 359697"/>
                  <a:gd name="connsiteX23" fmla="*/ 473 w 361278"/>
                  <a:gd name="connsiteY23" fmla="*/ 235352 h 359697"/>
                  <a:gd name="connsiteX24" fmla="*/ 12048 w 361278"/>
                  <a:gd name="connsiteY24" fmla="*/ 231493 h 359697"/>
                  <a:gd name="connsiteX25" fmla="*/ 35197 w 361278"/>
                  <a:gd name="connsiteY25" fmla="*/ 219919 h 359697"/>
                  <a:gd name="connsiteX26" fmla="*/ 62205 w 361278"/>
                  <a:gd name="connsiteY26" fmla="*/ 216060 h 359697"/>
                  <a:gd name="connsiteX27" fmla="*/ 58346 w 361278"/>
                  <a:gd name="connsiteY27" fmla="*/ 239210 h 359697"/>
                  <a:gd name="connsiteX28" fmla="*/ 62205 w 361278"/>
                  <a:gd name="connsiteY28" fmla="*/ 358815 h 359697"/>
                  <a:gd name="connsiteX29" fmla="*/ 69921 w 361278"/>
                  <a:gd name="connsiteY29" fmla="*/ 351098 h 359697"/>
                  <a:gd name="connsiteX30" fmla="*/ 85354 w 361278"/>
                  <a:gd name="connsiteY30" fmla="*/ 331807 h 359697"/>
                  <a:gd name="connsiteX31" fmla="*/ 93070 w 361278"/>
                  <a:gd name="connsiteY31" fmla="*/ 308658 h 359697"/>
                  <a:gd name="connsiteX32" fmla="*/ 112361 w 361278"/>
                  <a:gd name="connsiteY32" fmla="*/ 293225 h 359697"/>
                  <a:gd name="connsiteX33" fmla="*/ 120078 w 361278"/>
                  <a:gd name="connsiteY33" fmla="*/ 285508 h 359697"/>
                  <a:gd name="connsiteX34" fmla="*/ 131653 w 361278"/>
                  <a:gd name="connsiteY34" fmla="*/ 281650 h 359697"/>
                  <a:gd name="connsiteX35" fmla="*/ 135511 w 361278"/>
                  <a:gd name="connsiteY35" fmla="*/ 270076 h 359697"/>
                  <a:gd name="connsiteX36" fmla="*/ 147086 w 361278"/>
                  <a:gd name="connsiteY36" fmla="*/ 266217 h 359697"/>
                  <a:gd name="connsiteX37" fmla="*/ 166377 w 361278"/>
                  <a:gd name="connsiteY37" fmla="*/ 250784 h 359697"/>
                  <a:gd name="connsiteX38" fmla="*/ 177951 w 361278"/>
                  <a:gd name="connsiteY38" fmla="*/ 231493 h 359697"/>
                  <a:gd name="connsiteX39" fmla="*/ 181810 w 361278"/>
                  <a:gd name="connsiteY39" fmla="*/ 219919 h 359697"/>
                  <a:gd name="connsiteX40" fmla="*/ 204959 w 361278"/>
                  <a:gd name="connsiteY40" fmla="*/ 212202 h 359697"/>
                  <a:gd name="connsiteX41" fmla="*/ 208817 w 361278"/>
                  <a:gd name="connsiteY41" fmla="*/ 200627 h 359697"/>
                  <a:gd name="connsiteX42" fmla="*/ 228108 w 361278"/>
                  <a:gd name="connsiteY42" fmla="*/ 189053 h 359697"/>
                  <a:gd name="connsiteX43" fmla="*/ 231967 w 361278"/>
                  <a:gd name="connsiteY43" fmla="*/ 177478 h 359697"/>
                  <a:gd name="connsiteX44" fmla="*/ 255116 w 361278"/>
                  <a:gd name="connsiteY44" fmla="*/ 165903 h 359697"/>
                  <a:gd name="connsiteX45" fmla="*/ 258974 w 361278"/>
                  <a:gd name="connsiteY45" fmla="*/ 154329 h 359697"/>
                  <a:gd name="connsiteX46" fmla="*/ 282124 w 361278"/>
                  <a:gd name="connsiteY46" fmla="*/ 146612 h 359697"/>
                  <a:gd name="connsiteX47" fmla="*/ 293698 w 361278"/>
                  <a:gd name="connsiteY47" fmla="*/ 138896 h 359697"/>
                  <a:gd name="connsiteX48" fmla="*/ 324564 w 361278"/>
                  <a:gd name="connsiteY48" fmla="*/ 131179 h 359697"/>
                  <a:gd name="connsiteX49" fmla="*/ 347713 w 361278"/>
                  <a:gd name="connsiteY49" fmla="*/ 123463 h 359697"/>
                  <a:gd name="connsiteX50" fmla="*/ 359288 w 361278"/>
                  <a:gd name="connsiteY50" fmla="*/ 119605 h 359697"/>
                  <a:gd name="connsiteX51" fmla="*/ 336139 w 361278"/>
                  <a:gd name="connsiteY51" fmla="*/ 108030 h 35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61278" h="359697">
                    <a:moveTo>
                      <a:pt x="336139" y="108030"/>
                    </a:moveTo>
                    <a:lnTo>
                      <a:pt x="336139" y="108030"/>
                    </a:lnTo>
                    <a:cubicBezTo>
                      <a:pt x="324564" y="105458"/>
                      <a:pt x="312872" y="103369"/>
                      <a:pt x="301415" y="100314"/>
                    </a:cubicBezTo>
                    <a:cubicBezTo>
                      <a:pt x="293556" y="98218"/>
                      <a:pt x="286336" y="93606"/>
                      <a:pt x="278265" y="92597"/>
                    </a:cubicBezTo>
                    <a:lnTo>
                      <a:pt x="247399" y="88739"/>
                    </a:lnTo>
                    <a:cubicBezTo>
                      <a:pt x="213202" y="77339"/>
                      <a:pt x="232334" y="81920"/>
                      <a:pt x="189526" y="77164"/>
                    </a:cubicBezTo>
                    <a:cubicBezTo>
                      <a:pt x="161767" y="67912"/>
                      <a:pt x="196438" y="79139"/>
                      <a:pt x="162518" y="69448"/>
                    </a:cubicBezTo>
                    <a:cubicBezTo>
                      <a:pt x="158608" y="68331"/>
                      <a:pt x="154802" y="66876"/>
                      <a:pt x="150944" y="65590"/>
                    </a:cubicBezTo>
                    <a:cubicBezTo>
                      <a:pt x="148372" y="63018"/>
                      <a:pt x="146481" y="59500"/>
                      <a:pt x="143227" y="57873"/>
                    </a:cubicBezTo>
                    <a:cubicBezTo>
                      <a:pt x="135952" y="54236"/>
                      <a:pt x="120078" y="50157"/>
                      <a:pt x="120078" y="50157"/>
                    </a:cubicBezTo>
                    <a:cubicBezTo>
                      <a:pt x="117506" y="47585"/>
                      <a:pt x="114633" y="45281"/>
                      <a:pt x="112361" y="42440"/>
                    </a:cubicBezTo>
                    <a:cubicBezTo>
                      <a:pt x="109464" y="38819"/>
                      <a:pt x="108577" y="33323"/>
                      <a:pt x="104645" y="30865"/>
                    </a:cubicBezTo>
                    <a:cubicBezTo>
                      <a:pt x="97748" y="26554"/>
                      <a:pt x="81496" y="23149"/>
                      <a:pt x="81496" y="23149"/>
                    </a:cubicBezTo>
                    <a:lnTo>
                      <a:pt x="66063" y="7716"/>
                    </a:lnTo>
                    <a:lnTo>
                      <a:pt x="58346" y="0"/>
                    </a:lnTo>
                    <a:cubicBezTo>
                      <a:pt x="73801" y="46362"/>
                      <a:pt x="65636" y="15026"/>
                      <a:pt x="69921" y="96455"/>
                    </a:cubicBezTo>
                    <a:cubicBezTo>
                      <a:pt x="68635" y="109316"/>
                      <a:pt x="69198" y="122499"/>
                      <a:pt x="66063" y="135038"/>
                    </a:cubicBezTo>
                    <a:cubicBezTo>
                      <a:pt x="65181" y="138567"/>
                      <a:pt x="60618" y="139914"/>
                      <a:pt x="58346" y="142754"/>
                    </a:cubicBezTo>
                    <a:cubicBezTo>
                      <a:pt x="34931" y="172022"/>
                      <a:pt x="63886" y="137381"/>
                      <a:pt x="46772" y="165903"/>
                    </a:cubicBezTo>
                    <a:cubicBezTo>
                      <a:pt x="44900" y="169022"/>
                      <a:pt x="41627" y="171048"/>
                      <a:pt x="39055" y="173620"/>
                    </a:cubicBezTo>
                    <a:cubicBezTo>
                      <a:pt x="28126" y="206410"/>
                      <a:pt x="43369" y="166431"/>
                      <a:pt x="27480" y="192911"/>
                    </a:cubicBezTo>
                    <a:cubicBezTo>
                      <a:pt x="15055" y="213619"/>
                      <a:pt x="35102" y="196833"/>
                      <a:pt x="12048" y="212202"/>
                    </a:cubicBezTo>
                    <a:cubicBezTo>
                      <a:pt x="10762" y="217346"/>
                      <a:pt x="10560" y="222892"/>
                      <a:pt x="8189" y="227635"/>
                    </a:cubicBezTo>
                    <a:cubicBezTo>
                      <a:pt x="6562" y="230889"/>
                      <a:pt x="-2099" y="232780"/>
                      <a:pt x="473" y="235352"/>
                    </a:cubicBezTo>
                    <a:cubicBezTo>
                      <a:pt x="3349" y="238228"/>
                      <a:pt x="8410" y="233312"/>
                      <a:pt x="12048" y="231493"/>
                    </a:cubicBezTo>
                    <a:cubicBezTo>
                      <a:pt x="41957" y="216538"/>
                      <a:pt x="6109" y="229614"/>
                      <a:pt x="35197" y="219919"/>
                    </a:cubicBezTo>
                    <a:cubicBezTo>
                      <a:pt x="40404" y="214712"/>
                      <a:pt x="52230" y="198603"/>
                      <a:pt x="62205" y="216060"/>
                    </a:cubicBezTo>
                    <a:cubicBezTo>
                      <a:pt x="66086" y="222852"/>
                      <a:pt x="59632" y="231493"/>
                      <a:pt x="58346" y="239210"/>
                    </a:cubicBezTo>
                    <a:cubicBezTo>
                      <a:pt x="59632" y="279078"/>
                      <a:pt x="58100" y="319138"/>
                      <a:pt x="62205" y="358815"/>
                    </a:cubicBezTo>
                    <a:cubicBezTo>
                      <a:pt x="62579" y="362433"/>
                      <a:pt x="67649" y="353939"/>
                      <a:pt x="69921" y="351098"/>
                    </a:cubicBezTo>
                    <a:cubicBezTo>
                      <a:pt x="89384" y="326768"/>
                      <a:pt x="66725" y="350436"/>
                      <a:pt x="85354" y="331807"/>
                    </a:cubicBezTo>
                    <a:cubicBezTo>
                      <a:pt x="87926" y="324091"/>
                      <a:pt x="87319" y="314409"/>
                      <a:pt x="93070" y="308658"/>
                    </a:cubicBezTo>
                    <a:cubicBezTo>
                      <a:pt x="111704" y="290024"/>
                      <a:pt x="88025" y="312694"/>
                      <a:pt x="112361" y="293225"/>
                    </a:cubicBezTo>
                    <a:cubicBezTo>
                      <a:pt x="115202" y="290952"/>
                      <a:pt x="116959" y="287380"/>
                      <a:pt x="120078" y="285508"/>
                    </a:cubicBezTo>
                    <a:cubicBezTo>
                      <a:pt x="123565" y="283416"/>
                      <a:pt x="127795" y="282936"/>
                      <a:pt x="131653" y="281650"/>
                    </a:cubicBezTo>
                    <a:cubicBezTo>
                      <a:pt x="132939" y="277792"/>
                      <a:pt x="132635" y="272952"/>
                      <a:pt x="135511" y="270076"/>
                    </a:cubicBezTo>
                    <a:cubicBezTo>
                      <a:pt x="138387" y="267200"/>
                      <a:pt x="143448" y="268036"/>
                      <a:pt x="147086" y="266217"/>
                    </a:cubicBezTo>
                    <a:cubicBezTo>
                      <a:pt x="156820" y="261350"/>
                      <a:pt x="159199" y="257962"/>
                      <a:pt x="166377" y="250784"/>
                    </a:cubicBezTo>
                    <a:cubicBezTo>
                      <a:pt x="177304" y="218004"/>
                      <a:pt x="162066" y="257968"/>
                      <a:pt x="177951" y="231493"/>
                    </a:cubicBezTo>
                    <a:cubicBezTo>
                      <a:pt x="180043" y="228006"/>
                      <a:pt x="178501" y="222283"/>
                      <a:pt x="181810" y="219919"/>
                    </a:cubicBezTo>
                    <a:cubicBezTo>
                      <a:pt x="188429" y="215191"/>
                      <a:pt x="204959" y="212202"/>
                      <a:pt x="204959" y="212202"/>
                    </a:cubicBezTo>
                    <a:cubicBezTo>
                      <a:pt x="206245" y="208344"/>
                      <a:pt x="206724" y="204114"/>
                      <a:pt x="208817" y="200627"/>
                    </a:cubicBezTo>
                    <a:cubicBezTo>
                      <a:pt x="214113" y="191801"/>
                      <a:pt x="219005" y="192087"/>
                      <a:pt x="228108" y="189053"/>
                    </a:cubicBezTo>
                    <a:cubicBezTo>
                      <a:pt x="229394" y="185195"/>
                      <a:pt x="229426" y="180654"/>
                      <a:pt x="231967" y="177478"/>
                    </a:cubicBezTo>
                    <a:cubicBezTo>
                      <a:pt x="237406" y="170680"/>
                      <a:pt x="247492" y="168445"/>
                      <a:pt x="255116" y="165903"/>
                    </a:cubicBezTo>
                    <a:cubicBezTo>
                      <a:pt x="256402" y="162045"/>
                      <a:pt x="255665" y="156693"/>
                      <a:pt x="258974" y="154329"/>
                    </a:cubicBezTo>
                    <a:cubicBezTo>
                      <a:pt x="265593" y="149601"/>
                      <a:pt x="275356" y="151124"/>
                      <a:pt x="282124" y="146612"/>
                    </a:cubicBezTo>
                    <a:cubicBezTo>
                      <a:pt x="285982" y="144040"/>
                      <a:pt x="289551" y="140970"/>
                      <a:pt x="293698" y="138896"/>
                    </a:cubicBezTo>
                    <a:cubicBezTo>
                      <a:pt x="303060" y="134215"/>
                      <a:pt x="314885" y="133819"/>
                      <a:pt x="324564" y="131179"/>
                    </a:cubicBezTo>
                    <a:cubicBezTo>
                      <a:pt x="332411" y="129039"/>
                      <a:pt x="339997" y="126035"/>
                      <a:pt x="347713" y="123463"/>
                    </a:cubicBezTo>
                    <a:lnTo>
                      <a:pt x="359288" y="119605"/>
                    </a:lnTo>
                    <a:cubicBezTo>
                      <a:pt x="369038" y="109855"/>
                      <a:pt x="339997" y="109959"/>
                      <a:pt x="336139" y="108030"/>
                    </a:cubicBezTo>
                    <a:close/>
                  </a:path>
                </a:pathLst>
              </a:custGeom>
              <a:solidFill>
                <a:srgbClr val="402E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951DD3E-1C52-284E-BDD2-26DBE5068DCB}"/>
                </a:ext>
              </a:extLst>
            </p:cNvPr>
            <p:cNvSpPr txBox="1"/>
            <p:nvPr/>
          </p:nvSpPr>
          <p:spPr>
            <a:xfrm>
              <a:off x="3022548" y="3290500"/>
              <a:ext cx="9537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هيبوفيزا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מחבר חץ ישר 21">
              <a:extLst>
                <a:ext uri="{FF2B5EF4-FFF2-40B4-BE49-F238E27FC236}">
                  <a16:creationId xmlns:a16="http://schemas.microsoft.com/office/drawing/2014/main" id="{C7459310-AF31-DB4E-A3CB-C2FA482FFFEC}"/>
                </a:ext>
              </a:extLst>
            </p:cNvPr>
            <p:cNvCxnSpPr>
              <a:cxnSpLocks/>
            </p:cNvCxnSpPr>
            <p:nvPr/>
          </p:nvCxnSpPr>
          <p:spPr>
            <a:xfrm>
              <a:off x="1996599" y="3793932"/>
              <a:ext cx="0" cy="587617"/>
            </a:xfrm>
            <a:prstGeom prst="straightConnector1">
              <a:avLst/>
            </a:prstGeom>
            <a:ln w="76200">
              <a:solidFill>
                <a:srgbClr val="12B4B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C69DD4A-0339-2546-BE1B-BDDB154B71F6}"/>
                </a:ext>
              </a:extLst>
            </p:cNvPr>
            <p:cNvSpPr/>
            <p:nvPr/>
          </p:nvSpPr>
          <p:spPr>
            <a:xfrm>
              <a:off x="1232614" y="3791582"/>
              <a:ext cx="64852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algn="ctr" defTabSz="914400" rtl="0" eaLnBrk="1" latinLnBrk="0" hangingPunct="1"/>
              <a:r>
                <a:rPr lang="he-IL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FSH</a:t>
              </a:r>
            </a:p>
            <a:p>
              <a:pPr marL="0" algn="ctr" defTabSz="914400" rtl="0" eaLnBrk="1" latinLnBrk="0" hangingPunct="1"/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LH</a:t>
              </a:r>
              <a:endPara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4E18370-2F7E-A14F-BFDF-B6927A6B35F0}"/>
                </a:ext>
              </a:extLst>
            </p:cNvPr>
            <p:cNvSpPr/>
            <p:nvPr/>
          </p:nvSpPr>
          <p:spPr>
            <a:xfrm>
              <a:off x="1818166" y="3436265"/>
              <a:ext cx="264001" cy="262467"/>
            </a:xfrm>
            <a:prstGeom prst="ellipse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54D5364-B6D6-344C-A390-DC23E9BEDF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56981" y="3421735"/>
              <a:ext cx="1004765" cy="150388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D653075-59CB-934C-AC19-B6D6BF083668}"/>
              </a:ext>
            </a:extLst>
          </p:cNvPr>
          <p:cNvCxnSpPr>
            <a:cxnSpLocks/>
          </p:cNvCxnSpPr>
          <p:nvPr/>
        </p:nvCxnSpPr>
        <p:spPr>
          <a:xfrm flipV="1">
            <a:off x="2584782" y="5127620"/>
            <a:ext cx="196767" cy="8537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9553119-5556-B74D-957E-65A63CBE813E}"/>
              </a:ext>
            </a:extLst>
          </p:cNvPr>
          <p:cNvSpPr txBox="1"/>
          <p:nvPr/>
        </p:nvSpPr>
        <p:spPr>
          <a:xfrm>
            <a:off x="5695283" y="3539598"/>
            <a:ext cx="535775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يَ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فرز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الهيبوتلاموس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هورمون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محرر</a:t>
            </a:r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GnRH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تفرز غدة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الهيبوفيزا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الهورمونين.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كرد فعل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لل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هورمون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المحرر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FSH </a:t>
            </a:r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تُنقل مع الدم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وتؤدي الى انتاج هورمون </a:t>
            </a:r>
            <a:r>
              <a:rPr lang="ar-SY" b="1" dirty="0" err="1">
                <a:latin typeface="Arial" panose="020B0604020202020204" pitchFamily="34" charset="0"/>
                <a:cs typeface="Arial" panose="020B0604020202020204" pitchFamily="34" charset="0"/>
              </a:rPr>
              <a:t>التست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ست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رون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في الخصيتين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يؤدي </a:t>
            </a:r>
            <a:r>
              <a:rPr lang="ar-SY" b="1" dirty="0" err="1">
                <a:latin typeface="Arial" panose="020B0604020202020204" pitchFamily="34" charset="0"/>
                <a:cs typeface="Arial" panose="020B0604020202020204" pitchFamily="34" charset="0"/>
              </a:rPr>
              <a:t>التست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ست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رون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لسلسلة من العمليات الفسيولوجية والسلوكية سوية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مع ال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0686D31-7EC5-C245-98CD-850BD3627546}"/>
              </a:ext>
            </a:extLst>
          </p:cNvPr>
          <p:cNvGrpSpPr/>
          <p:nvPr/>
        </p:nvGrpSpPr>
        <p:grpSpPr>
          <a:xfrm>
            <a:off x="-67459" y="3203317"/>
            <a:ext cx="9706374" cy="3814666"/>
            <a:chOff x="-67459" y="3203317"/>
            <a:chExt cx="9706374" cy="3814666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92B9282-7707-024E-BAB9-F2A74243CADD}"/>
                </a:ext>
              </a:extLst>
            </p:cNvPr>
            <p:cNvSpPr txBox="1"/>
            <p:nvPr/>
          </p:nvSpPr>
          <p:spPr>
            <a:xfrm>
              <a:off x="5091010" y="3203317"/>
              <a:ext cx="193994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 rtl="0"/>
              <a:r>
                <a:rPr lang="he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Traill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from</a:t>
              </a:r>
              <a:r>
                <a:rPr lang="he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cleanpng.com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9E3A087-2E19-C441-BF2F-6E8327A5AB01}"/>
                </a:ext>
              </a:extLst>
            </p:cNvPr>
            <p:cNvSpPr txBox="1"/>
            <p:nvPr/>
          </p:nvSpPr>
          <p:spPr>
            <a:xfrm>
              <a:off x="7698974" y="3203317"/>
              <a:ext cx="193994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 rtl="0"/>
              <a:r>
                <a:rPr lang="he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Madm2 from</a:t>
              </a:r>
              <a:r>
                <a:rPr lang="he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cleanpng.com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69C2918-A17D-5843-9558-46C5F0DBFE43}"/>
                </a:ext>
              </a:extLst>
            </p:cNvPr>
            <p:cNvSpPr txBox="1"/>
            <p:nvPr/>
          </p:nvSpPr>
          <p:spPr>
            <a:xfrm>
              <a:off x="-67459" y="5940765"/>
              <a:ext cx="36027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©brain designed by 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neuroscientificallychallenged.com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 CC BY 4.0 (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https://creativecommons.org/licenses/by/4.0).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l" rtl="0"/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Modified by 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matan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nave.</a:t>
              </a:r>
            </a:p>
            <a:p>
              <a:pPr algn="l" rtl="0"/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https://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www.neuroscientificallychallenged.com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/blog/2014/5/10/hypothalamus-know-your-brain</a:t>
              </a:r>
            </a:p>
            <a:p>
              <a:pPr lvl="0" algn="l" rtl="0"/>
              <a:r>
                <a:rPr lang="he-IL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Reproductive truck Designed by 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macrovector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/ 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Freepik</a:t>
              </a:r>
              <a:endPara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rtl="0"/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https://</a:t>
              </a:r>
              <a:r>
                <a:rPr lang="en-US" sz="800" dirty="0" err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www.freepik.com</a:t>
              </a:r>
              <a:r>
                <a:rPr lang="en-US" sz="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/free-photos-vectors/heart</a:t>
              </a:r>
              <a:endPara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l" rtl="0"/>
              <a:endPara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6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تستسترون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ar-SY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هو الهورمون الجنسي الذكري الاساسي</a:t>
            </a: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7074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Y" sz="2000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للتست</a:t>
            </a:r>
            <a:r>
              <a:rPr lang="ar-SA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ست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رون أهمية مركزية في انتاج السائل المنوي والخلايا المنوية وهو يؤثر على ظهور العلامات الجنسية الثانوية.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يُنتج بالأساس في الخصيتين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(95%)</a:t>
            </a:r>
            <a:r>
              <a:rPr lang="ar-SA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كمية قليلة منه تُنتج وتُفرز من الغدة الكظرية (الفوق كلوية) 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له وظيفة مركزية بتطور الأعضاء الجنسية الذكرية مثل الخصيتين وغدة البروستاتا وذلك منذ المراحل الأولى لتطور الجنين من الأسابيع 6-4 للحمل. </a:t>
            </a:r>
            <a:endParaRPr lang="he-IL" sz="20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يحدث تراجع في انتاجه منذ جيل 35.</a:t>
            </a:r>
            <a:endParaRPr lang="he-IL" sz="20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975954-9DEE-CD4F-9752-EB742EDF0E8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390170" y="1594660"/>
            <a:ext cx="3146981" cy="203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40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هورمونات- مراجعة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الهورمونات وخلايا الهدف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الهورمونات هي بروتينات او دهنيات  تفرز بكميات قليلة جدا من غدد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هورمونية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. تُفرز الهورمونات بشكل مباشر الى الدم ومعه تصل الى كل الجسم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لكنها تُؤثر فقط في خلايا الهدف- خلايا تحتوي على مستقبلات خاصة بالهورمون. أعضاء هدف مختلفة ( التي تتكون من خلايا مختلفة) من الممكن ان تستجيب بشكل مختلف لنفس الهورمون.    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05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ماذا سنتعلم اليوم</a:t>
            </a: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تفصيل مواضيع الدراسة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Y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أهمية جهاز التكاثر</a:t>
            </a:r>
            <a:endParaRPr lang="he-I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ar-SY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مبنى جهاز التكاثر الذكري</a:t>
            </a:r>
            <a:endParaRPr lang="he-I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ar-SY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خلية التكاثر الذكرية (الخلية التناسلية)</a:t>
            </a:r>
            <a:r>
              <a:rPr lang="he-I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Y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ar-SY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التنظيم </a:t>
            </a:r>
            <a:r>
              <a:rPr lang="ar-SY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الهورموني</a:t>
            </a:r>
            <a:r>
              <a:rPr lang="ar-SY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لعمليات التكاثر عند الذكر</a:t>
            </a:r>
            <a:endParaRPr lang="he-I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A picture containing speaker, game&#10;&#10;Description automatically generated">
            <a:extLst>
              <a:ext uri="{FF2B5EF4-FFF2-40B4-BE49-F238E27FC236}">
                <a16:creationId xmlns:a16="http://schemas.microsoft.com/office/drawing/2014/main" id="{352188B3-019B-5840-84B2-94C9F2789D6E}"/>
              </a:ext>
            </a:extLst>
          </p:cNvPr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90" t="1623" r="26287" b="11490"/>
          <a:stretch/>
        </p:blipFill>
        <p:spPr>
          <a:xfrm>
            <a:off x="5670760" y="880484"/>
            <a:ext cx="1539348" cy="1408839"/>
          </a:xfrm>
          <a:prstGeom prst="ellipse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هورمونات- مراجعة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picture containing speaker, game&#10;&#10;Description automatically generated">
            <a:extLst>
              <a:ext uri="{FF2B5EF4-FFF2-40B4-BE49-F238E27FC236}">
                <a16:creationId xmlns:a16="http://schemas.microsoft.com/office/drawing/2014/main" id="{D160F17B-FEAB-4949-9B60-FAE632EDBF4B}"/>
              </a:ext>
            </a:extLst>
          </p:cNvPr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90" t="1623" r="26287" b="11490"/>
          <a:stretch/>
        </p:blipFill>
        <p:spPr>
          <a:xfrm>
            <a:off x="7440446" y="2211120"/>
            <a:ext cx="1539348" cy="1408839"/>
          </a:xfrm>
          <a:prstGeom prst="ellipse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E55510E-009F-1447-8324-88808DAB2C3F}"/>
              </a:ext>
            </a:extLst>
          </p:cNvPr>
          <p:cNvGrpSpPr/>
          <p:nvPr/>
        </p:nvGrpSpPr>
        <p:grpSpPr>
          <a:xfrm>
            <a:off x="1176438" y="3725282"/>
            <a:ext cx="2423544" cy="2310320"/>
            <a:chOff x="510001" y="1016000"/>
            <a:chExt cx="4411134" cy="3670300"/>
          </a:xfrm>
        </p:grpSpPr>
        <p:pic>
          <p:nvPicPr>
            <p:cNvPr id="66" name="Picture 65" descr="A close up of a logo&#10;&#10;Description automatically generated">
              <a:extLst>
                <a:ext uri="{FF2B5EF4-FFF2-40B4-BE49-F238E27FC236}">
                  <a16:creationId xmlns:a16="http://schemas.microsoft.com/office/drawing/2014/main" id="{9A003E50-52E7-9741-945C-1A369E9AFA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068" t="-5945" r="-1442" b="-6804"/>
            <a:stretch/>
          </p:blipFill>
          <p:spPr>
            <a:xfrm>
              <a:off x="1422382" y="1212971"/>
              <a:ext cx="3458957" cy="3349024"/>
            </a:xfrm>
            <a:prstGeom prst="ellipse">
              <a:avLst/>
            </a:prstGeom>
          </p:spPr>
        </p:pic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8996D2A9-9D50-6840-BD34-7F87E4363A6B}"/>
                </a:ext>
              </a:extLst>
            </p:cNvPr>
            <p:cNvSpPr/>
            <p:nvPr/>
          </p:nvSpPr>
          <p:spPr>
            <a:xfrm>
              <a:off x="4618837" y="2732116"/>
              <a:ext cx="264597" cy="997528"/>
            </a:xfrm>
            <a:custGeom>
              <a:avLst/>
              <a:gdLst>
                <a:gd name="connsiteX0" fmla="*/ 202545 w 264597"/>
                <a:gd name="connsiteY0" fmla="*/ 0 h 997528"/>
                <a:gd name="connsiteX1" fmla="*/ 202545 w 264597"/>
                <a:gd name="connsiteY1" fmla="*/ 0 h 997528"/>
                <a:gd name="connsiteX2" fmla="*/ 141585 w 264597"/>
                <a:gd name="connsiteY2" fmla="*/ 138546 h 997528"/>
                <a:gd name="connsiteX3" fmla="*/ 130501 w 264597"/>
                <a:gd name="connsiteY3" fmla="*/ 177339 h 997528"/>
                <a:gd name="connsiteX4" fmla="*/ 119418 w 264597"/>
                <a:gd name="connsiteY4" fmla="*/ 193964 h 997528"/>
                <a:gd name="connsiteX5" fmla="*/ 97250 w 264597"/>
                <a:gd name="connsiteY5" fmla="*/ 243840 h 997528"/>
                <a:gd name="connsiteX6" fmla="*/ 80625 w 264597"/>
                <a:gd name="connsiteY6" fmla="*/ 277091 h 997528"/>
                <a:gd name="connsiteX7" fmla="*/ 69541 w 264597"/>
                <a:gd name="connsiteY7" fmla="*/ 310342 h 997528"/>
                <a:gd name="connsiteX8" fmla="*/ 41832 w 264597"/>
                <a:gd name="connsiteY8" fmla="*/ 393469 h 997528"/>
                <a:gd name="connsiteX9" fmla="*/ 25207 w 264597"/>
                <a:gd name="connsiteY9" fmla="*/ 443346 h 997528"/>
                <a:gd name="connsiteX10" fmla="*/ 19665 w 264597"/>
                <a:gd name="connsiteY10" fmla="*/ 459971 h 997528"/>
                <a:gd name="connsiteX11" fmla="*/ 14123 w 264597"/>
                <a:gd name="connsiteY11" fmla="*/ 476597 h 997528"/>
                <a:gd name="connsiteX12" fmla="*/ 3039 w 264597"/>
                <a:gd name="connsiteY12" fmla="*/ 753688 h 997528"/>
                <a:gd name="connsiteX13" fmla="*/ 14123 w 264597"/>
                <a:gd name="connsiteY13" fmla="*/ 997528 h 997528"/>
                <a:gd name="connsiteX14" fmla="*/ 30748 w 264597"/>
                <a:gd name="connsiteY14" fmla="*/ 964277 h 997528"/>
                <a:gd name="connsiteX15" fmla="*/ 41832 w 264597"/>
                <a:gd name="connsiteY15" fmla="*/ 931026 h 997528"/>
                <a:gd name="connsiteX16" fmla="*/ 47374 w 264597"/>
                <a:gd name="connsiteY16" fmla="*/ 914400 h 997528"/>
                <a:gd name="connsiteX17" fmla="*/ 80625 w 264597"/>
                <a:gd name="connsiteY17" fmla="*/ 864524 h 997528"/>
                <a:gd name="connsiteX18" fmla="*/ 91708 w 264597"/>
                <a:gd name="connsiteY18" fmla="*/ 847899 h 997528"/>
                <a:gd name="connsiteX19" fmla="*/ 108334 w 264597"/>
                <a:gd name="connsiteY19" fmla="*/ 831273 h 997528"/>
                <a:gd name="connsiteX20" fmla="*/ 119418 w 264597"/>
                <a:gd name="connsiteY20" fmla="*/ 798022 h 997528"/>
                <a:gd name="connsiteX21" fmla="*/ 147127 w 264597"/>
                <a:gd name="connsiteY21" fmla="*/ 753688 h 997528"/>
                <a:gd name="connsiteX22" fmla="*/ 152668 w 264597"/>
                <a:gd name="connsiteY22" fmla="*/ 737062 h 997528"/>
                <a:gd name="connsiteX23" fmla="*/ 158210 w 264597"/>
                <a:gd name="connsiteY23" fmla="*/ 714895 h 997528"/>
                <a:gd name="connsiteX24" fmla="*/ 169294 w 264597"/>
                <a:gd name="connsiteY24" fmla="*/ 692728 h 997528"/>
                <a:gd name="connsiteX25" fmla="*/ 202545 w 264597"/>
                <a:gd name="connsiteY25" fmla="*/ 637309 h 997528"/>
                <a:gd name="connsiteX26" fmla="*/ 219170 w 264597"/>
                <a:gd name="connsiteY26" fmla="*/ 581891 h 997528"/>
                <a:gd name="connsiteX27" fmla="*/ 230254 w 264597"/>
                <a:gd name="connsiteY27" fmla="*/ 565266 h 997528"/>
                <a:gd name="connsiteX28" fmla="*/ 235796 w 264597"/>
                <a:gd name="connsiteY28" fmla="*/ 543099 h 997528"/>
                <a:gd name="connsiteX29" fmla="*/ 246879 w 264597"/>
                <a:gd name="connsiteY29" fmla="*/ 526473 h 997528"/>
                <a:gd name="connsiteX30" fmla="*/ 252421 w 264597"/>
                <a:gd name="connsiteY30" fmla="*/ 498764 h 997528"/>
                <a:gd name="connsiteX31" fmla="*/ 257963 w 264597"/>
                <a:gd name="connsiteY31" fmla="*/ 144088 h 997528"/>
                <a:gd name="connsiteX32" fmla="*/ 246879 w 264597"/>
                <a:gd name="connsiteY32" fmla="*/ 110837 h 997528"/>
                <a:gd name="connsiteX33" fmla="*/ 230254 w 264597"/>
                <a:gd name="connsiteY33" fmla="*/ 55419 h 997528"/>
                <a:gd name="connsiteX34" fmla="*/ 224712 w 264597"/>
                <a:gd name="connsiteY34" fmla="*/ 22168 h 997528"/>
                <a:gd name="connsiteX35" fmla="*/ 202545 w 264597"/>
                <a:gd name="connsiteY35" fmla="*/ 0 h 99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64597" h="997528">
                  <a:moveTo>
                    <a:pt x="202545" y="0"/>
                  </a:moveTo>
                  <a:lnTo>
                    <a:pt x="202545" y="0"/>
                  </a:lnTo>
                  <a:cubicBezTo>
                    <a:pt x="182225" y="46182"/>
                    <a:pt x="160876" y="91925"/>
                    <a:pt x="141585" y="138546"/>
                  </a:cubicBezTo>
                  <a:cubicBezTo>
                    <a:pt x="133061" y="159145"/>
                    <a:pt x="139652" y="159037"/>
                    <a:pt x="130501" y="177339"/>
                  </a:cubicBezTo>
                  <a:cubicBezTo>
                    <a:pt x="127523" y="183296"/>
                    <a:pt x="122123" y="187878"/>
                    <a:pt x="119418" y="193964"/>
                  </a:cubicBezTo>
                  <a:cubicBezTo>
                    <a:pt x="93041" y="253312"/>
                    <a:pt x="122332" y="206219"/>
                    <a:pt x="97250" y="243840"/>
                  </a:cubicBezTo>
                  <a:cubicBezTo>
                    <a:pt x="77039" y="304473"/>
                    <a:pt x="109271" y="212636"/>
                    <a:pt x="80625" y="277091"/>
                  </a:cubicBezTo>
                  <a:cubicBezTo>
                    <a:pt x="75880" y="287767"/>
                    <a:pt x="73236" y="299258"/>
                    <a:pt x="69541" y="310342"/>
                  </a:cubicBezTo>
                  <a:lnTo>
                    <a:pt x="41832" y="393469"/>
                  </a:lnTo>
                  <a:lnTo>
                    <a:pt x="25207" y="443346"/>
                  </a:lnTo>
                  <a:lnTo>
                    <a:pt x="19665" y="459971"/>
                  </a:lnTo>
                  <a:lnTo>
                    <a:pt x="14123" y="476597"/>
                  </a:lnTo>
                  <a:cubicBezTo>
                    <a:pt x="10331" y="552429"/>
                    <a:pt x="3039" y="685945"/>
                    <a:pt x="3039" y="753688"/>
                  </a:cubicBezTo>
                  <a:cubicBezTo>
                    <a:pt x="3039" y="960045"/>
                    <a:pt x="-8755" y="906016"/>
                    <a:pt x="14123" y="997528"/>
                  </a:cubicBezTo>
                  <a:cubicBezTo>
                    <a:pt x="34334" y="936895"/>
                    <a:pt x="2102" y="1028732"/>
                    <a:pt x="30748" y="964277"/>
                  </a:cubicBezTo>
                  <a:cubicBezTo>
                    <a:pt x="35493" y="953601"/>
                    <a:pt x="38137" y="942110"/>
                    <a:pt x="41832" y="931026"/>
                  </a:cubicBezTo>
                  <a:cubicBezTo>
                    <a:pt x="43679" y="925484"/>
                    <a:pt x="44134" y="919261"/>
                    <a:pt x="47374" y="914400"/>
                  </a:cubicBezTo>
                  <a:lnTo>
                    <a:pt x="80625" y="864524"/>
                  </a:lnTo>
                  <a:cubicBezTo>
                    <a:pt x="84319" y="858982"/>
                    <a:pt x="86999" y="852608"/>
                    <a:pt x="91708" y="847899"/>
                  </a:cubicBezTo>
                  <a:lnTo>
                    <a:pt x="108334" y="831273"/>
                  </a:lnTo>
                  <a:cubicBezTo>
                    <a:pt x="112029" y="820189"/>
                    <a:pt x="113407" y="808040"/>
                    <a:pt x="119418" y="798022"/>
                  </a:cubicBezTo>
                  <a:cubicBezTo>
                    <a:pt x="139470" y="764602"/>
                    <a:pt x="130068" y="779275"/>
                    <a:pt x="147127" y="753688"/>
                  </a:cubicBezTo>
                  <a:cubicBezTo>
                    <a:pt x="148974" y="748146"/>
                    <a:pt x="151063" y="742679"/>
                    <a:pt x="152668" y="737062"/>
                  </a:cubicBezTo>
                  <a:cubicBezTo>
                    <a:pt x="154760" y="729739"/>
                    <a:pt x="155536" y="722026"/>
                    <a:pt x="158210" y="714895"/>
                  </a:cubicBezTo>
                  <a:cubicBezTo>
                    <a:pt x="161111" y="707160"/>
                    <a:pt x="165044" y="699812"/>
                    <a:pt x="169294" y="692728"/>
                  </a:cubicBezTo>
                  <a:cubicBezTo>
                    <a:pt x="182184" y="671245"/>
                    <a:pt x="194100" y="659830"/>
                    <a:pt x="202545" y="637309"/>
                  </a:cubicBezTo>
                  <a:cubicBezTo>
                    <a:pt x="209182" y="619611"/>
                    <a:pt x="208346" y="598126"/>
                    <a:pt x="219170" y="581891"/>
                  </a:cubicBezTo>
                  <a:lnTo>
                    <a:pt x="230254" y="565266"/>
                  </a:lnTo>
                  <a:cubicBezTo>
                    <a:pt x="232101" y="557877"/>
                    <a:pt x="232796" y="550100"/>
                    <a:pt x="235796" y="543099"/>
                  </a:cubicBezTo>
                  <a:cubicBezTo>
                    <a:pt x="238420" y="536977"/>
                    <a:pt x="244540" y="532709"/>
                    <a:pt x="246879" y="526473"/>
                  </a:cubicBezTo>
                  <a:cubicBezTo>
                    <a:pt x="250186" y="517653"/>
                    <a:pt x="250574" y="508000"/>
                    <a:pt x="252421" y="498764"/>
                  </a:cubicBezTo>
                  <a:cubicBezTo>
                    <a:pt x="263506" y="338034"/>
                    <a:pt x="270398" y="314023"/>
                    <a:pt x="257963" y="144088"/>
                  </a:cubicBezTo>
                  <a:cubicBezTo>
                    <a:pt x="257110" y="132436"/>
                    <a:pt x="250573" y="121921"/>
                    <a:pt x="246879" y="110837"/>
                  </a:cubicBezTo>
                  <a:cubicBezTo>
                    <a:pt x="240755" y="92464"/>
                    <a:pt x="234064" y="74468"/>
                    <a:pt x="230254" y="55419"/>
                  </a:cubicBezTo>
                  <a:cubicBezTo>
                    <a:pt x="228050" y="44401"/>
                    <a:pt x="229737" y="32218"/>
                    <a:pt x="224712" y="22168"/>
                  </a:cubicBezTo>
                  <a:cubicBezTo>
                    <a:pt x="221733" y="16211"/>
                    <a:pt x="206239" y="3695"/>
                    <a:pt x="2025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ACD98631-CD75-E14E-888E-152FB84B8FCB}"/>
                </a:ext>
              </a:extLst>
            </p:cNvPr>
            <p:cNvSpPr/>
            <p:nvPr/>
          </p:nvSpPr>
          <p:spPr>
            <a:xfrm>
              <a:off x="3158836" y="1341120"/>
              <a:ext cx="1762299" cy="1075113"/>
            </a:xfrm>
            <a:custGeom>
              <a:avLst/>
              <a:gdLst>
                <a:gd name="connsiteX0" fmla="*/ 1651462 w 1762299"/>
                <a:gd name="connsiteY0" fmla="*/ 1075113 h 1075113"/>
                <a:gd name="connsiteX1" fmla="*/ 1651462 w 1762299"/>
                <a:gd name="connsiteY1" fmla="*/ 1075113 h 1075113"/>
                <a:gd name="connsiteX2" fmla="*/ 1618211 w 1762299"/>
                <a:gd name="connsiteY2" fmla="*/ 1036320 h 1075113"/>
                <a:gd name="connsiteX3" fmla="*/ 1579419 w 1762299"/>
                <a:gd name="connsiteY3" fmla="*/ 986444 h 1075113"/>
                <a:gd name="connsiteX4" fmla="*/ 1529542 w 1762299"/>
                <a:gd name="connsiteY4" fmla="*/ 953193 h 1075113"/>
                <a:gd name="connsiteX5" fmla="*/ 1512917 w 1762299"/>
                <a:gd name="connsiteY5" fmla="*/ 942109 h 1075113"/>
                <a:gd name="connsiteX6" fmla="*/ 1479666 w 1762299"/>
                <a:gd name="connsiteY6" fmla="*/ 914400 h 1075113"/>
                <a:gd name="connsiteX7" fmla="*/ 1429789 w 1762299"/>
                <a:gd name="connsiteY7" fmla="*/ 886691 h 1075113"/>
                <a:gd name="connsiteX8" fmla="*/ 1413164 w 1762299"/>
                <a:gd name="connsiteY8" fmla="*/ 870065 h 1075113"/>
                <a:gd name="connsiteX9" fmla="*/ 1379913 w 1762299"/>
                <a:gd name="connsiteY9" fmla="*/ 847898 h 1075113"/>
                <a:gd name="connsiteX10" fmla="*/ 1363288 w 1762299"/>
                <a:gd name="connsiteY10" fmla="*/ 836815 h 1075113"/>
                <a:gd name="connsiteX11" fmla="*/ 1313411 w 1762299"/>
                <a:gd name="connsiteY11" fmla="*/ 792480 h 1075113"/>
                <a:gd name="connsiteX12" fmla="*/ 1291244 w 1762299"/>
                <a:gd name="connsiteY12" fmla="*/ 759229 h 1075113"/>
                <a:gd name="connsiteX13" fmla="*/ 1263535 w 1762299"/>
                <a:gd name="connsiteY13" fmla="*/ 725978 h 1075113"/>
                <a:gd name="connsiteX14" fmla="*/ 1246909 w 1762299"/>
                <a:gd name="connsiteY14" fmla="*/ 692727 h 1075113"/>
                <a:gd name="connsiteX15" fmla="*/ 1230284 w 1762299"/>
                <a:gd name="connsiteY15" fmla="*/ 676102 h 1075113"/>
                <a:gd name="connsiteX16" fmla="*/ 1219200 w 1762299"/>
                <a:gd name="connsiteY16" fmla="*/ 659476 h 1075113"/>
                <a:gd name="connsiteX17" fmla="*/ 1185949 w 1762299"/>
                <a:gd name="connsiteY17" fmla="*/ 626225 h 1075113"/>
                <a:gd name="connsiteX18" fmla="*/ 1163782 w 1762299"/>
                <a:gd name="connsiteY18" fmla="*/ 592975 h 1075113"/>
                <a:gd name="connsiteX19" fmla="*/ 1147157 w 1762299"/>
                <a:gd name="connsiteY19" fmla="*/ 559724 h 1075113"/>
                <a:gd name="connsiteX20" fmla="*/ 1136073 w 1762299"/>
                <a:gd name="connsiteY20" fmla="*/ 543098 h 1075113"/>
                <a:gd name="connsiteX21" fmla="*/ 1130531 w 1762299"/>
                <a:gd name="connsiteY21" fmla="*/ 526473 h 1075113"/>
                <a:gd name="connsiteX22" fmla="*/ 1124989 w 1762299"/>
                <a:gd name="connsiteY22" fmla="*/ 504305 h 1075113"/>
                <a:gd name="connsiteX23" fmla="*/ 1108364 w 1762299"/>
                <a:gd name="connsiteY23" fmla="*/ 493222 h 1075113"/>
                <a:gd name="connsiteX24" fmla="*/ 1075113 w 1762299"/>
                <a:gd name="connsiteY24" fmla="*/ 459971 h 1075113"/>
                <a:gd name="connsiteX25" fmla="*/ 1064029 w 1762299"/>
                <a:gd name="connsiteY25" fmla="*/ 443345 h 1075113"/>
                <a:gd name="connsiteX26" fmla="*/ 1047404 w 1762299"/>
                <a:gd name="connsiteY26" fmla="*/ 432262 h 1075113"/>
                <a:gd name="connsiteX27" fmla="*/ 1019695 w 1762299"/>
                <a:gd name="connsiteY27" fmla="*/ 410095 h 1075113"/>
                <a:gd name="connsiteX28" fmla="*/ 1008611 w 1762299"/>
                <a:gd name="connsiteY28" fmla="*/ 393469 h 1075113"/>
                <a:gd name="connsiteX29" fmla="*/ 986444 w 1762299"/>
                <a:gd name="connsiteY29" fmla="*/ 387927 h 1075113"/>
                <a:gd name="connsiteX30" fmla="*/ 969819 w 1762299"/>
                <a:gd name="connsiteY30" fmla="*/ 382385 h 1075113"/>
                <a:gd name="connsiteX31" fmla="*/ 648393 w 1762299"/>
                <a:gd name="connsiteY31" fmla="*/ 376844 h 1075113"/>
                <a:gd name="connsiteX32" fmla="*/ 543099 w 1762299"/>
                <a:gd name="connsiteY32" fmla="*/ 376844 h 1075113"/>
                <a:gd name="connsiteX33" fmla="*/ 515389 w 1762299"/>
                <a:gd name="connsiteY33" fmla="*/ 371302 h 1075113"/>
                <a:gd name="connsiteX34" fmla="*/ 476597 w 1762299"/>
                <a:gd name="connsiteY34" fmla="*/ 365760 h 1075113"/>
                <a:gd name="connsiteX35" fmla="*/ 421179 w 1762299"/>
                <a:gd name="connsiteY35" fmla="*/ 349135 h 1075113"/>
                <a:gd name="connsiteX36" fmla="*/ 404553 w 1762299"/>
                <a:gd name="connsiteY36" fmla="*/ 343593 h 1075113"/>
                <a:gd name="connsiteX37" fmla="*/ 371302 w 1762299"/>
                <a:gd name="connsiteY37" fmla="*/ 321425 h 1075113"/>
                <a:gd name="connsiteX38" fmla="*/ 354677 w 1762299"/>
                <a:gd name="connsiteY38" fmla="*/ 310342 h 1075113"/>
                <a:gd name="connsiteX39" fmla="*/ 343593 w 1762299"/>
                <a:gd name="connsiteY39" fmla="*/ 293716 h 1075113"/>
                <a:gd name="connsiteX40" fmla="*/ 326968 w 1762299"/>
                <a:gd name="connsiteY40" fmla="*/ 282633 h 1075113"/>
                <a:gd name="connsiteX41" fmla="*/ 310342 w 1762299"/>
                <a:gd name="connsiteY41" fmla="*/ 266007 h 1075113"/>
                <a:gd name="connsiteX42" fmla="*/ 293717 w 1762299"/>
                <a:gd name="connsiteY42" fmla="*/ 254924 h 1075113"/>
                <a:gd name="connsiteX43" fmla="*/ 243840 w 1762299"/>
                <a:gd name="connsiteY43" fmla="*/ 216131 h 1075113"/>
                <a:gd name="connsiteX44" fmla="*/ 210589 w 1762299"/>
                <a:gd name="connsiteY44" fmla="*/ 205047 h 1075113"/>
                <a:gd name="connsiteX45" fmla="*/ 177339 w 1762299"/>
                <a:gd name="connsiteY45" fmla="*/ 188422 h 1075113"/>
                <a:gd name="connsiteX46" fmla="*/ 160713 w 1762299"/>
                <a:gd name="connsiteY46" fmla="*/ 171796 h 1075113"/>
                <a:gd name="connsiteX47" fmla="*/ 127462 w 1762299"/>
                <a:gd name="connsiteY47" fmla="*/ 149629 h 1075113"/>
                <a:gd name="connsiteX48" fmla="*/ 99753 w 1762299"/>
                <a:gd name="connsiteY48" fmla="*/ 121920 h 1075113"/>
                <a:gd name="connsiteX49" fmla="*/ 88669 w 1762299"/>
                <a:gd name="connsiteY49" fmla="*/ 105295 h 1075113"/>
                <a:gd name="connsiteX50" fmla="*/ 72044 w 1762299"/>
                <a:gd name="connsiteY50" fmla="*/ 88669 h 1075113"/>
                <a:gd name="connsiteX51" fmla="*/ 60960 w 1762299"/>
                <a:gd name="connsiteY51" fmla="*/ 72044 h 1075113"/>
                <a:gd name="connsiteX52" fmla="*/ 0 w 1762299"/>
                <a:gd name="connsiteY52" fmla="*/ 55418 h 1075113"/>
                <a:gd name="connsiteX53" fmla="*/ 33251 w 1762299"/>
                <a:gd name="connsiteY53" fmla="*/ 38793 h 1075113"/>
                <a:gd name="connsiteX54" fmla="*/ 83128 w 1762299"/>
                <a:gd name="connsiteY54" fmla="*/ 16625 h 1075113"/>
                <a:gd name="connsiteX55" fmla="*/ 138546 w 1762299"/>
                <a:gd name="connsiteY55" fmla="*/ 5542 h 1075113"/>
                <a:gd name="connsiteX56" fmla="*/ 160713 w 1762299"/>
                <a:gd name="connsiteY56" fmla="*/ 0 h 1075113"/>
                <a:gd name="connsiteX57" fmla="*/ 648393 w 1762299"/>
                <a:gd name="connsiteY57" fmla="*/ 5542 h 1075113"/>
                <a:gd name="connsiteX58" fmla="*/ 665019 w 1762299"/>
                <a:gd name="connsiteY58" fmla="*/ 11084 h 1075113"/>
                <a:gd name="connsiteX59" fmla="*/ 925484 w 1762299"/>
                <a:gd name="connsiteY59" fmla="*/ 16625 h 1075113"/>
                <a:gd name="connsiteX60" fmla="*/ 997528 w 1762299"/>
                <a:gd name="connsiteY60" fmla="*/ 33251 h 1075113"/>
                <a:gd name="connsiteX61" fmla="*/ 1014153 w 1762299"/>
                <a:gd name="connsiteY61" fmla="*/ 38793 h 1075113"/>
                <a:gd name="connsiteX62" fmla="*/ 1064029 w 1762299"/>
                <a:gd name="connsiteY62" fmla="*/ 66502 h 1075113"/>
                <a:gd name="connsiteX63" fmla="*/ 1080655 w 1762299"/>
                <a:gd name="connsiteY63" fmla="*/ 72044 h 1075113"/>
                <a:gd name="connsiteX64" fmla="*/ 1124989 w 1762299"/>
                <a:gd name="connsiteY64" fmla="*/ 94211 h 1075113"/>
                <a:gd name="connsiteX65" fmla="*/ 1141615 w 1762299"/>
                <a:gd name="connsiteY65" fmla="*/ 99753 h 1075113"/>
                <a:gd name="connsiteX66" fmla="*/ 1169324 w 1762299"/>
                <a:gd name="connsiteY66" fmla="*/ 116378 h 1075113"/>
                <a:gd name="connsiteX67" fmla="*/ 1208117 w 1762299"/>
                <a:gd name="connsiteY67" fmla="*/ 133004 h 1075113"/>
                <a:gd name="connsiteX68" fmla="*/ 1269077 w 1762299"/>
                <a:gd name="connsiteY68" fmla="*/ 182880 h 1075113"/>
                <a:gd name="connsiteX69" fmla="*/ 1313411 w 1762299"/>
                <a:gd name="connsiteY69" fmla="*/ 216131 h 1075113"/>
                <a:gd name="connsiteX70" fmla="*/ 1346662 w 1762299"/>
                <a:gd name="connsiteY70" fmla="*/ 249382 h 1075113"/>
                <a:gd name="connsiteX71" fmla="*/ 1379913 w 1762299"/>
                <a:gd name="connsiteY71" fmla="*/ 277091 h 1075113"/>
                <a:gd name="connsiteX72" fmla="*/ 1424248 w 1762299"/>
                <a:gd name="connsiteY72" fmla="*/ 338051 h 1075113"/>
                <a:gd name="connsiteX73" fmla="*/ 1463040 w 1762299"/>
                <a:gd name="connsiteY73" fmla="*/ 382385 h 1075113"/>
                <a:gd name="connsiteX74" fmla="*/ 1474124 w 1762299"/>
                <a:gd name="connsiteY74" fmla="*/ 404553 h 1075113"/>
                <a:gd name="connsiteX75" fmla="*/ 1490749 w 1762299"/>
                <a:gd name="connsiteY75" fmla="*/ 426720 h 1075113"/>
                <a:gd name="connsiteX76" fmla="*/ 1512917 w 1762299"/>
                <a:gd name="connsiteY76" fmla="*/ 465513 h 1075113"/>
                <a:gd name="connsiteX77" fmla="*/ 1546168 w 1762299"/>
                <a:gd name="connsiteY77" fmla="*/ 509847 h 1075113"/>
                <a:gd name="connsiteX78" fmla="*/ 1573877 w 1762299"/>
                <a:gd name="connsiteY78" fmla="*/ 576349 h 1075113"/>
                <a:gd name="connsiteX79" fmla="*/ 1607128 w 1762299"/>
                <a:gd name="connsiteY79" fmla="*/ 642851 h 1075113"/>
                <a:gd name="connsiteX80" fmla="*/ 1618211 w 1762299"/>
                <a:gd name="connsiteY80" fmla="*/ 659476 h 1075113"/>
                <a:gd name="connsiteX81" fmla="*/ 1640379 w 1762299"/>
                <a:gd name="connsiteY81" fmla="*/ 687185 h 1075113"/>
                <a:gd name="connsiteX82" fmla="*/ 1657004 w 1762299"/>
                <a:gd name="connsiteY82" fmla="*/ 720436 h 1075113"/>
                <a:gd name="connsiteX83" fmla="*/ 1690255 w 1762299"/>
                <a:gd name="connsiteY83" fmla="*/ 764771 h 1075113"/>
                <a:gd name="connsiteX84" fmla="*/ 1717964 w 1762299"/>
                <a:gd name="connsiteY84" fmla="*/ 803564 h 1075113"/>
                <a:gd name="connsiteX85" fmla="*/ 1740131 w 1762299"/>
                <a:gd name="connsiteY85" fmla="*/ 842356 h 1075113"/>
                <a:gd name="connsiteX86" fmla="*/ 1751215 w 1762299"/>
                <a:gd name="connsiteY86" fmla="*/ 858982 h 1075113"/>
                <a:gd name="connsiteX87" fmla="*/ 1762299 w 1762299"/>
                <a:gd name="connsiteY87" fmla="*/ 892233 h 1075113"/>
                <a:gd name="connsiteX88" fmla="*/ 1751215 w 1762299"/>
                <a:gd name="connsiteY88" fmla="*/ 936567 h 1075113"/>
                <a:gd name="connsiteX89" fmla="*/ 1701339 w 1762299"/>
                <a:gd name="connsiteY89" fmla="*/ 980902 h 1075113"/>
                <a:gd name="connsiteX90" fmla="*/ 1679171 w 1762299"/>
                <a:gd name="connsiteY90" fmla="*/ 1014153 h 1075113"/>
                <a:gd name="connsiteX91" fmla="*/ 1673629 w 1762299"/>
                <a:gd name="connsiteY91" fmla="*/ 1030778 h 1075113"/>
                <a:gd name="connsiteX92" fmla="*/ 1651462 w 1762299"/>
                <a:gd name="connsiteY92" fmla="*/ 1075113 h 1075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1762299" h="1075113">
                  <a:moveTo>
                    <a:pt x="1651462" y="1075113"/>
                  </a:moveTo>
                  <a:lnTo>
                    <a:pt x="1651462" y="1075113"/>
                  </a:lnTo>
                  <a:cubicBezTo>
                    <a:pt x="1640378" y="1062182"/>
                    <a:pt x="1628595" y="1049819"/>
                    <a:pt x="1618211" y="1036320"/>
                  </a:cubicBezTo>
                  <a:cubicBezTo>
                    <a:pt x="1600378" y="1013137"/>
                    <a:pt x="1600356" y="1002728"/>
                    <a:pt x="1579419" y="986444"/>
                  </a:cubicBezTo>
                  <a:cubicBezTo>
                    <a:pt x="1579384" y="986416"/>
                    <a:pt x="1537874" y="958747"/>
                    <a:pt x="1529542" y="953193"/>
                  </a:cubicBezTo>
                  <a:cubicBezTo>
                    <a:pt x="1524000" y="949499"/>
                    <a:pt x="1517627" y="946818"/>
                    <a:pt x="1512917" y="942109"/>
                  </a:cubicBezTo>
                  <a:cubicBezTo>
                    <a:pt x="1500663" y="929855"/>
                    <a:pt x="1495094" y="922114"/>
                    <a:pt x="1479666" y="914400"/>
                  </a:cubicBezTo>
                  <a:cubicBezTo>
                    <a:pt x="1451792" y="900463"/>
                    <a:pt x="1464733" y="921637"/>
                    <a:pt x="1429789" y="886691"/>
                  </a:cubicBezTo>
                  <a:cubicBezTo>
                    <a:pt x="1424247" y="881149"/>
                    <a:pt x="1419350" y="874877"/>
                    <a:pt x="1413164" y="870065"/>
                  </a:cubicBezTo>
                  <a:cubicBezTo>
                    <a:pt x="1402649" y="861887"/>
                    <a:pt x="1390997" y="855287"/>
                    <a:pt x="1379913" y="847898"/>
                  </a:cubicBezTo>
                  <a:cubicBezTo>
                    <a:pt x="1374371" y="844204"/>
                    <a:pt x="1367997" y="841524"/>
                    <a:pt x="1363288" y="836815"/>
                  </a:cubicBezTo>
                  <a:cubicBezTo>
                    <a:pt x="1325327" y="798854"/>
                    <a:pt x="1343079" y="812259"/>
                    <a:pt x="1313411" y="792480"/>
                  </a:cubicBezTo>
                  <a:cubicBezTo>
                    <a:pt x="1306022" y="781396"/>
                    <a:pt x="1300663" y="768648"/>
                    <a:pt x="1291244" y="759229"/>
                  </a:cubicBezTo>
                  <a:cubicBezTo>
                    <a:pt x="1278987" y="746972"/>
                    <a:pt x="1271251" y="741410"/>
                    <a:pt x="1263535" y="725978"/>
                  </a:cubicBezTo>
                  <a:cubicBezTo>
                    <a:pt x="1251038" y="700984"/>
                    <a:pt x="1266762" y="716551"/>
                    <a:pt x="1246909" y="692727"/>
                  </a:cubicBezTo>
                  <a:cubicBezTo>
                    <a:pt x="1241892" y="686706"/>
                    <a:pt x="1235301" y="682123"/>
                    <a:pt x="1230284" y="676102"/>
                  </a:cubicBezTo>
                  <a:cubicBezTo>
                    <a:pt x="1226020" y="670985"/>
                    <a:pt x="1223625" y="664454"/>
                    <a:pt x="1219200" y="659476"/>
                  </a:cubicBezTo>
                  <a:cubicBezTo>
                    <a:pt x="1208786" y="647761"/>
                    <a:pt x="1194644" y="639267"/>
                    <a:pt x="1185949" y="626225"/>
                  </a:cubicBezTo>
                  <a:lnTo>
                    <a:pt x="1163782" y="592975"/>
                  </a:lnTo>
                  <a:cubicBezTo>
                    <a:pt x="1132020" y="545330"/>
                    <a:pt x="1170100" y="605609"/>
                    <a:pt x="1147157" y="559724"/>
                  </a:cubicBezTo>
                  <a:cubicBezTo>
                    <a:pt x="1144178" y="553767"/>
                    <a:pt x="1139052" y="549055"/>
                    <a:pt x="1136073" y="543098"/>
                  </a:cubicBezTo>
                  <a:cubicBezTo>
                    <a:pt x="1133461" y="537873"/>
                    <a:pt x="1132136" y="532090"/>
                    <a:pt x="1130531" y="526473"/>
                  </a:cubicBezTo>
                  <a:cubicBezTo>
                    <a:pt x="1128438" y="519149"/>
                    <a:pt x="1129214" y="510643"/>
                    <a:pt x="1124989" y="504305"/>
                  </a:cubicBezTo>
                  <a:cubicBezTo>
                    <a:pt x="1121295" y="498763"/>
                    <a:pt x="1113342" y="497647"/>
                    <a:pt x="1108364" y="493222"/>
                  </a:cubicBezTo>
                  <a:cubicBezTo>
                    <a:pt x="1096649" y="482808"/>
                    <a:pt x="1083808" y="473013"/>
                    <a:pt x="1075113" y="459971"/>
                  </a:cubicBezTo>
                  <a:cubicBezTo>
                    <a:pt x="1071418" y="454429"/>
                    <a:pt x="1068739" y="448055"/>
                    <a:pt x="1064029" y="443345"/>
                  </a:cubicBezTo>
                  <a:cubicBezTo>
                    <a:pt x="1059320" y="438636"/>
                    <a:pt x="1052946" y="435956"/>
                    <a:pt x="1047404" y="432262"/>
                  </a:cubicBezTo>
                  <a:cubicBezTo>
                    <a:pt x="1015637" y="384612"/>
                    <a:pt x="1057936" y="440687"/>
                    <a:pt x="1019695" y="410095"/>
                  </a:cubicBezTo>
                  <a:cubicBezTo>
                    <a:pt x="1014494" y="405934"/>
                    <a:pt x="1014153" y="397164"/>
                    <a:pt x="1008611" y="393469"/>
                  </a:cubicBezTo>
                  <a:cubicBezTo>
                    <a:pt x="1002274" y="389244"/>
                    <a:pt x="993767" y="390019"/>
                    <a:pt x="986444" y="387927"/>
                  </a:cubicBezTo>
                  <a:cubicBezTo>
                    <a:pt x="980827" y="386322"/>
                    <a:pt x="975657" y="382576"/>
                    <a:pt x="969819" y="382385"/>
                  </a:cubicBezTo>
                  <a:cubicBezTo>
                    <a:pt x="862719" y="378874"/>
                    <a:pt x="755535" y="378691"/>
                    <a:pt x="648393" y="376844"/>
                  </a:cubicBezTo>
                  <a:cubicBezTo>
                    <a:pt x="573459" y="364355"/>
                    <a:pt x="664767" y="376844"/>
                    <a:pt x="543099" y="376844"/>
                  </a:cubicBezTo>
                  <a:cubicBezTo>
                    <a:pt x="533679" y="376844"/>
                    <a:pt x="524680" y="372851"/>
                    <a:pt x="515389" y="371302"/>
                  </a:cubicBezTo>
                  <a:cubicBezTo>
                    <a:pt x="502505" y="369155"/>
                    <a:pt x="489448" y="368097"/>
                    <a:pt x="476597" y="365760"/>
                  </a:cubicBezTo>
                  <a:cubicBezTo>
                    <a:pt x="458171" y="362410"/>
                    <a:pt x="438530" y="354919"/>
                    <a:pt x="421179" y="349135"/>
                  </a:cubicBezTo>
                  <a:lnTo>
                    <a:pt x="404553" y="343593"/>
                  </a:lnTo>
                  <a:lnTo>
                    <a:pt x="371302" y="321425"/>
                  </a:lnTo>
                  <a:lnTo>
                    <a:pt x="354677" y="310342"/>
                  </a:lnTo>
                  <a:cubicBezTo>
                    <a:pt x="350982" y="304800"/>
                    <a:pt x="348303" y="298426"/>
                    <a:pt x="343593" y="293716"/>
                  </a:cubicBezTo>
                  <a:cubicBezTo>
                    <a:pt x="338884" y="289007"/>
                    <a:pt x="332085" y="286897"/>
                    <a:pt x="326968" y="282633"/>
                  </a:cubicBezTo>
                  <a:cubicBezTo>
                    <a:pt x="320947" y="277616"/>
                    <a:pt x="316363" y="271024"/>
                    <a:pt x="310342" y="266007"/>
                  </a:cubicBezTo>
                  <a:cubicBezTo>
                    <a:pt x="305225" y="261743"/>
                    <a:pt x="298834" y="259188"/>
                    <a:pt x="293717" y="254924"/>
                  </a:cubicBezTo>
                  <a:cubicBezTo>
                    <a:pt x="274590" y="238985"/>
                    <a:pt x="271855" y="225470"/>
                    <a:pt x="243840" y="216131"/>
                  </a:cubicBezTo>
                  <a:cubicBezTo>
                    <a:pt x="232756" y="212436"/>
                    <a:pt x="220310" y="211528"/>
                    <a:pt x="210589" y="205047"/>
                  </a:cubicBezTo>
                  <a:cubicBezTo>
                    <a:pt x="189104" y="190724"/>
                    <a:pt x="200282" y="196070"/>
                    <a:pt x="177339" y="188422"/>
                  </a:cubicBezTo>
                  <a:cubicBezTo>
                    <a:pt x="171797" y="182880"/>
                    <a:pt x="166900" y="176608"/>
                    <a:pt x="160713" y="171796"/>
                  </a:cubicBezTo>
                  <a:cubicBezTo>
                    <a:pt x="150198" y="163618"/>
                    <a:pt x="127462" y="149629"/>
                    <a:pt x="127462" y="149629"/>
                  </a:cubicBezTo>
                  <a:cubicBezTo>
                    <a:pt x="97911" y="105301"/>
                    <a:pt x="136695" y="158861"/>
                    <a:pt x="99753" y="121920"/>
                  </a:cubicBezTo>
                  <a:cubicBezTo>
                    <a:pt x="95043" y="117210"/>
                    <a:pt x="92933" y="110412"/>
                    <a:pt x="88669" y="105295"/>
                  </a:cubicBezTo>
                  <a:cubicBezTo>
                    <a:pt x="83652" y="99274"/>
                    <a:pt x="77061" y="94690"/>
                    <a:pt x="72044" y="88669"/>
                  </a:cubicBezTo>
                  <a:cubicBezTo>
                    <a:pt x="67780" y="83552"/>
                    <a:pt x="66608" y="75574"/>
                    <a:pt x="60960" y="72044"/>
                  </a:cubicBezTo>
                  <a:cubicBezTo>
                    <a:pt x="47724" y="63772"/>
                    <a:pt x="15824" y="58583"/>
                    <a:pt x="0" y="55418"/>
                  </a:cubicBezTo>
                  <a:cubicBezTo>
                    <a:pt x="47658" y="23649"/>
                    <a:pt x="-12646" y="61742"/>
                    <a:pt x="33251" y="38793"/>
                  </a:cubicBezTo>
                  <a:cubicBezTo>
                    <a:pt x="69636" y="20600"/>
                    <a:pt x="25952" y="30917"/>
                    <a:pt x="83128" y="16625"/>
                  </a:cubicBezTo>
                  <a:cubicBezTo>
                    <a:pt x="134633" y="3751"/>
                    <a:pt x="70582" y="19135"/>
                    <a:pt x="138546" y="5542"/>
                  </a:cubicBezTo>
                  <a:cubicBezTo>
                    <a:pt x="146015" y="4048"/>
                    <a:pt x="153324" y="1847"/>
                    <a:pt x="160713" y="0"/>
                  </a:cubicBezTo>
                  <a:lnTo>
                    <a:pt x="648393" y="5542"/>
                  </a:lnTo>
                  <a:cubicBezTo>
                    <a:pt x="654233" y="5670"/>
                    <a:pt x="659182" y="10851"/>
                    <a:pt x="665019" y="11084"/>
                  </a:cubicBezTo>
                  <a:cubicBezTo>
                    <a:pt x="751791" y="14555"/>
                    <a:pt x="838662" y="14778"/>
                    <a:pt x="925484" y="16625"/>
                  </a:cubicBezTo>
                  <a:cubicBezTo>
                    <a:pt x="975842" y="23819"/>
                    <a:pt x="951886" y="18036"/>
                    <a:pt x="997528" y="33251"/>
                  </a:cubicBezTo>
                  <a:cubicBezTo>
                    <a:pt x="1003070" y="35098"/>
                    <a:pt x="1009292" y="35553"/>
                    <a:pt x="1014153" y="38793"/>
                  </a:cubicBezTo>
                  <a:cubicBezTo>
                    <a:pt x="1035818" y="53235"/>
                    <a:pt x="1034629" y="53435"/>
                    <a:pt x="1064029" y="66502"/>
                  </a:cubicBezTo>
                  <a:cubicBezTo>
                    <a:pt x="1069367" y="68875"/>
                    <a:pt x="1075337" y="69627"/>
                    <a:pt x="1080655" y="72044"/>
                  </a:cubicBezTo>
                  <a:cubicBezTo>
                    <a:pt x="1095696" y="78881"/>
                    <a:pt x="1109315" y="88986"/>
                    <a:pt x="1124989" y="94211"/>
                  </a:cubicBezTo>
                  <a:cubicBezTo>
                    <a:pt x="1130531" y="96058"/>
                    <a:pt x="1136390" y="97141"/>
                    <a:pt x="1141615" y="99753"/>
                  </a:cubicBezTo>
                  <a:cubicBezTo>
                    <a:pt x="1151249" y="104570"/>
                    <a:pt x="1159690" y="111561"/>
                    <a:pt x="1169324" y="116378"/>
                  </a:cubicBezTo>
                  <a:cubicBezTo>
                    <a:pt x="1198877" y="131154"/>
                    <a:pt x="1173525" y="109943"/>
                    <a:pt x="1208117" y="133004"/>
                  </a:cubicBezTo>
                  <a:cubicBezTo>
                    <a:pt x="1314837" y="204151"/>
                    <a:pt x="1215580" y="139110"/>
                    <a:pt x="1269077" y="182880"/>
                  </a:cubicBezTo>
                  <a:cubicBezTo>
                    <a:pt x="1283374" y="194577"/>
                    <a:pt x="1300349" y="203069"/>
                    <a:pt x="1313411" y="216131"/>
                  </a:cubicBezTo>
                  <a:cubicBezTo>
                    <a:pt x="1324495" y="227215"/>
                    <a:pt x="1334620" y="239347"/>
                    <a:pt x="1346662" y="249382"/>
                  </a:cubicBezTo>
                  <a:cubicBezTo>
                    <a:pt x="1357746" y="258618"/>
                    <a:pt x="1369711" y="266889"/>
                    <a:pt x="1379913" y="277091"/>
                  </a:cubicBezTo>
                  <a:cubicBezTo>
                    <a:pt x="1430812" y="327990"/>
                    <a:pt x="1388033" y="290972"/>
                    <a:pt x="1424248" y="338051"/>
                  </a:cubicBezTo>
                  <a:cubicBezTo>
                    <a:pt x="1436221" y="353615"/>
                    <a:pt x="1451258" y="366676"/>
                    <a:pt x="1463040" y="382385"/>
                  </a:cubicBezTo>
                  <a:cubicBezTo>
                    <a:pt x="1467997" y="388994"/>
                    <a:pt x="1469745" y="397547"/>
                    <a:pt x="1474124" y="404553"/>
                  </a:cubicBezTo>
                  <a:cubicBezTo>
                    <a:pt x="1479019" y="412385"/>
                    <a:pt x="1485854" y="418888"/>
                    <a:pt x="1490749" y="426720"/>
                  </a:cubicBezTo>
                  <a:cubicBezTo>
                    <a:pt x="1519011" y="471939"/>
                    <a:pt x="1485802" y="428230"/>
                    <a:pt x="1512917" y="465513"/>
                  </a:cubicBezTo>
                  <a:cubicBezTo>
                    <a:pt x="1523782" y="480452"/>
                    <a:pt x="1546168" y="509847"/>
                    <a:pt x="1546168" y="509847"/>
                  </a:cubicBezTo>
                  <a:cubicBezTo>
                    <a:pt x="1583148" y="620791"/>
                    <a:pt x="1546136" y="524335"/>
                    <a:pt x="1573877" y="576349"/>
                  </a:cubicBezTo>
                  <a:cubicBezTo>
                    <a:pt x="1585540" y="598217"/>
                    <a:pt x="1593381" y="622229"/>
                    <a:pt x="1607128" y="642851"/>
                  </a:cubicBezTo>
                  <a:cubicBezTo>
                    <a:pt x="1610822" y="648393"/>
                    <a:pt x="1614215" y="654148"/>
                    <a:pt x="1618211" y="659476"/>
                  </a:cubicBezTo>
                  <a:cubicBezTo>
                    <a:pt x="1625308" y="668939"/>
                    <a:pt x="1634029" y="677206"/>
                    <a:pt x="1640379" y="687185"/>
                  </a:cubicBezTo>
                  <a:cubicBezTo>
                    <a:pt x="1647032" y="697639"/>
                    <a:pt x="1650303" y="710012"/>
                    <a:pt x="1657004" y="720436"/>
                  </a:cubicBezTo>
                  <a:cubicBezTo>
                    <a:pt x="1666993" y="735975"/>
                    <a:pt x="1681993" y="748249"/>
                    <a:pt x="1690255" y="764771"/>
                  </a:cubicBezTo>
                  <a:cubicBezTo>
                    <a:pt x="1710764" y="805786"/>
                    <a:pt x="1689882" y="769865"/>
                    <a:pt x="1717964" y="803564"/>
                  </a:cubicBezTo>
                  <a:cubicBezTo>
                    <a:pt x="1730242" y="818298"/>
                    <a:pt x="1730272" y="825102"/>
                    <a:pt x="1740131" y="842356"/>
                  </a:cubicBezTo>
                  <a:cubicBezTo>
                    <a:pt x="1743436" y="848139"/>
                    <a:pt x="1748510" y="852895"/>
                    <a:pt x="1751215" y="858982"/>
                  </a:cubicBezTo>
                  <a:cubicBezTo>
                    <a:pt x="1755960" y="869658"/>
                    <a:pt x="1762299" y="892233"/>
                    <a:pt x="1762299" y="892233"/>
                  </a:cubicBezTo>
                  <a:cubicBezTo>
                    <a:pt x="1761952" y="893966"/>
                    <a:pt x="1755803" y="930668"/>
                    <a:pt x="1751215" y="936567"/>
                  </a:cubicBezTo>
                  <a:cubicBezTo>
                    <a:pt x="1730775" y="962846"/>
                    <a:pt x="1723561" y="966086"/>
                    <a:pt x="1701339" y="980902"/>
                  </a:cubicBezTo>
                  <a:cubicBezTo>
                    <a:pt x="1693950" y="991986"/>
                    <a:pt x="1683384" y="1001516"/>
                    <a:pt x="1679171" y="1014153"/>
                  </a:cubicBezTo>
                  <a:cubicBezTo>
                    <a:pt x="1677324" y="1019695"/>
                    <a:pt x="1676869" y="1025918"/>
                    <a:pt x="1673629" y="1030778"/>
                  </a:cubicBezTo>
                  <a:cubicBezTo>
                    <a:pt x="1669282" y="1037299"/>
                    <a:pt x="1655156" y="1067724"/>
                    <a:pt x="1651462" y="1075113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D80AD8AE-222B-074C-A4FB-7A649AEA64D3}"/>
                </a:ext>
              </a:extLst>
            </p:cNvPr>
            <p:cNvSpPr/>
            <p:nvPr/>
          </p:nvSpPr>
          <p:spPr>
            <a:xfrm>
              <a:off x="510001" y="1016000"/>
              <a:ext cx="3395591" cy="3670300"/>
            </a:xfrm>
            <a:custGeom>
              <a:avLst/>
              <a:gdLst>
                <a:gd name="connsiteX0" fmla="*/ 2372899 w 3395591"/>
                <a:gd name="connsiteY0" fmla="*/ 381000 h 3670300"/>
                <a:gd name="connsiteX1" fmla="*/ 2372899 w 3395591"/>
                <a:gd name="connsiteY1" fmla="*/ 381000 h 3670300"/>
                <a:gd name="connsiteX2" fmla="*/ 2303049 w 3395591"/>
                <a:gd name="connsiteY2" fmla="*/ 419100 h 3670300"/>
                <a:gd name="connsiteX3" fmla="*/ 2271299 w 3395591"/>
                <a:gd name="connsiteY3" fmla="*/ 444500 h 3670300"/>
                <a:gd name="connsiteX4" fmla="*/ 2252249 w 3395591"/>
                <a:gd name="connsiteY4" fmla="*/ 457200 h 3670300"/>
                <a:gd name="connsiteX5" fmla="*/ 2233199 w 3395591"/>
                <a:gd name="connsiteY5" fmla="*/ 476250 h 3670300"/>
                <a:gd name="connsiteX6" fmla="*/ 2214149 w 3395591"/>
                <a:gd name="connsiteY6" fmla="*/ 488950 h 3670300"/>
                <a:gd name="connsiteX7" fmla="*/ 2169699 w 3395591"/>
                <a:gd name="connsiteY7" fmla="*/ 546100 h 3670300"/>
                <a:gd name="connsiteX8" fmla="*/ 2156999 w 3395591"/>
                <a:gd name="connsiteY8" fmla="*/ 565150 h 3670300"/>
                <a:gd name="connsiteX9" fmla="*/ 2137949 w 3395591"/>
                <a:gd name="connsiteY9" fmla="*/ 603250 h 3670300"/>
                <a:gd name="connsiteX10" fmla="*/ 2118899 w 3395591"/>
                <a:gd name="connsiteY10" fmla="*/ 660400 h 3670300"/>
                <a:gd name="connsiteX11" fmla="*/ 2112549 w 3395591"/>
                <a:gd name="connsiteY11" fmla="*/ 679450 h 3670300"/>
                <a:gd name="connsiteX12" fmla="*/ 2106199 w 3395591"/>
                <a:gd name="connsiteY12" fmla="*/ 698500 h 3670300"/>
                <a:gd name="connsiteX13" fmla="*/ 2068099 w 3395591"/>
                <a:gd name="connsiteY13" fmla="*/ 723900 h 3670300"/>
                <a:gd name="connsiteX14" fmla="*/ 2049049 w 3395591"/>
                <a:gd name="connsiteY14" fmla="*/ 742950 h 3670300"/>
                <a:gd name="connsiteX15" fmla="*/ 2029999 w 3395591"/>
                <a:gd name="connsiteY15" fmla="*/ 749300 h 3670300"/>
                <a:gd name="connsiteX16" fmla="*/ 2010949 w 3395591"/>
                <a:gd name="connsiteY16" fmla="*/ 762000 h 3670300"/>
                <a:gd name="connsiteX17" fmla="*/ 1934749 w 3395591"/>
                <a:gd name="connsiteY17" fmla="*/ 781050 h 3670300"/>
                <a:gd name="connsiteX18" fmla="*/ 1826799 w 3395591"/>
                <a:gd name="connsiteY18" fmla="*/ 787400 h 3670300"/>
                <a:gd name="connsiteX19" fmla="*/ 1541049 w 3395591"/>
                <a:gd name="connsiteY19" fmla="*/ 787400 h 3670300"/>
                <a:gd name="connsiteX20" fmla="*/ 1521999 w 3395591"/>
                <a:gd name="connsiteY20" fmla="*/ 800100 h 3670300"/>
                <a:gd name="connsiteX21" fmla="*/ 1483899 w 3395591"/>
                <a:gd name="connsiteY21" fmla="*/ 812800 h 3670300"/>
                <a:gd name="connsiteX22" fmla="*/ 1445799 w 3395591"/>
                <a:gd name="connsiteY22" fmla="*/ 831850 h 3670300"/>
                <a:gd name="connsiteX23" fmla="*/ 1426749 w 3395591"/>
                <a:gd name="connsiteY23" fmla="*/ 844550 h 3670300"/>
                <a:gd name="connsiteX24" fmla="*/ 1407699 w 3395591"/>
                <a:gd name="connsiteY24" fmla="*/ 850900 h 3670300"/>
                <a:gd name="connsiteX25" fmla="*/ 1388649 w 3395591"/>
                <a:gd name="connsiteY25" fmla="*/ 863600 h 3670300"/>
                <a:gd name="connsiteX26" fmla="*/ 1369599 w 3395591"/>
                <a:gd name="connsiteY26" fmla="*/ 869950 h 3670300"/>
                <a:gd name="connsiteX27" fmla="*/ 1331499 w 3395591"/>
                <a:gd name="connsiteY27" fmla="*/ 895350 h 3670300"/>
                <a:gd name="connsiteX28" fmla="*/ 1274349 w 3395591"/>
                <a:gd name="connsiteY28" fmla="*/ 914400 h 3670300"/>
                <a:gd name="connsiteX29" fmla="*/ 1255299 w 3395591"/>
                <a:gd name="connsiteY29" fmla="*/ 920750 h 3670300"/>
                <a:gd name="connsiteX30" fmla="*/ 1217199 w 3395591"/>
                <a:gd name="connsiteY30" fmla="*/ 952500 h 3670300"/>
                <a:gd name="connsiteX31" fmla="*/ 1198149 w 3395591"/>
                <a:gd name="connsiteY31" fmla="*/ 965200 h 3670300"/>
                <a:gd name="connsiteX32" fmla="*/ 1185449 w 3395591"/>
                <a:gd name="connsiteY32" fmla="*/ 984250 h 3670300"/>
                <a:gd name="connsiteX33" fmla="*/ 1140999 w 3395591"/>
                <a:gd name="connsiteY33" fmla="*/ 1041400 h 3670300"/>
                <a:gd name="connsiteX34" fmla="*/ 1134649 w 3395591"/>
                <a:gd name="connsiteY34" fmla="*/ 1060450 h 3670300"/>
                <a:gd name="connsiteX35" fmla="*/ 1121949 w 3395591"/>
                <a:gd name="connsiteY35" fmla="*/ 1079500 h 3670300"/>
                <a:gd name="connsiteX36" fmla="*/ 1134649 w 3395591"/>
                <a:gd name="connsiteY36" fmla="*/ 1054100 h 3670300"/>
                <a:gd name="connsiteX37" fmla="*/ 1128299 w 3395591"/>
                <a:gd name="connsiteY37" fmla="*/ 1079500 h 3670300"/>
                <a:gd name="connsiteX38" fmla="*/ 1115599 w 3395591"/>
                <a:gd name="connsiteY38" fmla="*/ 1130300 h 3670300"/>
                <a:gd name="connsiteX39" fmla="*/ 1121949 w 3395591"/>
                <a:gd name="connsiteY39" fmla="*/ 1333500 h 3670300"/>
                <a:gd name="connsiteX40" fmla="*/ 1134649 w 3395591"/>
                <a:gd name="connsiteY40" fmla="*/ 1371600 h 3670300"/>
                <a:gd name="connsiteX41" fmla="*/ 1166399 w 3395591"/>
                <a:gd name="connsiteY41" fmla="*/ 1428750 h 3670300"/>
                <a:gd name="connsiteX42" fmla="*/ 1185449 w 3395591"/>
                <a:gd name="connsiteY42" fmla="*/ 1435100 h 3670300"/>
                <a:gd name="connsiteX43" fmla="*/ 1191799 w 3395591"/>
                <a:gd name="connsiteY43" fmla="*/ 1454150 h 3670300"/>
                <a:gd name="connsiteX44" fmla="*/ 1223549 w 3395591"/>
                <a:gd name="connsiteY44" fmla="*/ 1492250 h 3670300"/>
                <a:gd name="connsiteX45" fmla="*/ 1229899 w 3395591"/>
                <a:gd name="connsiteY45" fmla="*/ 1511300 h 3670300"/>
                <a:gd name="connsiteX46" fmla="*/ 1242599 w 3395591"/>
                <a:gd name="connsiteY46" fmla="*/ 1530350 h 3670300"/>
                <a:gd name="connsiteX47" fmla="*/ 1248949 w 3395591"/>
                <a:gd name="connsiteY47" fmla="*/ 1600200 h 3670300"/>
                <a:gd name="connsiteX48" fmla="*/ 1229899 w 3395591"/>
                <a:gd name="connsiteY48" fmla="*/ 1720850 h 3670300"/>
                <a:gd name="connsiteX49" fmla="*/ 1210849 w 3395591"/>
                <a:gd name="connsiteY49" fmla="*/ 1733550 h 3670300"/>
                <a:gd name="connsiteX50" fmla="*/ 1185449 w 3395591"/>
                <a:gd name="connsiteY50" fmla="*/ 1771650 h 3670300"/>
                <a:gd name="connsiteX51" fmla="*/ 1153699 w 3395591"/>
                <a:gd name="connsiteY51" fmla="*/ 1828800 h 3670300"/>
                <a:gd name="connsiteX52" fmla="*/ 1140999 w 3395591"/>
                <a:gd name="connsiteY52" fmla="*/ 1847850 h 3670300"/>
                <a:gd name="connsiteX53" fmla="*/ 1128299 w 3395591"/>
                <a:gd name="connsiteY53" fmla="*/ 1866900 h 3670300"/>
                <a:gd name="connsiteX54" fmla="*/ 1109249 w 3395591"/>
                <a:gd name="connsiteY54" fmla="*/ 1879600 h 3670300"/>
                <a:gd name="connsiteX55" fmla="*/ 1083849 w 3395591"/>
                <a:gd name="connsiteY55" fmla="*/ 1917700 h 3670300"/>
                <a:gd name="connsiteX56" fmla="*/ 1071149 w 3395591"/>
                <a:gd name="connsiteY56" fmla="*/ 1936750 h 3670300"/>
                <a:gd name="connsiteX57" fmla="*/ 1026699 w 3395591"/>
                <a:gd name="connsiteY57" fmla="*/ 1993900 h 3670300"/>
                <a:gd name="connsiteX58" fmla="*/ 1020349 w 3395591"/>
                <a:gd name="connsiteY58" fmla="*/ 2012950 h 3670300"/>
                <a:gd name="connsiteX59" fmla="*/ 988599 w 3395591"/>
                <a:gd name="connsiteY59" fmla="*/ 2070100 h 3670300"/>
                <a:gd name="connsiteX60" fmla="*/ 994949 w 3395591"/>
                <a:gd name="connsiteY60" fmla="*/ 2133600 h 3670300"/>
                <a:gd name="connsiteX61" fmla="*/ 1013999 w 3395591"/>
                <a:gd name="connsiteY61" fmla="*/ 2190750 h 3670300"/>
                <a:gd name="connsiteX62" fmla="*/ 1033049 w 3395591"/>
                <a:gd name="connsiteY62" fmla="*/ 2254250 h 3670300"/>
                <a:gd name="connsiteX63" fmla="*/ 1045749 w 3395591"/>
                <a:gd name="connsiteY63" fmla="*/ 2273300 h 3670300"/>
                <a:gd name="connsiteX64" fmla="*/ 1064799 w 3395591"/>
                <a:gd name="connsiteY64" fmla="*/ 2286000 h 3670300"/>
                <a:gd name="connsiteX65" fmla="*/ 1096549 w 3395591"/>
                <a:gd name="connsiteY65" fmla="*/ 2324100 h 3670300"/>
                <a:gd name="connsiteX66" fmla="*/ 1128299 w 3395591"/>
                <a:gd name="connsiteY66" fmla="*/ 2355850 h 3670300"/>
                <a:gd name="connsiteX67" fmla="*/ 1160049 w 3395591"/>
                <a:gd name="connsiteY67" fmla="*/ 2387600 h 3670300"/>
                <a:gd name="connsiteX68" fmla="*/ 1191799 w 3395591"/>
                <a:gd name="connsiteY68" fmla="*/ 2413000 h 3670300"/>
                <a:gd name="connsiteX69" fmla="*/ 1248949 w 3395591"/>
                <a:gd name="connsiteY69" fmla="*/ 2457450 h 3670300"/>
                <a:gd name="connsiteX70" fmla="*/ 1267999 w 3395591"/>
                <a:gd name="connsiteY70" fmla="*/ 2470150 h 3670300"/>
                <a:gd name="connsiteX71" fmla="*/ 1293399 w 3395591"/>
                <a:gd name="connsiteY71" fmla="*/ 2476500 h 3670300"/>
                <a:gd name="connsiteX72" fmla="*/ 1312449 w 3395591"/>
                <a:gd name="connsiteY72" fmla="*/ 2514600 h 3670300"/>
                <a:gd name="connsiteX73" fmla="*/ 1331499 w 3395591"/>
                <a:gd name="connsiteY73" fmla="*/ 2533650 h 3670300"/>
                <a:gd name="connsiteX74" fmla="*/ 1356899 w 3395591"/>
                <a:gd name="connsiteY74" fmla="*/ 2571750 h 3670300"/>
                <a:gd name="connsiteX75" fmla="*/ 1369599 w 3395591"/>
                <a:gd name="connsiteY75" fmla="*/ 2590800 h 3670300"/>
                <a:gd name="connsiteX76" fmla="*/ 1375949 w 3395591"/>
                <a:gd name="connsiteY76" fmla="*/ 2647950 h 3670300"/>
                <a:gd name="connsiteX77" fmla="*/ 1363249 w 3395591"/>
                <a:gd name="connsiteY77" fmla="*/ 2717800 h 3670300"/>
                <a:gd name="connsiteX78" fmla="*/ 1356899 w 3395591"/>
                <a:gd name="connsiteY78" fmla="*/ 2749550 h 3670300"/>
                <a:gd name="connsiteX79" fmla="*/ 1363249 w 3395591"/>
                <a:gd name="connsiteY79" fmla="*/ 2876550 h 3670300"/>
                <a:gd name="connsiteX80" fmla="*/ 1369599 w 3395591"/>
                <a:gd name="connsiteY80" fmla="*/ 2895600 h 3670300"/>
                <a:gd name="connsiteX81" fmla="*/ 1375949 w 3395591"/>
                <a:gd name="connsiteY81" fmla="*/ 2921000 h 3670300"/>
                <a:gd name="connsiteX82" fmla="*/ 1382299 w 3395591"/>
                <a:gd name="connsiteY82" fmla="*/ 2940050 h 3670300"/>
                <a:gd name="connsiteX83" fmla="*/ 1394999 w 3395591"/>
                <a:gd name="connsiteY83" fmla="*/ 2984500 h 3670300"/>
                <a:gd name="connsiteX84" fmla="*/ 1426749 w 3395591"/>
                <a:gd name="connsiteY84" fmla="*/ 3022600 h 3670300"/>
                <a:gd name="connsiteX85" fmla="*/ 1439449 w 3395591"/>
                <a:gd name="connsiteY85" fmla="*/ 3041650 h 3670300"/>
                <a:gd name="connsiteX86" fmla="*/ 1477549 w 3395591"/>
                <a:gd name="connsiteY86" fmla="*/ 3054350 h 3670300"/>
                <a:gd name="connsiteX87" fmla="*/ 1521999 w 3395591"/>
                <a:gd name="connsiteY87" fmla="*/ 3048000 h 3670300"/>
                <a:gd name="connsiteX88" fmla="*/ 1541049 w 3395591"/>
                <a:gd name="connsiteY88" fmla="*/ 3035300 h 3670300"/>
                <a:gd name="connsiteX89" fmla="*/ 1579149 w 3395591"/>
                <a:gd name="connsiteY89" fmla="*/ 3022600 h 3670300"/>
                <a:gd name="connsiteX90" fmla="*/ 1604549 w 3395591"/>
                <a:gd name="connsiteY90" fmla="*/ 3009900 h 3670300"/>
                <a:gd name="connsiteX91" fmla="*/ 1699799 w 3395591"/>
                <a:gd name="connsiteY91" fmla="*/ 3003550 h 3670300"/>
                <a:gd name="connsiteX92" fmla="*/ 1744249 w 3395591"/>
                <a:gd name="connsiteY92" fmla="*/ 2990850 h 3670300"/>
                <a:gd name="connsiteX93" fmla="*/ 1763299 w 3395591"/>
                <a:gd name="connsiteY93" fmla="*/ 2984500 h 3670300"/>
                <a:gd name="connsiteX94" fmla="*/ 1871249 w 3395591"/>
                <a:gd name="connsiteY94" fmla="*/ 2990850 h 3670300"/>
                <a:gd name="connsiteX95" fmla="*/ 1890299 w 3395591"/>
                <a:gd name="connsiteY95" fmla="*/ 2997200 h 3670300"/>
                <a:gd name="connsiteX96" fmla="*/ 1934749 w 3395591"/>
                <a:gd name="connsiteY96" fmla="*/ 3009900 h 3670300"/>
                <a:gd name="connsiteX97" fmla="*/ 1953799 w 3395591"/>
                <a:gd name="connsiteY97" fmla="*/ 3048000 h 3670300"/>
                <a:gd name="connsiteX98" fmla="*/ 1960149 w 3395591"/>
                <a:gd name="connsiteY98" fmla="*/ 3067050 h 3670300"/>
                <a:gd name="connsiteX99" fmla="*/ 1972849 w 3395591"/>
                <a:gd name="connsiteY99" fmla="*/ 3086100 h 3670300"/>
                <a:gd name="connsiteX100" fmla="*/ 1979199 w 3395591"/>
                <a:gd name="connsiteY100" fmla="*/ 3105150 h 3670300"/>
                <a:gd name="connsiteX101" fmla="*/ 2004599 w 3395591"/>
                <a:gd name="connsiteY101" fmla="*/ 3143250 h 3670300"/>
                <a:gd name="connsiteX102" fmla="*/ 2029999 w 3395591"/>
                <a:gd name="connsiteY102" fmla="*/ 3181350 h 3670300"/>
                <a:gd name="connsiteX103" fmla="*/ 2042699 w 3395591"/>
                <a:gd name="connsiteY103" fmla="*/ 3200400 h 3670300"/>
                <a:gd name="connsiteX104" fmla="*/ 2055399 w 3395591"/>
                <a:gd name="connsiteY104" fmla="*/ 3238500 h 3670300"/>
                <a:gd name="connsiteX105" fmla="*/ 2106199 w 3395591"/>
                <a:gd name="connsiteY105" fmla="*/ 3282950 h 3670300"/>
                <a:gd name="connsiteX106" fmla="*/ 2125249 w 3395591"/>
                <a:gd name="connsiteY106" fmla="*/ 3295650 h 3670300"/>
                <a:gd name="connsiteX107" fmla="*/ 2277649 w 3395591"/>
                <a:gd name="connsiteY107" fmla="*/ 3289300 h 3670300"/>
                <a:gd name="connsiteX108" fmla="*/ 2315749 w 3395591"/>
                <a:gd name="connsiteY108" fmla="*/ 3276600 h 3670300"/>
                <a:gd name="connsiteX109" fmla="*/ 2360199 w 3395591"/>
                <a:gd name="connsiteY109" fmla="*/ 3263900 h 3670300"/>
                <a:gd name="connsiteX110" fmla="*/ 2506249 w 3395591"/>
                <a:gd name="connsiteY110" fmla="*/ 3251200 h 3670300"/>
                <a:gd name="connsiteX111" fmla="*/ 2550699 w 3395591"/>
                <a:gd name="connsiteY111" fmla="*/ 3244850 h 3670300"/>
                <a:gd name="connsiteX112" fmla="*/ 2639599 w 3395591"/>
                <a:gd name="connsiteY112" fmla="*/ 3232150 h 3670300"/>
                <a:gd name="connsiteX113" fmla="*/ 2684049 w 3395591"/>
                <a:gd name="connsiteY113" fmla="*/ 3219450 h 3670300"/>
                <a:gd name="connsiteX114" fmla="*/ 2842799 w 3395591"/>
                <a:gd name="connsiteY114" fmla="*/ 3232150 h 3670300"/>
                <a:gd name="connsiteX115" fmla="*/ 2893599 w 3395591"/>
                <a:gd name="connsiteY115" fmla="*/ 3244850 h 3670300"/>
                <a:gd name="connsiteX116" fmla="*/ 2925349 w 3395591"/>
                <a:gd name="connsiteY116" fmla="*/ 3251200 h 3670300"/>
                <a:gd name="connsiteX117" fmla="*/ 3033299 w 3395591"/>
                <a:gd name="connsiteY117" fmla="*/ 3263900 h 3670300"/>
                <a:gd name="connsiteX118" fmla="*/ 3084099 w 3395591"/>
                <a:gd name="connsiteY118" fmla="*/ 3276600 h 3670300"/>
                <a:gd name="connsiteX119" fmla="*/ 3109499 w 3395591"/>
                <a:gd name="connsiteY119" fmla="*/ 3282950 h 3670300"/>
                <a:gd name="connsiteX120" fmla="*/ 3141249 w 3395591"/>
                <a:gd name="connsiteY120" fmla="*/ 3289300 h 3670300"/>
                <a:gd name="connsiteX121" fmla="*/ 3160299 w 3395591"/>
                <a:gd name="connsiteY121" fmla="*/ 3295650 h 3670300"/>
                <a:gd name="connsiteX122" fmla="*/ 3185699 w 3395591"/>
                <a:gd name="connsiteY122" fmla="*/ 3302000 h 3670300"/>
                <a:gd name="connsiteX123" fmla="*/ 3204749 w 3395591"/>
                <a:gd name="connsiteY123" fmla="*/ 3308350 h 3670300"/>
                <a:gd name="connsiteX124" fmla="*/ 3287299 w 3395591"/>
                <a:gd name="connsiteY124" fmla="*/ 3314700 h 3670300"/>
                <a:gd name="connsiteX125" fmla="*/ 3350799 w 3395591"/>
                <a:gd name="connsiteY125" fmla="*/ 3333750 h 3670300"/>
                <a:gd name="connsiteX126" fmla="*/ 3369849 w 3395591"/>
                <a:gd name="connsiteY126" fmla="*/ 3340100 h 3670300"/>
                <a:gd name="connsiteX127" fmla="*/ 3388899 w 3395591"/>
                <a:gd name="connsiteY127" fmla="*/ 3352800 h 3670300"/>
                <a:gd name="connsiteX128" fmla="*/ 3395249 w 3395591"/>
                <a:gd name="connsiteY128" fmla="*/ 3371850 h 3670300"/>
                <a:gd name="connsiteX129" fmla="*/ 3376199 w 3395591"/>
                <a:gd name="connsiteY129" fmla="*/ 3397250 h 3670300"/>
                <a:gd name="connsiteX130" fmla="*/ 3331749 w 3395591"/>
                <a:gd name="connsiteY130" fmla="*/ 3441700 h 3670300"/>
                <a:gd name="connsiteX131" fmla="*/ 3306349 w 3395591"/>
                <a:gd name="connsiteY131" fmla="*/ 3467100 h 3670300"/>
                <a:gd name="connsiteX132" fmla="*/ 3230149 w 3395591"/>
                <a:gd name="connsiteY132" fmla="*/ 3530600 h 3670300"/>
                <a:gd name="connsiteX133" fmla="*/ 3204749 w 3395591"/>
                <a:gd name="connsiteY133" fmla="*/ 3549650 h 3670300"/>
                <a:gd name="connsiteX134" fmla="*/ 3185699 w 3395591"/>
                <a:gd name="connsiteY134" fmla="*/ 3568700 h 3670300"/>
                <a:gd name="connsiteX135" fmla="*/ 3128549 w 3395591"/>
                <a:gd name="connsiteY135" fmla="*/ 3606800 h 3670300"/>
                <a:gd name="connsiteX136" fmla="*/ 3096799 w 3395591"/>
                <a:gd name="connsiteY136" fmla="*/ 3632200 h 3670300"/>
                <a:gd name="connsiteX137" fmla="*/ 3071399 w 3395591"/>
                <a:gd name="connsiteY137" fmla="*/ 3638550 h 3670300"/>
                <a:gd name="connsiteX138" fmla="*/ 3026949 w 3395591"/>
                <a:gd name="connsiteY138" fmla="*/ 3657600 h 3670300"/>
                <a:gd name="connsiteX139" fmla="*/ 2918999 w 3395591"/>
                <a:gd name="connsiteY139" fmla="*/ 3670300 h 3670300"/>
                <a:gd name="connsiteX140" fmla="*/ 2544349 w 3395591"/>
                <a:gd name="connsiteY140" fmla="*/ 3657600 h 3670300"/>
                <a:gd name="connsiteX141" fmla="*/ 2487199 w 3395591"/>
                <a:gd name="connsiteY141" fmla="*/ 3644900 h 3670300"/>
                <a:gd name="connsiteX142" fmla="*/ 2442749 w 3395591"/>
                <a:gd name="connsiteY142" fmla="*/ 3638550 h 3670300"/>
                <a:gd name="connsiteX143" fmla="*/ 2379249 w 3395591"/>
                <a:gd name="connsiteY143" fmla="*/ 3625850 h 3670300"/>
                <a:gd name="connsiteX144" fmla="*/ 2353849 w 3395591"/>
                <a:gd name="connsiteY144" fmla="*/ 3619500 h 3670300"/>
                <a:gd name="connsiteX145" fmla="*/ 2296699 w 3395591"/>
                <a:gd name="connsiteY145" fmla="*/ 3613150 h 3670300"/>
                <a:gd name="connsiteX146" fmla="*/ 2226849 w 3395591"/>
                <a:gd name="connsiteY146" fmla="*/ 3600450 h 3670300"/>
                <a:gd name="connsiteX147" fmla="*/ 2010949 w 3395591"/>
                <a:gd name="connsiteY147" fmla="*/ 3594100 h 3670300"/>
                <a:gd name="connsiteX148" fmla="*/ 1528349 w 3395591"/>
                <a:gd name="connsiteY148" fmla="*/ 3594100 h 3670300"/>
                <a:gd name="connsiteX149" fmla="*/ 1490249 w 3395591"/>
                <a:gd name="connsiteY149" fmla="*/ 3556000 h 3670300"/>
                <a:gd name="connsiteX150" fmla="*/ 1477549 w 3395591"/>
                <a:gd name="connsiteY150" fmla="*/ 3524250 h 3670300"/>
                <a:gd name="connsiteX151" fmla="*/ 1318799 w 3395591"/>
                <a:gd name="connsiteY151" fmla="*/ 3492500 h 3670300"/>
                <a:gd name="connsiteX152" fmla="*/ 918749 w 3395591"/>
                <a:gd name="connsiteY152" fmla="*/ 3333750 h 3670300"/>
                <a:gd name="connsiteX153" fmla="*/ 613949 w 3395591"/>
                <a:gd name="connsiteY153" fmla="*/ 3162300 h 3670300"/>
                <a:gd name="connsiteX154" fmla="*/ 569499 w 3395591"/>
                <a:gd name="connsiteY154" fmla="*/ 3136900 h 3670300"/>
                <a:gd name="connsiteX155" fmla="*/ 404399 w 3395591"/>
                <a:gd name="connsiteY155" fmla="*/ 3035300 h 3670300"/>
                <a:gd name="connsiteX156" fmla="*/ 328199 w 3395591"/>
                <a:gd name="connsiteY156" fmla="*/ 2984500 h 3670300"/>
                <a:gd name="connsiteX157" fmla="*/ 201199 w 3395591"/>
                <a:gd name="connsiteY157" fmla="*/ 2901950 h 3670300"/>
                <a:gd name="connsiteX158" fmla="*/ 131349 w 3395591"/>
                <a:gd name="connsiteY158" fmla="*/ 2851150 h 3670300"/>
                <a:gd name="connsiteX159" fmla="*/ 74199 w 3395591"/>
                <a:gd name="connsiteY159" fmla="*/ 2787650 h 3670300"/>
                <a:gd name="connsiteX160" fmla="*/ 42449 w 3395591"/>
                <a:gd name="connsiteY160" fmla="*/ 2730500 h 3670300"/>
                <a:gd name="connsiteX161" fmla="*/ 36099 w 3395591"/>
                <a:gd name="connsiteY161" fmla="*/ 1562100 h 3670300"/>
                <a:gd name="connsiteX162" fmla="*/ 42449 w 3395591"/>
                <a:gd name="connsiteY162" fmla="*/ 1543050 h 3670300"/>
                <a:gd name="connsiteX163" fmla="*/ 48799 w 3395591"/>
                <a:gd name="connsiteY163" fmla="*/ 1504950 h 3670300"/>
                <a:gd name="connsiteX164" fmla="*/ 55149 w 3395591"/>
                <a:gd name="connsiteY164" fmla="*/ 1479550 h 3670300"/>
                <a:gd name="connsiteX165" fmla="*/ 67849 w 3395591"/>
                <a:gd name="connsiteY165" fmla="*/ 1422400 h 3670300"/>
                <a:gd name="connsiteX166" fmla="*/ 93249 w 3395591"/>
                <a:gd name="connsiteY166" fmla="*/ 1377950 h 3670300"/>
                <a:gd name="connsiteX167" fmla="*/ 118649 w 3395591"/>
                <a:gd name="connsiteY167" fmla="*/ 1289050 h 3670300"/>
                <a:gd name="connsiteX168" fmla="*/ 137699 w 3395591"/>
                <a:gd name="connsiteY168" fmla="*/ 1244600 h 3670300"/>
                <a:gd name="connsiteX169" fmla="*/ 213899 w 3395591"/>
                <a:gd name="connsiteY169" fmla="*/ 1111250 h 3670300"/>
                <a:gd name="connsiteX170" fmla="*/ 315499 w 3395591"/>
                <a:gd name="connsiteY170" fmla="*/ 933450 h 3670300"/>
                <a:gd name="connsiteX171" fmla="*/ 391699 w 3395591"/>
                <a:gd name="connsiteY171" fmla="*/ 825500 h 3670300"/>
                <a:gd name="connsiteX172" fmla="*/ 448849 w 3395591"/>
                <a:gd name="connsiteY172" fmla="*/ 749300 h 3670300"/>
                <a:gd name="connsiteX173" fmla="*/ 480599 w 3395591"/>
                <a:gd name="connsiteY173" fmla="*/ 704850 h 3670300"/>
                <a:gd name="connsiteX174" fmla="*/ 499649 w 3395591"/>
                <a:gd name="connsiteY174" fmla="*/ 679450 h 3670300"/>
                <a:gd name="connsiteX175" fmla="*/ 556799 w 3395591"/>
                <a:gd name="connsiteY175" fmla="*/ 622300 h 3670300"/>
                <a:gd name="connsiteX176" fmla="*/ 588549 w 3395591"/>
                <a:gd name="connsiteY176" fmla="*/ 584200 h 3670300"/>
                <a:gd name="connsiteX177" fmla="*/ 613949 w 3395591"/>
                <a:gd name="connsiteY177" fmla="*/ 552450 h 3670300"/>
                <a:gd name="connsiteX178" fmla="*/ 645699 w 3395591"/>
                <a:gd name="connsiteY178" fmla="*/ 520700 h 3670300"/>
                <a:gd name="connsiteX179" fmla="*/ 728249 w 3395591"/>
                <a:gd name="connsiteY179" fmla="*/ 419100 h 3670300"/>
                <a:gd name="connsiteX180" fmla="*/ 747299 w 3395591"/>
                <a:gd name="connsiteY180" fmla="*/ 412750 h 3670300"/>
                <a:gd name="connsiteX181" fmla="*/ 836199 w 3395591"/>
                <a:gd name="connsiteY181" fmla="*/ 361950 h 3670300"/>
                <a:gd name="connsiteX182" fmla="*/ 912399 w 3395591"/>
                <a:gd name="connsiteY182" fmla="*/ 317500 h 3670300"/>
                <a:gd name="connsiteX183" fmla="*/ 937799 w 3395591"/>
                <a:gd name="connsiteY183" fmla="*/ 304800 h 3670300"/>
                <a:gd name="connsiteX184" fmla="*/ 963199 w 3395591"/>
                <a:gd name="connsiteY184" fmla="*/ 298450 h 3670300"/>
                <a:gd name="connsiteX185" fmla="*/ 1026699 w 3395591"/>
                <a:gd name="connsiteY185" fmla="*/ 266700 h 3670300"/>
                <a:gd name="connsiteX186" fmla="*/ 1045749 w 3395591"/>
                <a:gd name="connsiteY186" fmla="*/ 254000 h 3670300"/>
                <a:gd name="connsiteX187" fmla="*/ 1109249 w 3395591"/>
                <a:gd name="connsiteY187" fmla="*/ 228600 h 3670300"/>
                <a:gd name="connsiteX188" fmla="*/ 1147349 w 3395591"/>
                <a:gd name="connsiteY188" fmla="*/ 203200 h 3670300"/>
                <a:gd name="connsiteX189" fmla="*/ 1166399 w 3395591"/>
                <a:gd name="connsiteY189" fmla="*/ 190500 h 3670300"/>
                <a:gd name="connsiteX190" fmla="*/ 1185449 w 3395591"/>
                <a:gd name="connsiteY190" fmla="*/ 184150 h 3670300"/>
                <a:gd name="connsiteX191" fmla="*/ 1204499 w 3395591"/>
                <a:gd name="connsiteY191" fmla="*/ 171450 h 3670300"/>
                <a:gd name="connsiteX192" fmla="*/ 1248949 w 3395591"/>
                <a:gd name="connsiteY192" fmla="*/ 146050 h 3670300"/>
                <a:gd name="connsiteX193" fmla="*/ 1274349 w 3395591"/>
                <a:gd name="connsiteY193" fmla="*/ 133350 h 3670300"/>
                <a:gd name="connsiteX194" fmla="*/ 1293399 w 3395591"/>
                <a:gd name="connsiteY194" fmla="*/ 120650 h 3670300"/>
                <a:gd name="connsiteX195" fmla="*/ 1344199 w 3395591"/>
                <a:gd name="connsiteY195" fmla="*/ 95250 h 3670300"/>
                <a:gd name="connsiteX196" fmla="*/ 1363249 w 3395591"/>
                <a:gd name="connsiteY196" fmla="*/ 82550 h 3670300"/>
                <a:gd name="connsiteX197" fmla="*/ 1382299 w 3395591"/>
                <a:gd name="connsiteY197" fmla="*/ 76200 h 3670300"/>
                <a:gd name="connsiteX198" fmla="*/ 1401349 w 3395591"/>
                <a:gd name="connsiteY198" fmla="*/ 63500 h 3670300"/>
                <a:gd name="connsiteX199" fmla="*/ 1445799 w 3395591"/>
                <a:gd name="connsiteY199" fmla="*/ 44450 h 3670300"/>
                <a:gd name="connsiteX200" fmla="*/ 1464849 w 3395591"/>
                <a:gd name="connsiteY200" fmla="*/ 31750 h 3670300"/>
                <a:gd name="connsiteX201" fmla="*/ 1483899 w 3395591"/>
                <a:gd name="connsiteY201" fmla="*/ 25400 h 3670300"/>
                <a:gd name="connsiteX202" fmla="*/ 1547399 w 3395591"/>
                <a:gd name="connsiteY202" fmla="*/ 0 h 3670300"/>
                <a:gd name="connsiteX203" fmla="*/ 2125249 w 3395591"/>
                <a:gd name="connsiteY203" fmla="*/ 6350 h 3670300"/>
                <a:gd name="connsiteX204" fmla="*/ 2214149 w 3395591"/>
                <a:gd name="connsiteY204" fmla="*/ 19050 h 3670300"/>
                <a:gd name="connsiteX205" fmla="*/ 2233199 w 3395591"/>
                <a:gd name="connsiteY205" fmla="*/ 31750 h 3670300"/>
                <a:gd name="connsiteX206" fmla="*/ 2258599 w 3395591"/>
                <a:gd name="connsiteY206" fmla="*/ 38100 h 3670300"/>
                <a:gd name="connsiteX207" fmla="*/ 2277649 w 3395591"/>
                <a:gd name="connsiteY207" fmla="*/ 57150 h 3670300"/>
                <a:gd name="connsiteX208" fmla="*/ 2309399 w 3395591"/>
                <a:gd name="connsiteY208" fmla="*/ 76200 h 3670300"/>
                <a:gd name="connsiteX209" fmla="*/ 2347499 w 3395591"/>
                <a:gd name="connsiteY209" fmla="*/ 101600 h 3670300"/>
                <a:gd name="connsiteX210" fmla="*/ 2372899 w 3395591"/>
                <a:gd name="connsiteY210" fmla="*/ 146050 h 3670300"/>
                <a:gd name="connsiteX211" fmla="*/ 2398299 w 3395591"/>
                <a:gd name="connsiteY211" fmla="*/ 184150 h 3670300"/>
                <a:gd name="connsiteX212" fmla="*/ 2410999 w 3395591"/>
                <a:gd name="connsiteY212" fmla="*/ 203200 h 3670300"/>
                <a:gd name="connsiteX213" fmla="*/ 2417349 w 3395591"/>
                <a:gd name="connsiteY213" fmla="*/ 222250 h 3670300"/>
                <a:gd name="connsiteX214" fmla="*/ 2398299 w 3395591"/>
                <a:gd name="connsiteY214" fmla="*/ 323850 h 3670300"/>
                <a:gd name="connsiteX215" fmla="*/ 2385599 w 3395591"/>
                <a:gd name="connsiteY215" fmla="*/ 361950 h 3670300"/>
                <a:gd name="connsiteX216" fmla="*/ 2372899 w 3395591"/>
                <a:gd name="connsiteY216" fmla="*/ 381000 h 3670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</a:cxnLst>
              <a:rect l="l" t="t" r="r" b="b"/>
              <a:pathLst>
                <a:path w="3395591" h="3670300">
                  <a:moveTo>
                    <a:pt x="2372899" y="381000"/>
                  </a:moveTo>
                  <a:lnTo>
                    <a:pt x="2372899" y="381000"/>
                  </a:lnTo>
                  <a:cubicBezTo>
                    <a:pt x="2349616" y="393700"/>
                    <a:pt x="2325539" y="405043"/>
                    <a:pt x="2303049" y="419100"/>
                  </a:cubicBezTo>
                  <a:cubicBezTo>
                    <a:pt x="2291556" y="426283"/>
                    <a:pt x="2282142" y="436368"/>
                    <a:pt x="2271299" y="444500"/>
                  </a:cubicBezTo>
                  <a:cubicBezTo>
                    <a:pt x="2265194" y="449079"/>
                    <a:pt x="2258112" y="452314"/>
                    <a:pt x="2252249" y="457200"/>
                  </a:cubicBezTo>
                  <a:cubicBezTo>
                    <a:pt x="2245350" y="462949"/>
                    <a:pt x="2240098" y="470501"/>
                    <a:pt x="2233199" y="476250"/>
                  </a:cubicBezTo>
                  <a:cubicBezTo>
                    <a:pt x="2227336" y="481136"/>
                    <a:pt x="2220012" y="484064"/>
                    <a:pt x="2214149" y="488950"/>
                  </a:cubicBezTo>
                  <a:cubicBezTo>
                    <a:pt x="2191767" y="507602"/>
                    <a:pt x="2187400" y="519549"/>
                    <a:pt x="2169699" y="546100"/>
                  </a:cubicBezTo>
                  <a:cubicBezTo>
                    <a:pt x="2165466" y="552450"/>
                    <a:pt x="2159412" y="557910"/>
                    <a:pt x="2156999" y="565150"/>
                  </a:cubicBezTo>
                  <a:cubicBezTo>
                    <a:pt x="2133841" y="634625"/>
                    <a:pt x="2170775" y="529392"/>
                    <a:pt x="2137949" y="603250"/>
                  </a:cubicBezTo>
                  <a:lnTo>
                    <a:pt x="2118899" y="660400"/>
                  </a:lnTo>
                  <a:lnTo>
                    <a:pt x="2112549" y="679450"/>
                  </a:lnTo>
                  <a:cubicBezTo>
                    <a:pt x="2110432" y="685800"/>
                    <a:pt x="2111768" y="694787"/>
                    <a:pt x="2106199" y="698500"/>
                  </a:cubicBezTo>
                  <a:cubicBezTo>
                    <a:pt x="2093499" y="706967"/>
                    <a:pt x="2078892" y="713107"/>
                    <a:pt x="2068099" y="723900"/>
                  </a:cubicBezTo>
                  <a:cubicBezTo>
                    <a:pt x="2061749" y="730250"/>
                    <a:pt x="2056521" y="737969"/>
                    <a:pt x="2049049" y="742950"/>
                  </a:cubicBezTo>
                  <a:cubicBezTo>
                    <a:pt x="2043480" y="746663"/>
                    <a:pt x="2035986" y="746307"/>
                    <a:pt x="2029999" y="749300"/>
                  </a:cubicBezTo>
                  <a:cubicBezTo>
                    <a:pt x="2023173" y="752713"/>
                    <a:pt x="2017923" y="758900"/>
                    <a:pt x="2010949" y="762000"/>
                  </a:cubicBezTo>
                  <a:cubicBezTo>
                    <a:pt x="1988167" y="772125"/>
                    <a:pt x="1959574" y="778891"/>
                    <a:pt x="1934749" y="781050"/>
                  </a:cubicBezTo>
                  <a:cubicBezTo>
                    <a:pt x="1898839" y="784173"/>
                    <a:pt x="1862782" y="785283"/>
                    <a:pt x="1826799" y="787400"/>
                  </a:cubicBezTo>
                  <a:cubicBezTo>
                    <a:pt x="1713671" y="781446"/>
                    <a:pt x="1660893" y="775002"/>
                    <a:pt x="1541049" y="787400"/>
                  </a:cubicBezTo>
                  <a:cubicBezTo>
                    <a:pt x="1533458" y="788185"/>
                    <a:pt x="1528973" y="797000"/>
                    <a:pt x="1521999" y="800100"/>
                  </a:cubicBezTo>
                  <a:cubicBezTo>
                    <a:pt x="1509766" y="805537"/>
                    <a:pt x="1495038" y="805374"/>
                    <a:pt x="1483899" y="812800"/>
                  </a:cubicBezTo>
                  <a:cubicBezTo>
                    <a:pt x="1429304" y="849196"/>
                    <a:pt x="1498379" y="805560"/>
                    <a:pt x="1445799" y="831850"/>
                  </a:cubicBezTo>
                  <a:cubicBezTo>
                    <a:pt x="1438973" y="835263"/>
                    <a:pt x="1433575" y="841137"/>
                    <a:pt x="1426749" y="844550"/>
                  </a:cubicBezTo>
                  <a:cubicBezTo>
                    <a:pt x="1420762" y="847543"/>
                    <a:pt x="1413686" y="847907"/>
                    <a:pt x="1407699" y="850900"/>
                  </a:cubicBezTo>
                  <a:cubicBezTo>
                    <a:pt x="1400873" y="854313"/>
                    <a:pt x="1395475" y="860187"/>
                    <a:pt x="1388649" y="863600"/>
                  </a:cubicBezTo>
                  <a:cubicBezTo>
                    <a:pt x="1382662" y="866593"/>
                    <a:pt x="1375450" y="866699"/>
                    <a:pt x="1369599" y="869950"/>
                  </a:cubicBezTo>
                  <a:cubicBezTo>
                    <a:pt x="1356256" y="877363"/>
                    <a:pt x="1345979" y="890523"/>
                    <a:pt x="1331499" y="895350"/>
                  </a:cubicBezTo>
                  <a:lnTo>
                    <a:pt x="1274349" y="914400"/>
                  </a:lnTo>
                  <a:cubicBezTo>
                    <a:pt x="1267999" y="916517"/>
                    <a:pt x="1260868" y="917037"/>
                    <a:pt x="1255299" y="920750"/>
                  </a:cubicBezTo>
                  <a:cubicBezTo>
                    <a:pt x="1208001" y="952282"/>
                    <a:pt x="1266092" y="911756"/>
                    <a:pt x="1217199" y="952500"/>
                  </a:cubicBezTo>
                  <a:cubicBezTo>
                    <a:pt x="1211336" y="957386"/>
                    <a:pt x="1204499" y="960967"/>
                    <a:pt x="1198149" y="965200"/>
                  </a:cubicBezTo>
                  <a:cubicBezTo>
                    <a:pt x="1193916" y="971550"/>
                    <a:pt x="1190335" y="978387"/>
                    <a:pt x="1185449" y="984250"/>
                  </a:cubicBezTo>
                  <a:cubicBezTo>
                    <a:pt x="1167186" y="1006166"/>
                    <a:pt x="1151698" y="1009302"/>
                    <a:pt x="1140999" y="1041400"/>
                  </a:cubicBezTo>
                  <a:cubicBezTo>
                    <a:pt x="1138882" y="1047750"/>
                    <a:pt x="1137642" y="1054463"/>
                    <a:pt x="1134649" y="1060450"/>
                  </a:cubicBezTo>
                  <a:cubicBezTo>
                    <a:pt x="1131236" y="1067276"/>
                    <a:pt x="1121949" y="1087132"/>
                    <a:pt x="1121949" y="1079500"/>
                  </a:cubicBezTo>
                  <a:cubicBezTo>
                    <a:pt x="1121949" y="1070034"/>
                    <a:pt x="1125183" y="1054100"/>
                    <a:pt x="1134649" y="1054100"/>
                  </a:cubicBezTo>
                  <a:cubicBezTo>
                    <a:pt x="1143376" y="1054100"/>
                    <a:pt x="1130697" y="1071109"/>
                    <a:pt x="1128299" y="1079500"/>
                  </a:cubicBezTo>
                  <a:cubicBezTo>
                    <a:pt x="1115282" y="1125061"/>
                    <a:pt x="1128509" y="1065749"/>
                    <a:pt x="1115599" y="1130300"/>
                  </a:cubicBezTo>
                  <a:cubicBezTo>
                    <a:pt x="1117716" y="1198033"/>
                    <a:pt x="1116616" y="1265944"/>
                    <a:pt x="1121949" y="1333500"/>
                  </a:cubicBezTo>
                  <a:cubicBezTo>
                    <a:pt x="1123003" y="1346845"/>
                    <a:pt x="1130416" y="1358900"/>
                    <a:pt x="1134649" y="1371600"/>
                  </a:cubicBezTo>
                  <a:cubicBezTo>
                    <a:pt x="1140240" y="1388374"/>
                    <a:pt x="1150023" y="1423291"/>
                    <a:pt x="1166399" y="1428750"/>
                  </a:cubicBezTo>
                  <a:lnTo>
                    <a:pt x="1185449" y="1435100"/>
                  </a:lnTo>
                  <a:cubicBezTo>
                    <a:pt x="1187566" y="1441450"/>
                    <a:pt x="1188806" y="1448163"/>
                    <a:pt x="1191799" y="1454150"/>
                  </a:cubicBezTo>
                  <a:cubicBezTo>
                    <a:pt x="1200640" y="1471831"/>
                    <a:pt x="1209505" y="1478206"/>
                    <a:pt x="1223549" y="1492250"/>
                  </a:cubicBezTo>
                  <a:cubicBezTo>
                    <a:pt x="1225666" y="1498600"/>
                    <a:pt x="1226906" y="1505313"/>
                    <a:pt x="1229899" y="1511300"/>
                  </a:cubicBezTo>
                  <a:cubicBezTo>
                    <a:pt x="1233312" y="1518126"/>
                    <a:pt x="1241000" y="1522888"/>
                    <a:pt x="1242599" y="1530350"/>
                  </a:cubicBezTo>
                  <a:cubicBezTo>
                    <a:pt x="1247498" y="1553210"/>
                    <a:pt x="1246832" y="1576917"/>
                    <a:pt x="1248949" y="1600200"/>
                  </a:cubicBezTo>
                  <a:cubicBezTo>
                    <a:pt x="1246795" y="1634666"/>
                    <a:pt x="1260371" y="1690378"/>
                    <a:pt x="1229899" y="1720850"/>
                  </a:cubicBezTo>
                  <a:cubicBezTo>
                    <a:pt x="1224503" y="1726246"/>
                    <a:pt x="1217199" y="1729317"/>
                    <a:pt x="1210849" y="1733550"/>
                  </a:cubicBezTo>
                  <a:cubicBezTo>
                    <a:pt x="1202382" y="1746250"/>
                    <a:pt x="1190276" y="1757170"/>
                    <a:pt x="1185449" y="1771650"/>
                  </a:cubicBezTo>
                  <a:cubicBezTo>
                    <a:pt x="1174272" y="1805180"/>
                    <a:pt x="1182812" y="1785131"/>
                    <a:pt x="1153699" y="1828800"/>
                  </a:cubicBezTo>
                  <a:lnTo>
                    <a:pt x="1140999" y="1847850"/>
                  </a:lnTo>
                  <a:cubicBezTo>
                    <a:pt x="1136766" y="1854200"/>
                    <a:pt x="1134649" y="1862667"/>
                    <a:pt x="1128299" y="1866900"/>
                  </a:cubicBezTo>
                  <a:lnTo>
                    <a:pt x="1109249" y="1879600"/>
                  </a:lnTo>
                  <a:lnTo>
                    <a:pt x="1083849" y="1917700"/>
                  </a:lnTo>
                  <a:cubicBezTo>
                    <a:pt x="1079616" y="1924050"/>
                    <a:pt x="1076545" y="1931354"/>
                    <a:pt x="1071149" y="1936750"/>
                  </a:cubicBezTo>
                  <a:cubicBezTo>
                    <a:pt x="1054712" y="1953187"/>
                    <a:pt x="1034294" y="1971114"/>
                    <a:pt x="1026699" y="1993900"/>
                  </a:cubicBezTo>
                  <a:cubicBezTo>
                    <a:pt x="1024582" y="2000250"/>
                    <a:pt x="1023600" y="2007099"/>
                    <a:pt x="1020349" y="2012950"/>
                  </a:cubicBezTo>
                  <a:cubicBezTo>
                    <a:pt x="983958" y="2078454"/>
                    <a:pt x="1002967" y="2026995"/>
                    <a:pt x="988599" y="2070100"/>
                  </a:cubicBezTo>
                  <a:cubicBezTo>
                    <a:pt x="990716" y="2091267"/>
                    <a:pt x="991029" y="2112692"/>
                    <a:pt x="994949" y="2133600"/>
                  </a:cubicBezTo>
                  <a:cubicBezTo>
                    <a:pt x="999711" y="2159000"/>
                    <a:pt x="1008443" y="2168525"/>
                    <a:pt x="1013999" y="2190750"/>
                  </a:cubicBezTo>
                  <a:cubicBezTo>
                    <a:pt x="1017549" y="2204949"/>
                    <a:pt x="1026865" y="2244974"/>
                    <a:pt x="1033049" y="2254250"/>
                  </a:cubicBezTo>
                  <a:cubicBezTo>
                    <a:pt x="1037282" y="2260600"/>
                    <a:pt x="1040353" y="2267904"/>
                    <a:pt x="1045749" y="2273300"/>
                  </a:cubicBezTo>
                  <a:cubicBezTo>
                    <a:pt x="1051145" y="2278696"/>
                    <a:pt x="1058449" y="2281767"/>
                    <a:pt x="1064799" y="2286000"/>
                  </a:cubicBezTo>
                  <a:cubicBezTo>
                    <a:pt x="1096331" y="2333298"/>
                    <a:pt x="1055805" y="2275207"/>
                    <a:pt x="1096549" y="2324100"/>
                  </a:cubicBezTo>
                  <a:cubicBezTo>
                    <a:pt x="1123007" y="2355850"/>
                    <a:pt x="1093374" y="2332567"/>
                    <a:pt x="1128299" y="2355850"/>
                  </a:cubicBezTo>
                  <a:cubicBezTo>
                    <a:pt x="1162166" y="2406650"/>
                    <a:pt x="1117716" y="2345267"/>
                    <a:pt x="1160049" y="2387600"/>
                  </a:cubicBezTo>
                  <a:cubicBezTo>
                    <a:pt x="1188772" y="2416323"/>
                    <a:pt x="1154713" y="2400638"/>
                    <a:pt x="1191799" y="2413000"/>
                  </a:cubicBezTo>
                  <a:cubicBezTo>
                    <a:pt x="1221642" y="2442843"/>
                    <a:pt x="1203377" y="2427069"/>
                    <a:pt x="1248949" y="2457450"/>
                  </a:cubicBezTo>
                  <a:cubicBezTo>
                    <a:pt x="1255299" y="2461683"/>
                    <a:pt x="1260595" y="2468299"/>
                    <a:pt x="1267999" y="2470150"/>
                  </a:cubicBezTo>
                  <a:lnTo>
                    <a:pt x="1293399" y="2476500"/>
                  </a:lnTo>
                  <a:cubicBezTo>
                    <a:pt x="1299763" y="2495593"/>
                    <a:pt x="1298772" y="2498187"/>
                    <a:pt x="1312449" y="2514600"/>
                  </a:cubicBezTo>
                  <a:cubicBezTo>
                    <a:pt x="1318198" y="2521499"/>
                    <a:pt x="1325986" y="2526561"/>
                    <a:pt x="1331499" y="2533650"/>
                  </a:cubicBezTo>
                  <a:cubicBezTo>
                    <a:pt x="1340870" y="2545698"/>
                    <a:pt x="1348432" y="2559050"/>
                    <a:pt x="1356899" y="2571750"/>
                  </a:cubicBezTo>
                  <a:lnTo>
                    <a:pt x="1369599" y="2590800"/>
                  </a:lnTo>
                  <a:cubicBezTo>
                    <a:pt x="1371716" y="2609850"/>
                    <a:pt x="1375949" y="2628783"/>
                    <a:pt x="1375949" y="2647950"/>
                  </a:cubicBezTo>
                  <a:cubicBezTo>
                    <a:pt x="1375949" y="2675468"/>
                    <a:pt x="1368807" y="2692790"/>
                    <a:pt x="1363249" y="2717800"/>
                  </a:cubicBezTo>
                  <a:cubicBezTo>
                    <a:pt x="1360908" y="2728336"/>
                    <a:pt x="1359016" y="2738967"/>
                    <a:pt x="1356899" y="2749550"/>
                  </a:cubicBezTo>
                  <a:cubicBezTo>
                    <a:pt x="1359016" y="2791883"/>
                    <a:pt x="1359577" y="2834323"/>
                    <a:pt x="1363249" y="2876550"/>
                  </a:cubicBezTo>
                  <a:cubicBezTo>
                    <a:pt x="1363829" y="2883218"/>
                    <a:pt x="1367760" y="2889164"/>
                    <a:pt x="1369599" y="2895600"/>
                  </a:cubicBezTo>
                  <a:cubicBezTo>
                    <a:pt x="1371997" y="2903991"/>
                    <a:pt x="1373551" y="2912609"/>
                    <a:pt x="1375949" y="2921000"/>
                  </a:cubicBezTo>
                  <a:cubicBezTo>
                    <a:pt x="1377788" y="2927436"/>
                    <a:pt x="1380460" y="2933614"/>
                    <a:pt x="1382299" y="2940050"/>
                  </a:cubicBezTo>
                  <a:cubicBezTo>
                    <a:pt x="1385012" y="2949545"/>
                    <a:pt x="1389924" y="2974350"/>
                    <a:pt x="1394999" y="2984500"/>
                  </a:cubicBezTo>
                  <a:cubicBezTo>
                    <a:pt x="1406823" y="3008149"/>
                    <a:pt x="1409194" y="3001534"/>
                    <a:pt x="1426749" y="3022600"/>
                  </a:cubicBezTo>
                  <a:cubicBezTo>
                    <a:pt x="1431635" y="3028463"/>
                    <a:pt x="1432977" y="3037605"/>
                    <a:pt x="1439449" y="3041650"/>
                  </a:cubicBezTo>
                  <a:cubicBezTo>
                    <a:pt x="1450801" y="3048745"/>
                    <a:pt x="1477549" y="3054350"/>
                    <a:pt x="1477549" y="3054350"/>
                  </a:cubicBezTo>
                  <a:cubicBezTo>
                    <a:pt x="1492366" y="3052233"/>
                    <a:pt x="1507663" y="3052301"/>
                    <a:pt x="1521999" y="3048000"/>
                  </a:cubicBezTo>
                  <a:cubicBezTo>
                    <a:pt x="1529309" y="3045807"/>
                    <a:pt x="1534075" y="3038400"/>
                    <a:pt x="1541049" y="3035300"/>
                  </a:cubicBezTo>
                  <a:cubicBezTo>
                    <a:pt x="1553282" y="3029863"/>
                    <a:pt x="1567175" y="3028587"/>
                    <a:pt x="1579149" y="3022600"/>
                  </a:cubicBezTo>
                  <a:cubicBezTo>
                    <a:pt x="1587616" y="3018367"/>
                    <a:pt x="1595199" y="3011376"/>
                    <a:pt x="1604549" y="3009900"/>
                  </a:cubicBezTo>
                  <a:cubicBezTo>
                    <a:pt x="1635980" y="3004937"/>
                    <a:pt x="1668049" y="3005667"/>
                    <a:pt x="1699799" y="3003550"/>
                  </a:cubicBezTo>
                  <a:cubicBezTo>
                    <a:pt x="1745474" y="2988325"/>
                    <a:pt x="1688435" y="3006797"/>
                    <a:pt x="1744249" y="2990850"/>
                  </a:cubicBezTo>
                  <a:cubicBezTo>
                    <a:pt x="1750685" y="2989011"/>
                    <a:pt x="1756949" y="2986617"/>
                    <a:pt x="1763299" y="2984500"/>
                  </a:cubicBezTo>
                  <a:cubicBezTo>
                    <a:pt x="1799282" y="2986617"/>
                    <a:pt x="1835382" y="2987263"/>
                    <a:pt x="1871249" y="2990850"/>
                  </a:cubicBezTo>
                  <a:cubicBezTo>
                    <a:pt x="1877909" y="2991516"/>
                    <a:pt x="1883863" y="2995361"/>
                    <a:pt x="1890299" y="2997200"/>
                  </a:cubicBezTo>
                  <a:cubicBezTo>
                    <a:pt x="1946113" y="3013147"/>
                    <a:pt x="1889074" y="2994675"/>
                    <a:pt x="1934749" y="3009900"/>
                  </a:cubicBezTo>
                  <a:cubicBezTo>
                    <a:pt x="1950710" y="3057783"/>
                    <a:pt x="1929180" y="2998761"/>
                    <a:pt x="1953799" y="3048000"/>
                  </a:cubicBezTo>
                  <a:cubicBezTo>
                    <a:pt x="1956792" y="3053987"/>
                    <a:pt x="1957156" y="3061063"/>
                    <a:pt x="1960149" y="3067050"/>
                  </a:cubicBezTo>
                  <a:cubicBezTo>
                    <a:pt x="1963562" y="3073876"/>
                    <a:pt x="1969436" y="3079274"/>
                    <a:pt x="1972849" y="3086100"/>
                  </a:cubicBezTo>
                  <a:cubicBezTo>
                    <a:pt x="1975842" y="3092087"/>
                    <a:pt x="1975948" y="3099299"/>
                    <a:pt x="1979199" y="3105150"/>
                  </a:cubicBezTo>
                  <a:cubicBezTo>
                    <a:pt x="1986612" y="3118493"/>
                    <a:pt x="1996132" y="3130550"/>
                    <a:pt x="2004599" y="3143250"/>
                  </a:cubicBezTo>
                  <a:lnTo>
                    <a:pt x="2029999" y="3181350"/>
                  </a:lnTo>
                  <a:cubicBezTo>
                    <a:pt x="2034232" y="3187700"/>
                    <a:pt x="2040286" y="3193160"/>
                    <a:pt x="2042699" y="3200400"/>
                  </a:cubicBezTo>
                  <a:cubicBezTo>
                    <a:pt x="2046932" y="3213100"/>
                    <a:pt x="2047973" y="3227361"/>
                    <a:pt x="2055399" y="3238500"/>
                  </a:cubicBezTo>
                  <a:cubicBezTo>
                    <a:pt x="2076566" y="3270250"/>
                    <a:pt x="2061749" y="3253317"/>
                    <a:pt x="2106199" y="3282950"/>
                  </a:cubicBezTo>
                  <a:lnTo>
                    <a:pt x="2125249" y="3295650"/>
                  </a:lnTo>
                  <a:cubicBezTo>
                    <a:pt x="2176049" y="3293533"/>
                    <a:pt x="2227057" y="3294359"/>
                    <a:pt x="2277649" y="3289300"/>
                  </a:cubicBezTo>
                  <a:cubicBezTo>
                    <a:pt x="2290970" y="3287968"/>
                    <a:pt x="2303049" y="3280833"/>
                    <a:pt x="2315749" y="3276600"/>
                  </a:cubicBezTo>
                  <a:cubicBezTo>
                    <a:pt x="2332071" y="3271159"/>
                    <a:pt x="2342657" y="3267089"/>
                    <a:pt x="2360199" y="3263900"/>
                  </a:cubicBezTo>
                  <a:cubicBezTo>
                    <a:pt x="2412758" y="3254344"/>
                    <a:pt x="2447485" y="3254873"/>
                    <a:pt x="2506249" y="3251200"/>
                  </a:cubicBezTo>
                  <a:lnTo>
                    <a:pt x="2550699" y="3244850"/>
                  </a:lnTo>
                  <a:cubicBezTo>
                    <a:pt x="2585817" y="3240168"/>
                    <a:pt x="2606137" y="3238842"/>
                    <a:pt x="2639599" y="3232150"/>
                  </a:cubicBezTo>
                  <a:cubicBezTo>
                    <a:pt x="2659533" y="3228163"/>
                    <a:pt x="2665893" y="3225502"/>
                    <a:pt x="2684049" y="3219450"/>
                  </a:cubicBezTo>
                  <a:cubicBezTo>
                    <a:pt x="2753527" y="3223537"/>
                    <a:pt x="2782511" y="3222875"/>
                    <a:pt x="2842799" y="3232150"/>
                  </a:cubicBezTo>
                  <a:cubicBezTo>
                    <a:pt x="2903652" y="3241512"/>
                    <a:pt x="2850331" y="3234033"/>
                    <a:pt x="2893599" y="3244850"/>
                  </a:cubicBezTo>
                  <a:cubicBezTo>
                    <a:pt x="2904070" y="3247468"/>
                    <a:pt x="2914730" y="3249269"/>
                    <a:pt x="2925349" y="3251200"/>
                  </a:cubicBezTo>
                  <a:cubicBezTo>
                    <a:pt x="2976317" y="3260467"/>
                    <a:pt x="2969137" y="3258067"/>
                    <a:pt x="3033299" y="3263900"/>
                  </a:cubicBezTo>
                  <a:cubicBezTo>
                    <a:pt x="3067340" y="3275247"/>
                    <a:pt x="3038123" y="3266383"/>
                    <a:pt x="3084099" y="3276600"/>
                  </a:cubicBezTo>
                  <a:cubicBezTo>
                    <a:pt x="3092618" y="3278493"/>
                    <a:pt x="3100980" y="3281057"/>
                    <a:pt x="3109499" y="3282950"/>
                  </a:cubicBezTo>
                  <a:cubicBezTo>
                    <a:pt x="3120035" y="3285291"/>
                    <a:pt x="3130778" y="3286682"/>
                    <a:pt x="3141249" y="3289300"/>
                  </a:cubicBezTo>
                  <a:cubicBezTo>
                    <a:pt x="3147743" y="3290923"/>
                    <a:pt x="3153863" y="3293811"/>
                    <a:pt x="3160299" y="3295650"/>
                  </a:cubicBezTo>
                  <a:cubicBezTo>
                    <a:pt x="3168690" y="3298048"/>
                    <a:pt x="3177308" y="3299602"/>
                    <a:pt x="3185699" y="3302000"/>
                  </a:cubicBezTo>
                  <a:cubicBezTo>
                    <a:pt x="3192135" y="3303839"/>
                    <a:pt x="3198107" y="3307520"/>
                    <a:pt x="3204749" y="3308350"/>
                  </a:cubicBezTo>
                  <a:cubicBezTo>
                    <a:pt x="3232134" y="3311773"/>
                    <a:pt x="3259782" y="3312583"/>
                    <a:pt x="3287299" y="3314700"/>
                  </a:cubicBezTo>
                  <a:cubicBezTo>
                    <a:pt x="3325686" y="3324297"/>
                    <a:pt x="3304420" y="3318290"/>
                    <a:pt x="3350799" y="3333750"/>
                  </a:cubicBezTo>
                  <a:cubicBezTo>
                    <a:pt x="3357149" y="3335867"/>
                    <a:pt x="3364280" y="3336387"/>
                    <a:pt x="3369849" y="3340100"/>
                  </a:cubicBezTo>
                  <a:lnTo>
                    <a:pt x="3388899" y="3352800"/>
                  </a:lnTo>
                  <a:cubicBezTo>
                    <a:pt x="3391016" y="3359150"/>
                    <a:pt x="3397088" y="3365414"/>
                    <a:pt x="3395249" y="3371850"/>
                  </a:cubicBezTo>
                  <a:cubicBezTo>
                    <a:pt x="3392342" y="3382026"/>
                    <a:pt x="3383318" y="3389419"/>
                    <a:pt x="3376199" y="3397250"/>
                  </a:cubicBezTo>
                  <a:cubicBezTo>
                    <a:pt x="3362104" y="3412755"/>
                    <a:pt x="3346566" y="3426883"/>
                    <a:pt x="3331749" y="3441700"/>
                  </a:cubicBezTo>
                  <a:cubicBezTo>
                    <a:pt x="3323282" y="3450167"/>
                    <a:pt x="3315547" y="3459435"/>
                    <a:pt x="3306349" y="3467100"/>
                  </a:cubicBezTo>
                  <a:cubicBezTo>
                    <a:pt x="3280949" y="3488267"/>
                    <a:pt x="3255810" y="3509750"/>
                    <a:pt x="3230149" y="3530600"/>
                  </a:cubicBezTo>
                  <a:cubicBezTo>
                    <a:pt x="3221935" y="3537274"/>
                    <a:pt x="3212233" y="3542166"/>
                    <a:pt x="3204749" y="3549650"/>
                  </a:cubicBezTo>
                  <a:cubicBezTo>
                    <a:pt x="3198399" y="3556000"/>
                    <a:pt x="3192883" y="3563312"/>
                    <a:pt x="3185699" y="3568700"/>
                  </a:cubicBezTo>
                  <a:cubicBezTo>
                    <a:pt x="3167383" y="3582437"/>
                    <a:pt x="3147180" y="3593492"/>
                    <a:pt x="3128549" y="3606800"/>
                  </a:cubicBezTo>
                  <a:cubicBezTo>
                    <a:pt x="3117520" y="3614678"/>
                    <a:pt x="3108647" y="3625618"/>
                    <a:pt x="3096799" y="3632200"/>
                  </a:cubicBezTo>
                  <a:cubicBezTo>
                    <a:pt x="3089170" y="3636438"/>
                    <a:pt x="3079601" y="3635568"/>
                    <a:pt x="3071399" y="3638550"/>
                  </a:cubicBezTo>
                  <a:cubicBezTo>
                    <a:pt x="3056249" y="3644059"/>
                    <a:pt x="3042242" y="3652502"/>
                    <a:pt x="3026949" y="3657600"/>
                  </a:cubicBezTo>
                  <a:cubicBezTo>
                    <a:pt x="3000469" y="3666427"/>
                    <a:pt x="2934487" y="3669009"/>
                    <a:pt x="2918999" y="3670300"/>
                  </a:cubicBezTo>
                  <a:cubicBezTo>
                    <a:pt x="2820228" y="3668105"/>
                    <a:pt x="2660714" y="3669236"/>
                    <a:pt x="2544349" y="3657600"/>
                  </a:cubicBezTo>
                  <a:cubicBezTo>
                    <a:pt x="2449264" y="3648091"/>
                    <a:pt x="2544656" y="3656391"/>
                    <a:pt x="2487199" y="3644900"/>
                  </a:cubicBezTo>
                  <a:cubicBezTo>
                    <a:pt x="2472523" y="3641965"/>
                    <a:pt x="2457488" y="3641151"/>
                    <a:pt x="2442749" y="3638550"/>
                  </a:cubicBezTo>
                  <a:cubicBezTo>
                    <a:pt x="2421492" y="3634799"/>
                    <a:pt x="2400356" y="3630373"/>
                    <a:pt x="2379249" y="3625850"/>
                  </a:cubicBezTo>
                  <a:cubicBezTo>
                    <a:pt x="2370715" y="3624021"/>
                    <a:pt x="2362475" y="3620827"/>
                    <a:pt x="2353849" y="3619500"/>
                  </a:cubicBezTo>
                  <a:cubicBezTo>
                    <a:pt x="2334905" y="3616585"/>
                    <a:pt x="2315749" y="3615267"/>
                    <a:pt x="2296699" y="3613150"/>
                  </a:cubicBezTo>
                  <a:cubicBezTo>
                    <a:pt x="2267562" y="3603438"/>
                    <a:pt x="2268734" y="3602445"/>
                    <a:pt x="2226849" y="3600450"/>
                  </a:cubicBezTo>
                  <a:cubicBezTo>
                    <a:pt x="2154933" y="3597025"/>
                    <a:pt x="2082916" y="3596217"/>
                    <a:pt x="2010949" y="3594100"/>
                  </a:cubicBezTo>
                  <a:cubicBezTo>
                    <a:pt x="1960518" y="3595109"/>
                    <a:pt x="1631626" y="3607870"/>
                    <a:pt x="1528349" y="3594100"/>
                  </a:cubicBezTo>
                  <a:cubicBezTo>
                    <a:pt x="1514150" y="3592207"/>
                    <a:pt x="1496340" y="3568182"/>
                    <a:pt x="1490249" y="3556000"/>
                  </a:cubicBezTo>
                  <a:cubicBezTo>
                    <a:pt x="1485151" y="3545805"/>
                    <a:pt x="1487607" y="3529614"/>
                    <a:pt x="1477549" y="3524250"/>
                  </a:cubicBezTo>
                  <a:cubicBezTo>
                    <a:pt x="1458731" y="3514214"/>
                    <a:pt x="1341862" y="3496344"/>
                    <a:pt x="1318799" y="3492500"/>
                  </a:cubicBezTo>
                  <a:cubicBezTo>
                    <a:pt x="1186951" y="3447035"/>
                    <a:pt x="1040608" y="3402296"/>
                    <a:pt x="918749" y="3333750"/>
                  </a:cubicBezTo>
                  <a:lnTo>
                    <a:pt x="613949" y="3162300"/>
                  </a:lnTo>
                  <a:cubicBezTo>
                    <a:pt x="599083" y="3153921"/>
                    <a:pt x="584093" y="3145745"/>
                    <a:pt x="569499" y="3136900"/>
                  </a:cubicBezTo>
                  <a:lnTo>
                    <a:pt x="404399" y="3035300"/>
                  </a:lnTo>
                  <a:cubicBezTo>
                    <a:pt x="378589" y="3018999"/>
                    <a:pt x="353721" y="3001249"/>
                    <a:pt x="328199" y="2984500"/>
                  </a:cubicBezTo>
                  <a:cubicBezTo>
                    <a:pt x="285987" y="2956798"/>
                    <a:pt x="242032" y="2931647"/>
                    <a:pt x="201199" y="2901950"/>
                  </a:cubicBezTo>
                  <a:cubicBezTo>
                    <a:pt x="177916" y="2885017"/>
                    <a:pt x="150608" y="2872549"/>
                    <a:pt x="131349" y="2851150"/>
                  </a:cubicBezTo>
                  <a:cubicBezTo>
                    <a:pt x="112299" y="2829983"/>
                    <a:pt x="91988" y="2809887"/>
                    <a:pt x="74199" y="2787650"/>
                  </a:cubicBezTo>
                  <a:cubicBezTo>
                    <a:pt x="63568" y="2774361"/>
                    <a:pt x="50476" y="2746555"/>
                    <a:pt x="42449" y="2730500"/>
                  </a:cubicBezTo>
                  <a:cubicBezTo>
                    <a:pt x="-42135" y="2307581"/>
                    <a:pt x="23705" y="2658985"/>
                    <a:pt x="36099" y="1562100"/>
                  </a:cubicBezTo>
                  <a:cubicBezTo>
                    <a:pt x="36175" y="1555407"/>
                    <a:pt x="40997" y="1549584"/>
                    <a:pt x="42449" y="1543050"/>
                  </a:cubicBezTo>
                  <a:cubicBezTo>
                    <a:pt x="45242" y="1530481"/>
                    <a:pt x="46274" y="1517575"/>
                    <a:pt x="48799" y="1504950"/>
                  </a:cubicBezTo>
                  <a:cubicBezTo>
                    <a:pt x="50511" y="1496392"/>
                    <a:pt x="53437" y="1488108"/>
                    <a:pt x="55149" y="1479550"/>
                  </a:cubicBezTo>
                  <a:cubicBezTo>
                    <a:pt x="58401" y="1463291"/>
                    <a:pt x="59610" y="1438878"/>
                    <a:pt x="67849" y="1422400"/>
                  </a:cubicBezTo>
                  <a:cubicBezTo>
                    <a:pt x="75481" y="1407136"/>
                    <a:pt x="84782" y="1392767"/>
                    <a:pt x="93249" y="1377950"/>
                  </a:cubicBezTo>
                  <a:cubicBezTo>
                    <a:pt x="102409" y="1341312"/>
                    <a:pt x="105635" y="1322886"/>
                    <a:pt x="118649" y="1289050"/>
                  </a:cubicBezTo>
                  <a:cubicBezTo>
                    <a:pt x="124436" y="1274004"/>
                    <a:pt x="130087" y="1258810"/>
                    <a:pt x="137699" y="1244600"/>
                  </a:cubicBezTo>
                  <a:cubicBezTo>
                    <a:pt x="161875" y="1199472"/>
                    <a:pt x="188499" y="1155700"/>
                    <a:pt x="213899" y="1111250"/>
                  </a:cubicBezTo>
                  <a:cubicBezTo>
                    <a:pt x="247766" y="1051983"/>
                    <a:pt x="271800" y="985889"/>
                    <a:pt x="315499" y="933450"/>
                  </a:cubicBezTo>
                  <a:cubicBezTo>
                    <a:pt x="382930" y="852533"/>
                    <a:pt x="308303" y="945382"/>
                    <a:pt x="391699" y="825500"/>
                  </a:cubicBezTo>
                  <a:cubicBezTo>
                    <a:pt x="409830" y="799436"/>
                    <a:pt x="430015" y="774861"/>
                    <a:pt x="448849" y="749300"/>
                  </a:cubicBezTo>
                  <a:cubicBezTo>
                    <a:pt x="459650" y="734641"/>
                    <a:pt x="469889" y="719576"/>
                    <a:pt x="480599" y="704850"/>
                  </a:cubicBezTo>
                  <a:cubicBezTo>
                    <a:pt x="486824" y="696291"/>
                    <a:pt x="492165" y="686934"/>
                    <a:pt x="499649" y="679450"/>
                  </a:cubicBezTo>
                  <a:cubicBezTo>
                    <a:pt x="518699" y="660400"/>
                    <a:pt x="541855" y="644716"/>
                    <a:pt x="556799" y="622300"/>
                  </a:cubicBezTo>
                  <a:cubicBezTo>
                    <a:pt x="582791" y="583313"/>
                    <a:pt x="554324" y="623314"/>
                    <a:pt x="588549" y="584200"/>
                  </a:cubicBezTo>
                  <a:cubicBezTo>
                    <a:pt x="597474" y="574000"/>
                    <a:pt x="604882" y="562524"/>
                    <a:pt x="613949" y="552450"/>
                  </a:cubicBezTo>
                  <a:cubicBezTo>
                    <a:pt x="623961" y="541325"/>
                    <a:pt x="636221" y="532284"/>
                    <a:pt x="645699" y="520700"/>
                  </a:cubicBezTo>
                  <a:cubicBezTo>
                    <a:pt x="701370" y="452658"/>
                    <a:pt x="633883" y="505603"/>
                    <a:pt x="728249" y="419100"/>
                  </a:cubicBezTo>
                  <a:cubicBezTo>
                    <a:pt x="733183" y="414577"/>
                    <a:pt x="741383" y="415882"/>
                    <a:pt x="747299" y="412750"/>
                  </a:cubicBezTo>
                  <a:cubicBezTo>
                    <a:pt x="777463" y="396781"/>
                    <a:pt x="807801" y="380882"/>
                    <a:pt x="836199" y="361950"/>
                  </a:cubicBezTo>
                  <a:cubicBezTo>
                    <a:pt x="870401" y="339148"/>
                    <a:pt x="857087" y="347283"/>
                    <a:pt x="912399" y="317500"/>
                  </a:cubicBezTo>
                  <a:cubicBezTo>
                    <a:pt x="920734" y="313012"/>
                    <a:pt x="928936" y="308124"/>
                    <a:pt x="937799" y="304800"/>
                  </a:cubicBezTo>
                  <a:cubicBezTo>
                    <a:pt x="945971" y="301736"/>
                    <a:pt x="954732" y="300567"/>
                    <a:pt x="963199" y="298450"/>
                  </a:cubicBezTo>
                  <a:cubicBezTo>
                    <a:pt x="1006104" y="269847"/>
                    <a:pt x="953178" y="303460"/>
                    <a:pt x="1026699" y="266700"/>
                  </a:cubicBezTo>
                  <a:cubicBezTo>
                    <a:pt x="1033525" y="263287"/>
                    <a:pt x="1038734" y="257006"/>
                    <a:pt x="1045749" y="254000"/>
                  </a:cubicBezTo>
                  <a:cubicBezTo>
                    <a:pt x="1114933" y="224350"/>
                    <a:pt x="1014519" y="283859"/>
                    <a:pt x="1109249" y="228600"/>
                  </a:cubicBezTo>
                  <a:cubicBezTo>
                    <a:pt x="1122433" y="220909"/>
                    <a:pt x="1134649" y="211667"/>
                    <a:pt x="1147349" y="203200"/>
                  </a:cubicBezTo>
                  <a:cubicBezTo>
                    <a:pt x="1153699" y="198967"/>
                    <a:pt x="1159159" y="192913"/>
                    <a:pt x="1166399" y="190500"/>
                  </a:cubicBezTo>
                  <a:cubicBezTo>
                    <a:pt x="1172749" y="188383"/>
                    <a:pt x="1179462" y="187143"/>
                    <a:pt x="1185449" y="184150"/>
                  </a:cubicBezTo>
                  <a:cubicBezTo>
                    <a:pt x="1192275" y="180737"/>
                    <a:pt x="1197955" y="175377"/>
                    <a:pt x="1204499" y="171450"/>
                  </a:cubicBezTo>
                  <a:cubicBezTo>
                    <a:pt x="1219132" y="162670"/>
                    <a:pt x="1233968" y="154222"/>
                    <a:pt x="1248949" y="146050"/>
                  </a:cubicBezTo>
                  <a:cubicBezTo>
                    <a:pt x="1257259" y="141517"/>
                    <a:pt x="1266130" y="138046"/>
                    <a:pt x="1274349" y="133350"/>
                  </a:cubicBezTo>
                  <a:cubicBezTo>
                    <a:pt x="1280975" y="129564"/>
                    <a:pt x="1286699" y="124304"/>
                    <a:pt x="1293399" y="120650"/>
                  </a:cubicBezTo>
                  <a:cubicBezTo>
                    <a:pt x="1310019" y="111584"/>
                    <a:pt x="1327579" y="104316"/>
                    <a:pt x="1344199" y="95250"/>
                  </a:cubicBezTo>
                  <a:cubicBezTo>
                    <a:pt x="1350899" y="91596"/>
                    <a:pt x="1356423" y="85963"/>
                    <a:pt x="1363249" y="82550"/>
                  </a:cubicBezTo>
                  <a:cubicBezTo>
                    <a:pt x="1369236" y="79557"/>
                    <a:pt x="1376312" y="79193"/>
                    <a:pt x="1382299" y="76200"/>
                  </a:cubicBezTo>
                  <a:cubicBezTo>
                    <a:pt x="1389125" y="72787"/>
                    <a:pt x="1394523" y="66913"/>
                    <a:pt x="1401349" y="63500"/>
                  </a:cubicBezTo>
                  <a:cubicBezTo>
                    <a:pt x="1415767" y="56291"/>
                    <a:pt x="1431381" y="51659"/>
                    <a:pt x="1445799" y="44450"/>
                  </a:cubicBezTo>
                  <a:cubicBezTo>
                    <a:pt x="1452625" y="41037"/>
                    <a:pt x="1458023" y="35163"/>
                    <a:pt x="1464849" y="31750"/>
                  </a:cubicBezTo>
                  <a:cubicBezTo>
                    <a:pt x="1470836" y="28757"/>
                    <a:pt x="1477782" y="28118"/>
                    <a:pt x="1483899" y="25400"/>
                  </a:cubicBezTo>
                  <a:cubicBezTo>
                    <a:pt x="1542921" y="-832"/>
                    <a:pt x="1500162" y="11809"/>
                    <a:pt x="1547399" y="0"/>
                  </a:cubicBezTo>
                  <a:lnTo>
                    <a:pt x="2125249" y="6350"/>
                  </a:lnTo>
                  <a:cubicBezTo>
                    <a:pt x="2155171" y="7205"/>
                    <a:pt x="2214149" y="19050"/>
                    <a:pt x="2214149" y="19050"/>
                  </a:cubicBezTo>
                  <a:cubicBezTo>
                    <a:pt x="2220499" y="23283"/>
                    <a:pt x="2226184" y="28744"/>
                    <a:pt x="2233199" y="31750"/>
                  </a:cubicBezTo>
                  <a:cubicBezTo>
                    <a:pt x="2241221" y="35188"/>
                    <a:pt x="2251022" y="33770"/>
                    <a:pt x="2258599" y="38100"/>
                  </a:cubicBezTo>
                  <a:cubicBezTo>
                    <a:pt x="2266396" y="42555"/>
                    <a:pt x="2270465" y="51762"/>
                    <a:pt x="2277649" y="57150"/>
                  </a:cubicBezTo>
                  <a:cubicBezTo>
                    <a:pt x="2287523" y="64555"/>
                    <a:pt x="2298986" y="69574"/>
                    <a:pt x="2309399" y="76200"/>
                  </a:cubicBezTo>
                  <a:cubicBezTo>
                    <a:pt x="2322276" y="84395"/>
                    <a:pt x="2347499" y="101600"/>
                    <a:pt x="2347499" y="101600"/>
                  </a:cubicBezTo>
                  <a:cubicBezTo>
                    <a:pt x="2391431" y="167498"/>
                    <a:pt x="2324560" y="65485"/>
                    <a:pt x="2372899" y="146050"/>
                  </a:cubicBezTo>
                  <a:cubicBezTo>
                    <a:pt x="2380752" y="159138"/>
                    <a:pt x="2389832" y="171450"/>
                    <a:pt x="2398299" y="184150"/>
                  </a:cubicBezTo>
                  <a:cubicBezTo>
                    <a:pt x="2402532" y="190500"/>
                    <a:pt x="2408586" y="195960"/>
                    <a:pt x="2410999" y="203200"/>
                  </a:cubicBezTo>
                  <a:lnTo>
                    <a:pt x="2417349" y="222250"/>
                  </a:lnTo>
                  <a:cubicBezTo>
                    <a:pt x="2409667" y="299071"/>
                    <a:pt x="2417726" y="265569"/>
                    <a:pt x="2398299" y="323850"/>
                  </a:cubicBezTo>
                  <a:lnTo>
                    <a:pt x="2385599" y="361950"/>
                  </a:lnTo>
                  <a:lnTo>
                    <a:pt x="2372899" y="381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8" name="Picture 17" descr="A picture containing table, bowl, different, sitting&#10;&#10;Description automatically generated">
            <a:extLst>
              <a:ext uri="{FF2B5EF4-FFF2-40B4-BE49-F238E27FC236}">
                <a16:creationId xmlns:a16="http://schemas.microsoft.com/office/drawing/2014/main" id="{6A2F53C3-F7D3-9244-A75C-4E1662436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7" t="52641" r="32911" b="4150"/>
          <a:stretch/>
        </p:blipFill>
        <p:spPr>
          <a:xfrm>
            <a:off x="5791673" y="3294036"/>
            <a:ext cx="679229" cy="462242"/>
          </a:xfrm>
          <a:prstGeom prst="ellipse">
            <a:avLst/>
          </a:prstGeom>
        </p:spPr>
      </p:pic>
      <p:pic>
        <p:nvPicPr>
          <p:cNvPr id="19" name="Picture 18" descr="A picture containing table, bowl, different, sitting&#10;&#10;Description automatically generated">
            <a:extLst>
              <a:ext uri="{FF2B5EF4-FFF2-40B4-BE49-F238E27FC236}">
                <a16:creationId xmlns:a16="http://schemas.microsoft.com/office/drawing/2014/main" id="{2B9A2E43-ECAC-574A-9E40-72DAD40B5F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7" t="52641" r="32911" b="4150"/>
          <a:stretch/>
        </p:blipFill>
        <p:spPr>
          <a:xfrm>
            <a:off x="6341132" y="2549699"/>
            <a:ext cx="679229" cy="462242"/>
          </a:xfrm>
          <a:prstGeom prst="ellipse">
            <a:avLst/>
          </a:prstGeom>
        </p:spPr>
      </p:pic>
      <p:pic>
        <p:nvPicPr>
          <p:cNvPr id="20" name="Picture 19" descr="A picture containing food&#10;&#10;Description automatically generated">
            <a:extLst>
              <a:ext uri="{FF2B5EF4-FFF2-40B4-BE49-F238E27FC236}">
                <a16:creationId xmlns:a16="http://schemas.microsoft.com/office/drawing/2014/main" id="{4AC468D9-4434-7A4F-83C8-C32718BE7926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44" t="51045" r="40459" b="37308"/>
          <a:stretch/>
        </p:blipFill>
        <p:spPr>
          <a:xfrm>
            <a:off x="3235707" y="5879237"/>
            <a:ext cx="679228" cy="457820"/>
          </a:xfrm>
          <a:prstGeom prst="ellipse">
            <a:avLst/>
          </a:prstGeom>
        </p:spPr>
      </p:pic>
      <p:pic>
        <p:nvPicPr>
          <p:cNvPr id="21" name="Picture 20" descr="A picture containing food&#10;&#10;Description automatically generated">
            <a:extLst>
              <a:ext uri="{FF2B5EF4-FFF2-40B4-BE49-F238E27FC236}">
                <a16:creationId xmlns:a16="http://schemas.microsoft.com/office/drawing/2014/main" id="{2706C551-8453-FA43-8B16-B46AA818460D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44" t="51045" r="40459" b="37308"/>
          <a:stretch/>
        </p:blipFill>
        <p:spPr>
          <a:xfrm>
            <a:off x="7020894" y="2003866"/>
            <a:ext cx="679228" cy="457820"/>
          </a:xfrm>
          <a:prstGeom prst="ellipse">
            <a:avLst/>
          </a:prstGeom>
        </p:spPr>
      </p:pic>
      <p:pic>
        <p:nvPicPr>
          <p:cNvPr id="22" name="Picture 21" descr="A picture containing food&#10;&#10;Description automatically generated">
            <a:extLst>
              <a:ext uri="{FF2B5EF4-FFF2-40B4-BE49-F238E27FC236}">
                <a16:creationId xmlns:a16="http://schemas.microsoft.com/office/drawing/2014/main" id="{8CDFCD08-C92E-A549-BB36-42DEF85B0F8D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44" t="51045" r="40459" b="37308"/>
          <a:stretch/>
        </p:blipFill>
        <p:spPr>
          <a:xfrm>
            <a:off x="5643480" y="4038373"/>
            <a:ext cx="679228" cy="457820"/>
          </a:xfrm>
          <a:prstGeom prst="ellipse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6C6E84BB-6AAD-D146-940F-FEA3ACCD6F61}"/>
              </a:ext>
            </a:extLst>
          </p:cNvPr>
          <p:cNvSpPr/>
          <p:nvPr/>
        </p:nvSpPr>
        <p:spPr>
          <a:xfrm>
            <a:off x="3914935" y="5662965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EC131A4-BA4E-A840-A58F-FED4789ADC6A}"/>
              </a:ext>
            </a:extLst>
          </p:cNvPr>
          <p:cNvSpPr/>
          <p:nvPr/>
        </p:nvSpPr>
        <p:spPr>
          <a:xfrm>
            <a:off x="4067335" y="5815365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188B9AB-A357-EA47-8302-D52D7846E726}"/>
              </a:ext>
            </a:extLst>
          </p:cNvPr>
          <p:cNvSpPr/>
          <p:nvPr/>
        </p:nvSpPr>
        <p:spPr>
          <a:xfrm>
            <a:off x="5855731" y="4577343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6B5319-2F73-D64E-9528-3613B80A8349}"/>
              </a:ext>
            </a:extLst>
          </p:cNvPr>
          <p:cNvSpPr/>
          <p:nvPr/>
        </p:nvSpPr>
        <p:spPr>
          <a:xfrm>
            <a:off x="4969977" y="5283030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664F14C-6731-7C4B-A136-A8ECEFD99476}"/>
              </a:ext>
            </a:extLst>
          </p:cNvPr>
          <p:cNvSpPr/>
          <p:nvPr/>
        </p:nvSpPr>
        <p:spPr>
          <a:xfrm>
            <a:off x="6162655" y="2699268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B74CDBC-B6D4-DA47-8873-87D7FB09CB2F}"/>
              </a:ext>
            </a:extLst>
          </p:cNvPr>
          <p:cNvSpPr/>
          <p:nvPr/>
        </p:nvSpPr>
        <p:spPr>
          <a:xfrm>
            <a:off x="3571020" y="5707229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AE89F42-15E7-7144-AA06-C2D3D7A269D1}"/>
              </a:ext>
            </a:extLst>
          </p:cNvPr>
          <p:cNvSpPr/>
          <p:nvPr/>
        </p:nvSpPr>
        <p:spPr>
          <a:xfrm>
            <a:off x="3065495" y="5656267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50F364A-E15C-5D4B-9D48-0B1FCB9364E3}"/>
              </a:ext>
            </a:extLst>
          </p:cNvPr>
          <p:cNvSpPr/>
          <p:nvPr/>
        </p:nvSpPr>
        <p:spPr>
          <a:xfrm>
            <a:off x="3316141" y="5256272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A59F296-448B-3646-9F30-34CC9BEC7332}"/>
              </a:ext>
            </a:extLst>
          </p:cNvPr>
          <p:cNvSpPr/>
          <p:nvPr/>
        </p:nvSpPr>
        <p:spPr>
          <a:xfrm>
            <a:off x="6360749" y="3106205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5C5F85D-2B9E-8747-9896-FADD20C7032B}"/>
              </a:ext>
            </a:extLst>
          </p:cNvPr>
          <p:cNvSpPr/>
          <p:nvPr/>
        </p:nvSpPr>
        <p:spPr>
          <a:xfrm>
            <a:off x="5855731" y="3803419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D8B3041-0D54-1B40-833B-8299B93600F5}"/>
              </a:ext>
            </a:extLst>
          </p:cNvPr>
          <p:cNvSpPr/>
          <p:nvPr/>
        </p:nvSpPr>
        <p:spPr>
          <a:xfrm>
            <a:off x="5148454" y="4903312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8C5D540-4485-3B4C-A1A7-0FC58AA3A88F}"/>
              </a:ext>
            </a:extLst>
          </p:cNvPr>
          <p:cNvSpPr/>
          <p:nvPr/>
        </p:nvSpPr>
        <p:spPr>
          <a:xfrm>
            <a:off x="7838195" y="2211120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DACF1E8-F4B9-794C-BB4E-988D903169EA}"/>
              </a:ext>
            </a:extLst>
          </p:cNvPr>
          <p:cNvSpPr/>
          <p:nvPr/>
        </p:nvSpPr>
        <p:spPr>
          <a:xfrm>
            <a:off x="6793019" y="2305216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8BB8D68-6344-CD49-B258-2A303E1B7043}"/>
              </a:ext>
            </a:extLst>
          </p:cNvPr>
          <p:cNvSpPr/>
          <p:nvPr/>
        </p:nvSpPr>
        <p:spPr>
          <a:xfrm>
            <a:off x="8200075" y="2123570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52E28CA-90FA-9A48-9F1E-B2922570A9FB}"/>
              </a:ext>
            </a:extLst>
          </p:cNvPr>
          <p:cNvSpPr/>
          <p:nvPr/>
        </p:nvSpPr>
        <p:spPr>
          <a:xfrm>
            <a:off x="7597740" y="2432082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6C40467-3EB1-0242-9A6C-9B4EDBEE0B1D}"/>
              </a:ext>
            </a:extLst>
          </p:cNvPr>
          <p:cNvSpPr/>
          <p:nvPr/>
        </p:nvSpPr>
        <p:spPr>
          <a:xfrm>
            <a:off x="2627915" y="4429528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72982F2-CAA3-344B-818F-887921525CA4}"/>
              </a:ext>
            </a:extLst>
          </p:cNvPr>
          <p:cNvSpPr/>
          <p:nvPr/>
        </p:nvSpPr>
        <p:spPr>
          <a:xfrm>
            <a:off x="2155529" y="4710056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C91D9B5-F391-E444-B50E-5FEC9C08FBED}"/>
              </a:ext>
            </a:extLst>
          </p:cNvPr>
          <p:cNvSpPr/>
          <p:nvPr/>
        </p:nvSpPr>
        <p:spPr>
          <a:xfrm>
            <a:off x="2952788" y="6065881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9105DF5-78CD-A142-B2A7-F67720596431}"/>
              </a:ext>
            </a:extLst>
          </p:cNvPr>
          <p:cNvSpPr/>
          <p:nvPr/>
        </p:nvSpPr>
        <p:spPr>
          <a:xfrm>
            <a:off x="2387524" y="5366888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18D544-5EB9-214D-B2E1-192AD9B799D4}"/>
              </a:ext>
            </a:extLst>
          </p:cNvPr>
          <p:cNvSpPr txBox="1"/>
          <p:nvPr/>
        </p:nvSpPr>
        <p:spPr>
          <a:xfrm>
            <a:off x="8979794" y="3336792"/>
            <a:ext cx="1172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خل</a:t>
            </a:r>
            <a:r>
              <a:rPr lang="ar-SA" sz="1600" dirty="0" err="1">
                <a:latin typeface="Arial" panose="020B0604020202020204" pitchFamily="34" charset="0"/>
                <a:cs typeface="Arial" panose="020B0604020202020204" pitchFamily="34" charset="0"/>
              </a:rPr>
              <a:t>ية</a:t>
            </a:r>
            <a:r>
              <a:rPr lang="ar-SA" sz="16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 عضو الهدف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EF7E48-A893-3C4A-BF55-57585DE4AD3D}"/>
              </a:ext>
            </a:extLst>
          </p:cNvPr>
          <p:cNvCxnSpPr>
            <a:cxnSpLocks/>
          </p:cNvCxnSpPr>
          <p:nvPr/>
        </p:nvCxnSpPr>
        <p:spPr>
          <a:xfrm>
            <a:off x="8328856" y="3009872"/>
            <a:ext cx="861883" cy="515285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AB1105F-0C1D-CB43-B5E6-DCE4D7DD7F37}"/>
              </a:ext>
            </a:extLst>
          </p:cNvPr>
          <p:cNvSpPr txBox="1"/>
          <p:nvPr/>
        </p:nvSpPr>
        <p:spPr>
          <a:xfrm>
            <a:off x="4194640" y="2706317"/>
            <a:ext cx="117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خلية دم حمراء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453EC08-57B2-8C4D-A854-5E11E6D89B3D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5367576" y="2875594"/>
            <a:ext cx="543838" cy="547773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B39EC36-8F9B-DA48-BF33-078230F28FAD}"/>
              </a:ext>
            </a:extLst>
          </p:cNvPr>
          <p:cNvSpPr txBox="1"/>
          <p:nvPr/>
        </p:nvSpPr>
        <p:spPr>
          <a:xfrm>
            <a:off x="9730743" y="1759350"/>
            <a:ext cx="780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وعاء دموي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4A7C305-9023-564C-8358-55825B446C9E}"/>
              </a:ext>
            </a:extLst>
          </p:cNvPr>
          <p:cNvCxnSpPr>
            <a:cxnSpLocks/>
          </p:cNvCxnSpPr>
          <p:nvPr/>
        </p:nvCxnSpPr>
        <p:spPr>
          <a:xfrm>
            <a:off x="8991437" y="1792706"/>
            <a:ext cx="769883" cy="9578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5E111A6-47DD-F542-917E-47D1FC9BC52B}"/>
              </a:ext>
            </a:extLst>
          </p:cNvPr>
          <p:cNvSpPr txBox="1"/>
          <p:nvPr/>
        </p:nvSpPr>
        <p:spPr>
          <a:xfrm>
            <a:off x="7591464" y="4112111"/>
            <a:ext cx="1172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مستقبل خاص بالهورمون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03A1353-878D-1940-9222-657574BF279C}"/>
              </a:ext>
            </a:extLst>
          </p:cNvPr>
          <p:cNvCxnSpPr>
            <a:cxnSpLocks/>
          </p:cNvCxnSpPr>
          <p:nvPr/>
        </p:nvCxnSpPr>
        <p:spPr>
          <a:xfrm>
            <a:off x="7926619" y="3525157"/>
            <a:ext cx="362694" cy="61329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D013BA9-764B-D94E-85A0-677D5706243F}"/>
              </a:ext>
            </a:extLst>
          </p:cNvPr>
          <p:cNvSpPr txBox="1"/>
          <p:nvPr/>
        </p:nvSpPr>
        <p:spPr>
          <a:xfrm>
            <a:off x="5859878" y="5140574"/>
            <a:ext cx="117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هورمون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299EB41-2BEF-E545-9535-5D704D972550}"/>
              </a:ext>
            </a:extLst>
          </p:cNvPr>
          <p:cNvCxnSpPr>
            <a:cxnSpLocks/>
          </p:cNvCxnSpPr>
          <p:nvPr/>
        </p:nvCxnSpPr>
        <p:spPr>
          <a:xfrm flipV="1">
            <a:off x="5041519" y="5279073"/>
            <a:ext cx="861883" cy="10367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044B977-5093-FF43-85FA-5745F83276FD}"/>
              </a:ext>
            </a:extLst>
          </p:cNvPr>
          <p:cNvSpPr txBox="1"/>
          <p:nvPr/>
        </p:nvSpPr>
        <p:spPr>
          <a:xfrm>
            <a:off x="3316141" y="3999957"/>
            <a:ext cx="1172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خلية غدة افراز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CDF0C87-BECD-9B49-9E5B-BBC1855AC923}"/>
              </a:ext>
            </a:extLst>
          </p:cNvPr>
          <p:cNvCxnSpPr>
            <a:cxnSpLocks/>
          </p:cNvCxnSpPr>
          <p:nvPr/>
        </p:nvCxnSpPr>
        <p:spPr>
          <a:xfrm flipV="1">
            <a:off x="2497782" y="4138456"/>
            <a:ext cx="861883" cy="10367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C04570C8-BD98-9F41-81B3-CEA1DB32222C}"/>
              </a:ext>
            </a:extLst>
          </p:cNvPr>
          <p:cNvSpPr/>
          <p:nvPr/>
        </p:nvSpPr>
        <p:spPr>
          <a:xfrm>
            <a:off x="7713022" y="1872277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1C577FE-FA8F-BF40-BE26-BAED28FE0C51}"/>
              </a:ext>
            </a:extLst>
          </p:cNvPr>
          <p:cNvSpPr/>
          <p:nvPr/>
        </p:nvSpPr>
        <p:spPr>
          <a:xfrm>
            <a:off x="6623275" y="2033986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CDB2D0E-0471-CB43-B544-901183BC387D}"/>
              </a:ext>
            </a:extLst>
          </p:cNvPr>
          <p:cNvSpPr/>
          <p:nvPr/>
        </p:nvSpPr>
        <p:spPr>
          <a:xfrm>
            <a:off x="6901182" y="1847369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F9BAC71-FE58-E047-8BDB-1E85DA8A32E7}"/>
              </a:ext>
            </a:extLst>
          </p:cNvPr>
          <p:cNvSpPr/>
          <p:nvPr/>
        </p:nvSpPr>
        <p:spPr>
          <a:xfrm>
            <a:off x="6380265" y="2147458"/>
            <a:ext cx="178477" cy="216272"/>
          </a:xfrm>
          <a:prstGeom prst="ellipse">
            <a:avLst/>
          </a:prstGeom>
          <a:solidFill>
            <a:srgbClr val="93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CEB6D8A-F65C-2240-8369-83D7D4446525}"/>
              </a:ext>
            </a:extLst>
          </p:cNvPr>
          <p:cNvCxnSpPr>
            <a:cxnSpLocks/>
          </p:cNvCxnSpPr>
          <p:nvPr/>
        </p:nvCxnSpPr>
        <p:spPr>
          <a:xfrm flipV="1">
            <a:off x="4911725" y="5635568"/>
            <a:ext cx="721217" cy="570768"/>
          </a:xfrm>
          <a:prstGeom prst="straightConnector1">
            <a:avLst/>
          </a:prstGeom>
          <a:ln w="63500">
            <a:solidFill>
              <a:schemeClr val="bg2">
                <a:lumMod val="1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0BCE3F6D-6F73-F64D-ABE4-7403C095B91C}"/>
              </a:ext>
            </a:extLst>
          </p:cNvPr>
          <p:cNvSpPr txBox="1"/>
          <p:nvPr/>
        </p:nvSpPr>
        <p:spPr>
          <a:xfrm>
            <a:off x="8964232" y="2318109"/>
            <a:ext cx="1544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مركب </a:t>
            </a:r>
          </a:p>
          <a:p>
            <a:pPr algn="ctr"/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هورمون-</a:t>
            </a:r>
            <a:r>
              <a:rPr lang="ar-SA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مستقبل</a:t>
            </a:r>
            <a:endParaRPr lang="he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2F3F41F-F1DF-A241-AF0B-A22F3A79476D}"/>
              </a:ext>
            </a:extLst>
          </p:cNvPr>
          <p:cNvCxnSpPr>
            <a:cxnSpLocks/>
            <a:stCxn id="36" idx="6"/>
          </p:cNvCxnSpPr>
          <p:nvPr/>
        </p:nvCxnSpPr>
        <p:spPr>
          <a:xfrm>
            <a:off x="8378552" y="2231706"/>
            <a:ext cx="784645" cy="195686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D1792DD-2981-2841-8CC6-BF6C1A4924BB}"/>
              </a:ext>
            </a:extLst>
          </p:cNvPr>
          <p:cNvSpPr txBox="1"/>
          <p:nvPr/>
        </p:nvSpPr>
        <p:spPr>
          <a:xfrm>
            <a:off x="0" y="6651965"/>
            <a:ext cx="238752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cells by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Anuhusband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cleanpng.com</a:t>
            </a:r>
          </a:p>
        </p:txBody>
      </p:sp>
    </p:spTree>
    <p:extLst>
      <p:ext uri="{BB962C8B-B14F-4D97-AF65-F5344CB8AC3E}">
        <p14:creationId xmlns:p14="http://schemas.microsoft.com/office/powerpoint/2010/main" val="37492553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تنظيم مستوى الهورمونات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التست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ست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رون يعيق انتاج نفسه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التنظيم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الهورموني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في جهاز التكاثر الذكري هو مثال لتنظيم بمساعدة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الية التغذية المرتدة السالبة.</a:t>
            </a:r>
            <a:endParaRPr lang="he-I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التغذية المرتدة</a:t>
            </a:r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هي 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آ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لية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تنظم بها نتائج العملية مراحل العملية نفسها ، تغذية مرتدة سالبة تحدث عندما 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يُعيق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ناتج العملية حدوث العملية نفسها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أصبح التحكم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الهورموني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ممكنًا نتيجة لكون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الهيبوتلاموس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والهيبوفيزا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 عضوان م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ستهدفان لهورمون التستوستيرون.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94BCC514-D245-5A42-A940-4DB1CED23E25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131" y="1725459"/>
            <a:ext cx="2065421" cy="20654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139E29-BF72-D642-85DC-660B165D9188}"/>
              </a:ext>
            </a:extLst>
          </p:cNvPr>
          <p:cNvSpPr txBox="1"/>
          <p:nvPr/>
        </p:nvSpPr>
        <p:spPr>
          <a:xfrm>
            <a:off x="9015984" y="3801989"/>
            <a:ext cx="238752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Samrow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cleanpng.com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5F4B77-FEA2-4155-8989-10395884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5095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-85135"/>
            <a:ext cx="12191999" cy="720094"/>
          </a:xfrm>
        </p:spPr>
        <p:txBody>
          <a:bodyPr/>
          <a:lstStyle/>
          <a:p>
            <a:r>
              <a:rPr lang="ar-SY" sz="3600" dirty="0">
                <a:latin typeface="Arial" panose="020B0604020202020204" pitchFamily="34" charset="0"/>
                <a:cs typeface="Arial" panose="020B0604020202020204" pitchFamily="34" charset="0"/>
              </a:rPr>
              <a:t>التنظيم </a:t>
            </a:r>
            <a:r>
              <a:rPr lang="ar-SY" sz="3600" dirty="0" err="1">
                <a:latin typeface="Arial" panose="020B0604020202020204" pitchFamily="34" charset="0"/>
                <a:cs typeface="Arial" panose="020B0604020202020204" pitchFamily="34" charset="0"/>
              </a:rPr>
              <a:t>الهورموني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717151" y="637295"/>
            <a:ext cx="8072546" cy="540070"/>
          </a:xfrm>
        </p:spPr>
        <p:txBody>
          <a:bodyPr/>
          <a:lstStyle/>
          <a:p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يعيق انتاج نفسه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F5CC1A9D-B99F-284E-8B27-E8FD774B97EB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59449" y="5454876"/>
            <a:ext cx="1510649" cy="97688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201D31D-9AAC-BA42-86D2-1E6F6BF3A210}"/>
              </a:ext>
            </a:extLst>
          </p:cNvPr>
          <p:cNvSpPr txBox="1"/>
          <p:nvPr/>
        </p:nvSpPr>
        <p:spPr>
          <a:xfrm>
            <a:off x="291850" y="5454876"/>
            <a:ext cx="1343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 err="1">
                <a:latin typeface="Arial" panose="020B0604020202020204" pitchFamily="34" charset="0"/>
                <a:cs typeface="Arial" panose="020B0604020202020204" pitchFamily="34" charset="0"/>
              </a:rPr>
              <a:t>تستسترون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C1AF95E-9E9F-4F4B-9D88-C361D8882906}"/>
              </a:ext>
            </a:extLst>
          </p:cNvPr>
          <p:cNvGrpSpPr/>
          <p:nvPr/>
        </p:nvGrpSpPr>
        <p:grpSpPr>
          <a:xfrm>
            <a:off x="2699374" y="1978079"/>
            <a:ext cx="4129918" cy="4440593"/>
            <a:chOff x="121609" y="1136180"/>
            <a:chExt cx="4129918" cy="4440593"/>
          </a:xfrm>
        </p:grpSpPr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82B6F6B9-B589-1440-9CB6-B11A2235CFC3}"/>
                </a:ext>
              </a:extLst>
            </p:cNvPr>
            <p:cNvPicPr>
              <a:picLocks noChangeAspect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338" y="1136180"/>
              <a:ext cx="1673043" cy="1293445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DA4AD7B-C733-404D-BCE4-D4B8C99546F9}"/>
                </a:ext>
              </a:extLst>
            </p:cNvPr>
            <p:cNvGrpSpPr/>
            <p:nvPr/>
          </p:nvGrpSpPr>
          <p:grpSpPr>
            <a:xfrm>
              <a:off x="1138958" y="2758724"/>
              <a:ext cx="1800635" cy="1293445"/>
              <a:chOff x="1156994" y="3160769"/>
              <a:chExt cx="4586079" cy="3545540"/>
            </a:xfrm>
          </p:grpSpPr>
          <p:pic>
            <p:nvPicPr>
              <p:cNvPr id="7" name="Picture 6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FEB1543C-D15A-2B41-848D-BD306470D2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6994" y="3160769"/>
                <a:ext cx="4586079" cy="3545540"/>
              </a:xfrm>
              <a:prstGeom prst="rect">
                <a:avLst/>
              </a:prstGeom>
            </p:spPr>
          </p:pic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ABE9740F-0EB4-6A4C-9CA0-8B87C05FF414}"/>
                  </a:ext>
                </a:extLst>
              </p:cNvPr>
              <p:cNvSpPr/>
              <p:nvPr/>
            </p:nvSpPr>
            <p:spPr>
              <a:xfrm>
                <a:off x="3145398" y="5236903"/>
                <a:ext cx="195943" cy="187620"/>
              </a:xfrm>
              <a:custGeom>
                <a:avLst/>
                <a:gdLst>
                  <a:gd name="connsiteX0" fmla="*/ 79065 w 195943"/>
                  <a:gd name="connsiteY0" fmla="*/ 5428 h 187620"/>
                  <a:gd name="connsiteX1" fmla="*/ 79065 w 195943"/>
                  <a:gd name="connsiteY1" fmla="*/ 5428 h 187620"/>
                  <a:gd name="connsiteX2" fmla="*/ 61877 w 195943"/>
                  <a:gd name="connsiteY2" fmla="*/ 53554 h 187620"/>
                  <a:gd name="connsiteX3" fmla="*/ 58440 w 195943"/>
                  <a:gd name="connsiteY3" fmla="*/ 63867 h 187620"/>
                  <a:gd name="connsiteX4" fmla="*/ 41252 w 195943"/>
                  <a:gd name="connsiteY4" fmla="*/ 81055 h 187620"/>
                  <a:gd name="connsiteX5" fmla="*/ 34376 w 195943"/>
                  <a:gd name="connsiteY5" fmla="*/ 87930 h 187620"/>
                  <a:gd name="connsiteX6" fmla="*/ 17188 w 195943"/>
                  <a:gd name="connsiteY6" fmla="*/ 101680 h 187620"/>
                  <a:gd name="connsiteX7" fmla="*/ 6876 w 195943"/>
                  <a:gd name="connsiteY7" fmla="*/ 122306 h 187620"/>
                  <a:gd name="connsiteX8" fmla="*/ 0 w 195943"/>
                  <a:gd name="connsiteY8" fmla="*/ 146369 h 187620"/>
                  <a:gd name="connsiteX9" fmla="*/ 6876 w 195943"/>
                  <a:gd name="connsiteY9" fmla="*/ 153244 h 187620"/>
                  <a:gd name="connsiteX10" fmla="*/ 13751 w 195943"/>
                  <a:gd name="connsiteY10" fmla="*/ 163557 h 187620"/>
                  <a:gd name="connsiteX11" fmla="*/ 24064 w 195943"/>
                  <a:gd name="connsiteY11" fmla="*/ 166995 h 187620"/>
                  <a:gd name="connsiteX12" fmla="*/ 55002 w 195943"/>
                  <a:gd name="connsiteY12" fmla="*/ 163557 h 187620"/>
                  <a:gd name="connsiteX13" fmla="*/ 75628 w 195943"/>
                  <a:gd name="connsiteY13" fmla="*/ 156682 h 187620"/>
                  <a:gd name="connsiteX14" fmla="*/ 110004 w 195943"/>
                  <a:gd name="connsiteY14" fmla="*/ 166995 h 187620"/>
                  <a:gd name="connsiteX15" fmla="*/ 120316 w 195943"/>
                  <a:gd name="connsiteY15" fmla="*/ 170432 h 187620"/>
                  <a:gd name="connsiteX16" fmla="*/ 147817 w 195943"/>
                  <a:gd name="connsiteY16" fmla="*/ 184183 h 187620"/>
                  <a:gd name="connsiteX17" fmla="*/ 158130 w 195943"/>
                  <a:gd name="connsiteY17" fmla="*/ 187620 h 187620"/>
                  <a:gd name="connsiteX18" fmla="*/ 168443 w 195943"/>
                  <a:gd name="connsiteY18" fmla="*/ 184183 h 187620"/>
                  <a:gd name="connsiteX19" fmla="*/ 189068 w 195943"/>
                  <a:gd name="connsiteY19" fmla="*/ 170432 h 187620"/>
                  <a:gd name="connsiteX20" fmla="*/ 195943 w 195943"/>
                  <a:gd name="connsiteY20" fmla="*/ 160120 h 187620"/>
                  <a:gd name="connsiteX21" fmla="*/ 189068 w 195943"/>
                  <a:gd name="connsiteY21" fmla="*/ 153244 h 187620"/>
                  <a:gd name="connsiteX22" fmla="*/ 178755 w 195943"/>
                  <a:gd name="connsiteY22" fmla="*/ 136056 h 187620"/>
                  <a:gd name="connsiteX23" fmla="*/ 175318 w 195943"/>
                  <a:gd name="connsiteY23" fmla="*/ 125744 h 187620"/>
                  <a:gd name="connsiteX24" fmla="*/ 171880 w 195943"/>
                  <a:gd name="connsiteY24" fmla="*/ 111993 h 187620"/>
                  <a:gd name="connsiteX25" fmla="*/ 158130 w 195943"/>
                  <a:gd name="connsiteY25" fmla="*/ 91368 h 187620"/>
                  <a:gd name="connsiteX26" fmla="*/ 144379 w 195943"/>
                  <a:gd name="connsiteY26" fmla="*/ 77617 h 187620"/>
                  <a:gd name="connsiteX27" fmla="*/ 137504 w 195943"/>
                  <a:gd name="connsiteY27" fmla="*/ 39804 h 187620"/>
                  <a:gd name="connsiteX28" fmla="*/ 134067 w 195943"/>
                  <a:gd name="connsiteY28" fmla="*/ 1990 h 187620"/>
                  <a:gd name="connsiteX29" fmla="*/ 79065 w 195943"/>
                  <a:gd name="connsiteY29" fmla="*/ 5428 h 187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95943" h="187620">
                    <a:moveTo>
                      <a:pt x="79065" y="5428"/>
                    </a:moveTo>
                    <a:lnTo>
                      <a:pt x="79065" y="5428"/>
                    </a:lnTo>
                    <a:cubicBezTo>
                      <a:pt x="66215" y="39694"/>
                      <a:pt x="71842" y="23656"/>
                      <a:pt x="61877" y="53554"/>
                    </a:cubicBezTo>
                    <a:cubicBezTo>
                      <a:pt x="60731" y="56992"/>
                      <a:pt x="61002" y="61305"/>
                      <a:pt x="58440" y="63867"/>
                    </a:cubicBezTo>
                    <a:lnTo>
                      <a:pt x="41252" y="81055"/>
                    </a:lnTo>
                    <a:cubicBezTo>
                      <a:pt x="38960" y="83347"/>
                      <a:pt x="36174" y="85233"/>
                      <a:pt x="34376" y="87930"/>
                    </a:cubicBezTo>
                    <a:cubicBezTo>
                      <a:pt x="25491" y="101258"/>
                      <a:pt x="31421" y="96937"/>
                      <a:pt x="17188" y="101680"/>
                    </a:cubicBezTo>
                    <a:cubicBezTo>
                      <a:pt x="8551" y="127595"/>
                      <a:pt x="20200" y="95658"/>
                      <a:pt x="6876" y="122306"/>
                    </a:cubicBezTo>
                    <a:cubicBezTo>
                      <a:pt x="4410" y="127238"/>
                      <a:pt x="1102" y="141962"/>
                      <a:pt x="0" y="146369"/>
                    </a:cubicBezTo>
                    <a:cubicBezTo>
                      <a:pt x="2292" y="148661"/>
                      <a:pt x="4851" y="150713"/>
                      <a:pt x="6876" y="153244"/>
                    </a:cubicBezTo>
                    <a:cubicBezTo>
                      <a:pt x="9457" y="156470"/>
                      <a:pt x="10525" y="160976"/>
                      <a:pt x="13751" y="163557"/>
                    </a:cubicBezTo>
                    <a:cubicBezTo>
                      <a:pt x="16581" y="165821"/>
                      <a:pt x="20626" y="165849"/>
                      <a:pt x="24064" y="166995"/>
                    </a:cubicBezTo>
                    <a:cubicBezTo>
                      <a:pt x="34377" y="165849"/>
                      <a:pt x="44827" y="165592"/>
                      <a:pt x="55002" y="163557"/>
                    </a:cubicBezTo>
                    <a:cubicBezTo>
                      <a:pt x="62108" y="162136"/>
                      <a:pt x="75628" y="156682"/>
                      <a:pt x="75628" y="156682"/>
                    </a:cubicBezTo>
                    <a:cubicBezTo>
                      <a:pt x="96410" y="161878"/>
                      <a:pt x="84894" y="158626"/>
                      <a:pt x="110004" y="166995"/>
                    </a:cubicBezTo>
                    <a:lnTo>
                      <a:pt x="120316" y="170432"/>
                    </a:lnTo>
                    <a:cubicBezTo>
                      <a:pt x="132315" y="182433"/>
                      <a:pt x="124117" y="176284"/>
                      <a:pt x="147817" y="184183"/>
                    </a:cubicBezTo>
                    <a:lnTo>
                      <a:pt x="158130" y="187620"/>
                    </a:lnTo>
                    <a:cubicBezTo>
                      <a:pt x="161568" y="186474"/>
                      <a:pt x="165428" y="186193"/>
                      <a:pt x="168443" y="184183"/>
                    </a:cubicBezTo>
                    <a:cubicBezTo>
                      <a:pt x="194196" y="167014"/>
                      <a:pt x="164543" y="178608"/>
                      <a:pt x="189068" y="170432"/>
                    </a:cubicBezTo>
                    <a:cubicBezTo>
                      <a:pt x="191360" y="166995"/>
                      <a:pt x="195943" y="164251"/>
                      <a:pt x="195943" y="160120"/>
                    </a:cubicBezTo>
                    <a:cubicBezTo>
                      <a:pt x="195943" y="156879"/>
                      <a:pt x="190735" y="156023"/>
                      <a:pt x="189068" y="153244"/>
                    </a:cubicBezTo>
                    <a:cubicBezTo>
                      <a:pt x="175683" y="130934"/>
                      <a:pt x="196176" y="153477"/>
                      <a:pt x="178755" y="136056"/>
                    </a:cubicBezTo>
                    <a:cubicBezTo>
                      <a:pt x="177609" y="132619"/>
                      <a:pt x="176313" y="129228"/>
                      <a:pt x="175318" y="125744"/>
                    </a:cubicBezTo>
                    <a:cubicBezTo>
                      <a:pt x="174020" y="121201"/>
                      <a:pt x="173993" y="116219"/>
                      <a:pt x="171880" y="111993"/>
                    </a:cubicBezTo>
                    <a:cubicBezTo>
                      <a:pt x="168185" y="104603"/>
                      <a:pt x="163973" y="97211"/>
                      <a:pt x="158130" y="91368"/>
                    </a:cubicBezTo>
                    <a:lnTo>
                      <a:pt x="144379" y="77617"/>
                    </a:lnTo>
                    <a:cubicBezTo>
                      <a:pt x="142211" y="66774"/>
                      <a:pt x="138759" y="50470"/>
                      <a:pt x="137504" y="39804"/>
                    </a:cubicBezTo>
                    <a:cubicBezTo>
                      <a:pt x="136025" y="27234"/>
                      <a:pt x="140862" y="12668"/>
                      <a:pt x="134067" y="1990"/>
                    </a:cubicBezTo>
                    <a:cubicBezTo>
                      <a:pt x="130376" y="-3810"/>
                      <a:pt x="88232" y="4855"/>
                      <a:pt x="79065" y="5428"/>
                    </a:cubicBezTo>
                    <a:close/>
                  </a:path>
                </a:pathLst>
              </a:custGeom>
              <a:solidFill>
                <a:srgbClr val="00FF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E4A538C8-CCA8-F34B-83EF-E8073CB9B845}"/>
                  </a:ext>
                </a:extLst>
              </p:cNvPr>
              <p:cNvSpPr/>
              <p:nvPr/>
            </p:nvSpPr>
            <p:spPr>
              <a:xfrm>
                <a:off x="3197998" y="4853651"/>
                <a:ext cx="361278" cy="359697"/>
              </a:xfrm>
              <a:custGeom>
                <a:avLst/>
                <a:gdLst>
                  <a:gd name="connsiteX0" fmla="*/ 336139 w 361278"/>
                  <a:gd name="connsiteY0" fmla="*/ 108030 h 359697"/>
                  <a:gd name="connsiteX1" fmla="*/ 336139 w 361278"/>
                  <a:gd name="connsiteY1" fmla="*/ 108030 h 359697"/>
                  <a:gd name="connsiteX2" fmla="*/ 301415 w 361278"/>
                  <a:gd name="connsiteY2" fmla="*/ 100314 h 359697"/>
                  <a:gd name="connsiteX3" fmla="*/ 278265 w 361278"/>
                  <a:gd name="connsiteY3" fmla="*/ 92597 h 359697"/>
                  <a:gd name="connsiteX4" fmla="*/ 247399 w 361278"/>
                  <a:gd name="connsiteY4" fmla="*/ 88739 h 359697"/>
                  <a:gd name="connsiteX5" fmla="*/ 189526 w 361278"/>
                  <a:gd name="connsiteY5" fmla="*/ 77164 h 359697"/>
                  <a:gd name="connsiteX6" fmla="*/ 162518 w 361278"/>
                  <a:gd name="connsiteY6" fmla="*/ 69448 h 359697"/>
                  <a:gd name="connsiteX7" fmla="*/ 150944 w 361278"/>
                  <a:gd name="connsiteY7" fmla="*/ 65590 h 359697"/>
                  <a:gd name="connsiteX8" fmla="*/ 143227 w 361278"/>
                  <a:gd name="connsiteY8" fmla="*/ 57873 h 359697"/>
                  <a:gd name="connsiteX9" fmla="*/ 120078 w 361278"/>
                  <a:gd name="connsiteY9" fmla="*/ 50157 h 359697"/>
                  <a:gd name="connsiteX10" fmla="*/ 112361 w 361278"/>
                  <a:gd name="connsiteY10" fmla="*/ 42440 h 359697"/>
                  <a:gd name="connsiteX11" fmla="*/ 104645 w 361278"/>
                  <a:gd name="connsiteY11" fmla="*/ 30865 h 359697"/>
                  <a:gd name="connsiteX12" fmla="*/ 81496 w 361278"/>
                  <a:gd name="connsiteY12" fmla="*/ 23149 h 359697"/>
                  <a:gd name="connsiteX13" fmla="*/ 66063 w 361278"/>
                  <a:gd name="connsiteY13" fmla="*/ 7716 h 359697"/>
                  <a:gd name="connsiteX14" fmla="*/ 58346 w 361278"/>
                  <a:gd name="connsiteY14" fmla="*/ 0 h 359697"/>
                  <a:gd name="connsiteX15" fmla="*/ 69921 w 361278"/>
                  <a:gd name="connsiteY15" fmla="*/ 96455 h 359697"/>
                  <a:gd name="connsiteX16" fmla="*/ 66063 w 361278"/>
                  <a:gd name="connsiteY16" fmla="*/ 135038 h 359697"/>
                  <a:gd name="connsiteX17" fmla="*/ 58346 w 361278"/>
                  <a:gd name="connsiteY17" fmla="*/ 142754 h 359697"/>
                  <a:gd name="connsiteX18" fmla="*/ 46772 w 361278"/>
                  <a:gd name="connsiteY18" fmla="*/ 165903 h 359697"/>
                  <a:gd name="connsiteX19" fmla="*/ 39055 w 361278"/>
                  <a:gd name="connsiteY19" fmla="*/ 173620 h 359697"/>
                  <a:gd name="connsiteX20" fmla="*/ 27480 w 361278"/>
                  <a:gd name="connsiteY20" fmla="*/ 192911 h 359697"/>
                  <a:gd name="connsiteX21" fmla="*/ 12048 w 361278"/>
                  <a:gd name="connsiteY21" fmla="*/ 212202 h 359697"/>
                  <a:gd name="connsiteX22" fmla="*/ 8189 w 361278"/>
                  <a:gd name="connsiteY22" fmla="*/ 227635 h 359697"/>
                  <a:gd name="connsiteX23" fmla="*/ 473 w 361278"/>
                  <a:gd name="connsiteY23" fmla="*/ 235352 h 359697"/>
                  <a:gd name="connsiteX24" fmla="*/ 12048 w 361278"/>
                  <a:gd name="connsiteY24" fmla="*/ 231493 h 359697"/>
                  <a:gd name="connsiteX25" fmla="*/ 35197 w 361278"/>
                  <a:gd name="connsiteY25" fmla="*/ 219919 h 359697"/>
                  <a:gd name="connsiteX26" fmla="*/ 62205 w 361278"/>
                  <a:gd name="connsiteY26" fmla="*/ 216060 h 359697"/>
                  <a:gd name="connsiteX27" fmla="*/ 58346 w 361278"/>
                  <a:gd name="connsiteY27" fmla="*/ 239210 h 359697"/>
                  <a:gd name="connsiteX28" fmla="*/ 62205 w 361278"/>
                  <a:gd name="connsiteY28" fmla="*/ 358815 h 359697"/>
                  <a:gd name="connsiteX29" fmla="*/ 69921 w 361278"/>
                  <a:gd name="connsiteY29" fmla="*/ 351098 h 359697"/>
                  <a:gd name="connsiteX30" fmla="*/ 85354 w 361278"/>
                  <a:gd name="connsiteY30" fmla="*/ 331807 h 359697"/>
                  <a:gd name="connsiteX31" fmla="*/ 93070 w 361278"/>
                  <a:gd name="connsiteY31" fmla="*/ 308658 h 359697"/>
                  <a:gd name="connsiteX32" fmla="*/ 112361 w 361278"/>
                  <a:gd name="connsiteY32" fmla="*/ 293225 h 359697"/>
                  <a:gd name="connsiteX33" fmla="*/ 120078 w 361278"/>
                  <a:gd name="connsiteY33" fmla="*/ 285508 h 359697"/>
                  <a:gd name="connsiteX34" fmla="*/ 131653 w 361278"/>
                  <a:gd name="connsiteY34" fmla="*/ 281650 h 359697"/>
                  <a:gd name="connsiteX35" fmla="*/ 135511 w 361278"/>
                  <a:gd name="connsiteY35" fmla="*/ 270076 h 359697"/>
                  <a:gd name="connsiteX36" fmla="*/ 147086 w 361278"/>
                  <a:gd name="connsiteY36" fmla="*/ 266217 h 359697"/>
                  <a:gd name="connsiteX37" fmla="*/ 166377 w 361278"/>
                  <a:gd name="connsiteY37" fmla="*/ 250784 h 359697"/>
                  <a:gd name="connsiteX38" fmla="*/ 177951 w 361278"/>
                  <a:gd name="connsiteY38" fmla="*/ 231493 h 359697"/>
                  <a:gd name="connsiteX39" fmla="*/ 181810 w 361278"/>
                  <a:gd name="connsiteY39" fmla="*/ 219919 h 359697"/>
                  <a:gd name="connsiteX40" fmla="*/ 204959 w 361278"/>
                  <a:gd name="connsiteY40" fmla="*/ 212202 h 359697"/>
                  <a:gd name="connsiteX41" fmla="*/ 208817 w 361278"/>
                  <a:gd name="connsiteY41" fmla="*/ 200627 h 359697"/>
                  <a:gd name="connsiteX42" fmla="*/ 228108 w 361278"/>
                  <a:gd name="connsiteY42" fmla="*/ 189053 h 359697"/>
                  <a:gd name="connsiteX43" fmla="*/ 231967 w 361278"/>
                  <a:gd name="connsiteY43" fmla="*/ 177478 h 359697"/>
                  <a:gd name="connsiteX44" fmla="*/ 255116 w 361278"/>
                  <a:gd name="connsiteY44" fmla="*/ 165903 h 359697"/>
                  <a:gd name="connsiteX45" fmla="*/ 258974 w 361278"/>
                  <a:gd name="connsiteY45" fmla="*/ 154329 h 359697"/>
                  <a:gd name="connsiteX46" fmla="*/ 282124 w 361278"/>
                  <a:gd name="connsiteY46" fmla="*/ 146612 h 359697"/>
                  <a:gd name="connsiteX47" fmla="*/ 293698 w 361278"/>
                  <a:gd name="connsiteY47" fmla="*/ 138896 h 359697"/>
                  <a:gd name="connsiteX48" fmla="*/ 324564 w 361278"/>
                  <a:gd name="connsiteY48" fmla="*/ 131179 h 359697"/>
                  <a:gd name="connsiteX49" fmla="*/ 347713 w 361278"/>
                  <a:gd name="connsiteY49" fmla="*/ 123463 h 359697"/>
                  <a:gd name="connsiteX50" fmla="*/ 359288 w 361278"/>
                  <a:gd name="connsiteY50" fmla="*/ 119605 h 359697"/>
                  <a:gd name="connsiteX51" fmla="*/ 336139 w 361278"/>
                  <a:gd name="connsiteY51" fmla="*/ 108030 h 35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61278" h="359697">
                    <a:moveTo>
                      <a:pt x="336139" y="108030"/>
                    </a:moveTo>
                    <a:lnTo>
                      <a:pt x="336139" y="108030"/>
                    </a:lnTo>
                    <a:cubicBezTo>
                      <a:pt x="324564" y="105458"/>
                      <a:pt x="312872" y="103369"/>
                      <a:pt x="301415" y="100314"/>
                    </a:cubicBezTo>
                    <a:cubicBezTo>
                      <a:pt x="293556" y="98218"/>
                      <a:pt x="286336" y="93606"/>
                      <a:pt x="278265" y="92597"/>
                    </a:cubicBezTo>
                    <a:lnTo>
                      <a:pt x="247399" y="88739"/>
                    </a:lnTo>
                    <a:cubicBezTo>
                      <a:pt x="213202" y="77339"/>
                      <a:pt x="232334" y="81920"/>
                      <a:pt x="189526" y="77164"/>
                    </a:cubicBezTo>
                    <a:cubicBezTo>
                      <a:pt x="161767" y="67912"/>
                      <a:pt x="196438" y="79139"/>
                      <a:pt x="162518" y="69448"/>
                    </a:cubicBezTo>
                    <a:cubicBezTo>
                      <a:pt x="158608" y="68331"/>
                      <a:pt x="154802" y="66876"/>
                      <a:pt x="150944" y="65590"/>
                    </a:cubicBezTo>
                    <a:cubicBezTo>
                      <a:pt x="148372" y="63018"/>
                      <a:pt x="146481" y="59500"/>
                      <a:pt x="143227" y="57873"/>
                    </a:cubicBezTo>
                    <a:cubicBezTo>
                      <a:pt x="135952" y="54236"/>
                      <a:pt x="120078" y="50157"/>
                      <a:pt x="120078" y="50157"/>
                    </a:cubicBezTo>
                    <a:cubicBezTo>
                      <a:pt x="117506" y="47585"/>
                      <a:pt x="114633" y="45281"/>
                      <a:pt x="112361" y="42440"/>
                    </a:cubicBezTo>
                    <a:cubicBezTo>
                      <a:pt x="109464" y="38819"/>
                      <a:pt x="108577" y="33323"/>
                      <a:pt x="104645" y="30865"/>
                    </a:cubicBezTo>
                    <a:cubicBezTo>
                      <a:pt x="97748" y="26554"/>
                      <a:pt x="81496" y="23149"/>
                      <a:pt x="81496" y="23149"/>
                    </a:cubicBezTo>
                    <a:lnTo>
                      <a:pt x="66063" y="7716"/>
                    </a:lnTo>
                    <a:lnTo>
                      <a:pt x="58346" y="0"/>
                    </a:lnTo>
                    <a:cubicBezTo>
                      <a:pt x="73801" y="46362"/>
                      <a:pt x="65636" y="15026"/>
                      <a:pt x="69921" y="96455"/>
                    </a:cubicBezTo>
                    <a:cubicBezTo>
                      <a:pt x="68635" y="109316"/>
                      <a:pt x="69198" y="122499"/>
                      <a:pt x="66063" y="135038"/>
                    </a:cubicBezTo>
                    <a:cubicBezTo>
                      <a:pt x="65181" y="138567"/>
                      <a:pt x="60618" y="139914"/>
                      <a:pt x="58346" y="142754"/>
                    </a:cubicBezTo>
                    <a:cubicBezTo>
                      <a:pt x="34931" y="172022"/>
                      <a:pt x="63886" y="137381"/>
                      <a:pt x="46772" y="165903"/>
                    </a:cubicBezTo>
                    <a:cubicBezTo>
                      <a:pt x="44900" y="169022"/>
                      <a:pt x="41627" y="171048"/>
                      <a:pt x="39055" y="173620"/>
                    </a:cubicBezTo>
                    <a:cubicBezTo>
                      <a:pt x="28126" y="206410"/>
                      <a:pt x="43369" y="166431"/>
                      <a:pt x="27480" y="192911"/>
                    </a:cubicBezTo>
                    <a:cubicBezTo>
                      <a:pt x="15055" y="213619"/>
                      <a:pt x="35102" y="196833"/>
                      <a:pt x="12048" y="212202"/>
                    </a:cubicBezTo>
                    <a:cubicBezTo>
                      <a:pt x="10762" y="217346"/>
                      <a:pt x="10560" y="222892"/>
                      <a:pt x="8189" y="227635"/>
                    </a:cubicBezTo>
                    <a:cubicBezTo>
                      <a:pt x="6562" y="230889"/>
                      <a:pt x="-2099" y="232780"/>
                      <a:pt x="473" y="235352"/>
                    </a:cubicBezTo>
                    <a:cubicBezTo>
                      <a:pt x="3349" y="238228"/>
                      <a:pt x="8410" y="233312"/>
                      <a:pt x="12048" y="231493"/>
                    </a:cubicBezTo>
                    <a:cubicBezTo>
                      <a:pt x="41957" y="216538"/>
                      <a:pt x="6109" y="229614"/>
                      <a:pt x="35197" y="219919"/>
                    </a:cubicBezTo>
                    <a:cubicBezTo>
                      <a:pt x="40404" y="214712"/>
                      <a:pt x="52230" y="198603"/>
                      <a:pt x="62205" y="216060"/>
                    </a:cubicBezTo>
                    <a:cubicBezTo>
                      <a:pt x="66086" y="222852"/>
                      <a:pt x="59632" y="231493"/>
                      <a:pt x="58346" y="239210"/>
                    </a:cubicBezTo>
                    <a:cubicBezTo>
                      <a:pt x="59632" y="279078"/>
                      <a:pt x="58100" y="319138"/>
                      <a:pt x="62205" y="358815"/>
                    </a:cubicBezTo>
                    <a:cubicBezTo>
                      <a:pt x="62579" y="362433"/>
                      <a:pt x="67649" y="353939"/>
                      <a:pt x="69921" y="351098"/>
                    </a:cubicBezTo>
                    <a:cubicBezTo>
                      <a:pt x="89384" y="326768"/>
                      <a:pt x="66725" y="350436"/>
                      <a:pt x="85354" y="331807"/>
                    </a:cubicBezTo>
                    <a:cubicBezTo>
                      <a:pt x="87926" y="324091"/>
                      <a:pt x="87319" y="314409"/>
                      <a:pt x="93070" y="308658"/>
                    </a:cubicBezTo>
                    <a:cubicBezTo>
                      <a:pt x="111704" y="290024"/>
                      <a:pt x="88025" y="312694"/>
                      <a:pt x="112361" y="293225"/>
                    </a:cubicBezTo>
                    <a:cubicBezTo>
                      <a:pt x="115202" y="290952"/>
                      <a:pt x="116959" y="287380"/>
                      <a:pt x="120078" y="285508"/>
                    </a:cubicBezTo>
                    <a:cubicBezTo>
                      <a:pt x="123565" y="283416"/>
                      <a:pt x="127795" y="282936"/>
                      <a:pt x="131653" y="281650"/>
                    </a:cubicBezTo>
                    <a:cubicBezTo>
                      <a:pt x="132939" y="277792"/>
                      <a:pt x="132635" y="272952"/>
                      <a:pt x="135511" y="270076"/>
                    </a:cubicBezTo>
                    <a:cubicBezTo>
                      <a:pt x="138387" y="267200"/>
                      <a:pt x="143448" y="268036"/>
                      <a:pt x="147086" y="266217"/>
                    </a:cubicBezTo>
                    <a:cubicBezTo>
                      <a:pt x="156820" y="261350"/>
                      <a:pt x="159199" y="257962"/>
                      <a:pt x="166377" y="250784"/>
                    </a:cubicBezTo>
                    <a:cubicBezTo>
                      <a:pt x="177304" y="218004"/>
                      <a:pt x="162066" y="257968"/>
                      <a:pt x="177951" y="231493"/>
                    </a:cubicBezTo>
                    <a:cubicBezTo>
                      <a:pt x="180043" y="228006"/>
                      <a:pt x="178501" y="222283"/>
                      <a:pt x="181810" y="219919"/>
                    </a:cubicBezTo>
                    <a:cubicBezTo>
                      <a:pt x="188429" y="215191"/>
                      <a:pt x="204959" y="212202"/>
                      <a:pt x="204959" y="212202"/>
                    </a:cubicBezTo>
                    <a:cubicBezTo>
                      <a:pt x="206245" y="208344"/>
                      <a:pt x="206724" y="204114"/>
                      <a:pt x="208817" y="200627"/>
                    </a:cubicBezTo>
                    <a:cubicBezTo>
                      <a:pt x="214113" y="191801"/>
                      <a:pt x="219005" y="192087"/>
                      <a:pt x="228108" y="189053"/>
                    </a:cubicBezTo>
                    <a:cubicBezTo>
                      <a:pt x="229394" y="185195"/>
                      <a:pt x="229426" y="180654"/>
                      <a:pt x="231967" y="177478"/>
                    </a:cubicBezTo>
                    <a:cubicBezTo>
                      <a:pt x="237406" y="170680"/>
                      <a:pt x="247492" y="168445"/>
                      <a:pt x="255116" y="165903"/>
                    </a:cubicBezTo>
                    <a:cubicBezTo>
                      <a:pt x="256402" y="162045"/>
                      <a:pt x="255665" y="156693"/>
                      <a:pt x="258974" y="154329"/>
                    </a:cubicBezTo>
                    <a:cubicBezTo>
                      <a:pt x="265593" y="149601"/>
                      <a:pt x="275356" y="151124"/>
                      <a:pt x="282124" y="146612"/>
                    </a:cubicBezTo>
                    <a:cubicBezTo>
                      <a:pt x="285982" y="144040"/>
                      <a:pt x="289551" y="140970"/>
                      <a:pt x="293698" y="138896"/>
                    </a:cubicBezTo>
                    <a:cubicBezTo>
                      <a:pt x="303060" y="134215"/>
                      <a:pt x="314885" y="133819"/>
                      <a:pt x="324564" y="131179"/>
                    </a:cubicBezTo>
                    <a:cubicBezTo>
                      <a:pt x="332411" y="129039"/>
                      <a:pt x="339997" y="126035"/>
                      <a:pt x="347713" y="123463"/>
                    </a:cubicBezTo>
                    <a:lnTo>
                      <a:pt x="359288" y="119605"/>
                    </a:lnTo>
                    <a:cubicBezTo>
                      <a:pt x="369038" y="109855"/>
                      <a:pt x="339997" y="109959"/>
                      <a:pt x="336139" y="108030"/>
                    </a:cubicBezTo>
                    <a:close/>
                  </a:path>
                </a:pathLst>
              </a:custGeom>
              <a:solidFill>
                <a:srgbClr val="402E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DCFD4DE-6E5F-7942-938C-AAE51DE71281}"/>
                </a:ext>
              </a:extLst>
            </p:cNvPr>
            <p:cNvGrpSpPr/>
            <p:nvPr/>
          </p:nvGrpSpPr>
          <p:grpSpPr>
            <a:xfrm>
              <a:off x="1410612" y="4330173"/>
              <a:ext cx="1343111" cy="1246600"/>
              <a:chOff x="1490378" y="4468895"/>
              <a:chExt cx="1343111" cy="1246600"/>
            </a:xfrm>
          </p:grpSpPr>
          <p:pic>
            <p:nvPicPr>
              <p:cNvPr id="13" name="Content Placeholder 4" descr="A picture containing food&#10;&#10;Description automatically generated">
                <a:extLst>
                  <a:ext uri="{FF2B5EF4-FFF2-40B4-BE49-F238E27FC236}">
                    <a16:creationId xmlns:a16="http://schemas.microsoft.com/office/drawing/2014/main" id="{B3B63E80-207A-D24A-BB1D-E6A6B175412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2907" b="70980"/>
              <a:stretch/>
            </p:blipFill>
            <p:spPr>
              <a:xfrm>
                <a:off x="1490378" y="4468895"/>
                <a:ext cx="1343111" cy="1221790"/>
              </a:xfrm>
              <a:prstGeom prst="rect">
                <a:avLst/>
              </a:prstGeom>
            </p:spPr>
          </p:pic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86F32D5-5FF8-3E45-9429-C03F4721E137}"/>
                  </a:ext>
                </a:extLst>
              </p:cNvPr>
              <p:cNvSpPr/>
              <p:nvPr/>
            </p:nvSpPr>
            <p:spPr>
              <a:xfrm>
                <a:off x="1490378" y="5326912"/>
                <a:ext cx="402218" cy="3637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001716A-B7F6-D646-AD44-EDE86A02A876}"/>
                  </a:ext>
                </a:extLst>
              </p:cNvPr>
              <p:cNvSpPr/>
              <p:nvPr/>
            </p:nvSpPr>
            <p:spPr>
              <a:xfrm>
                <a:off x="2280731" y="5351721"/>
                <a:ext cx="402218" cy="3637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CE91F8F-396E-114B-A874-6B7664B6C665}"/>
                </a:ext>
              </a:extLst>
            </p:cNvPr>
            <p:cNvSpPr txBox="1"/>
            <p:nvPr/>
          </p:nvSpPr>
          <p:spPr>
            <a:xfrm>
              <a:off x="3078591" y="1595493"/>
              <a:ext cx="11729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هيبوتلاموس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D00F704-B3F8-9748-AE69-A92791F60B2A}"/>
                </a:ext>
              </a:extLst>
            </p:cNvPr>
            <p:cNvSpPr txBox="1"/>
            <p:nvPr/>
          </p:nvSpPr>
          <p:spPr>
            <a:xfrm>
              <a:off x="3022548" y="3290500"/>
              <a:ext cx="95372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هيبوفيزا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מחבר חץ ישר 21">
              <a:extLst>
                <a:ext uri="{FF2B5EF4-FFF2-40B4-BE49-F238E27FC236}">
                  <a16:creationId xmlns:a16="http://schemas.microsoft.com/office/drawing/2014/main" id="{B1E072ED-E08D-5844-8007-67B329A1B0AD}"/>
                </a:ext>
              </a:extLst>
            </p:cNvPr>
            <p:cNvCxnSpPr>
              <a:cxnSpLocks/>
            </p:cNvCxnSpPr>
            <p:nvPr/>
          </p:nvCxnSpPr>
          <p:spPr>
            <a:xfrm>
              <a:off x="2071858" y="2057260"/>
              <a:ext cx="0" cy="587617"/>
            </a:xfrm>
            <a:prstGeom prst="straightConnector1">
              <a:avLst/>
            </a:prstGeom>
            <a:ln w="76200">
              <a:solidFill>
                <a:srgbClr val="12B4B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94F525B-B8E5-1F4B-BA4A-B7CE26576AE9}"/>
                </a:ext>
              </a:extLst>
            </p:cNvPr>
            <p:cNvSpPr/>
            <p:nvPr/>
          </p:nvSpPr>
          <p:spPr>
            <a:xfrm>
              <a:off x="121609" y="2056965"/>
              <a:ext cx="205405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GnRH</a:t>
              </a:r>
              <a:r>
                <a:rPr lang="he-IL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–</a:t>
              </a:r>
              <a:r>
                <a:rPr lang="ar-SY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هورمون</a:t>
              </a:r>
            </a:p>
            <a:p>
              <a:pPr algn="ctr"/>
              <a:r>
                <a:rPr lang="ar-SY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محرر</a:t>
              </a:r>
              <a:endPara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מחבר חץ ישר 21">
              <a:extLst>
                <a:ext uri="{FF2B5EF4-FFF2-40B4-BE49-F238E27FC236}">
                  <a16:creationId xmlns:a16="http://schemas.microsoft.com/office/drawing/2014/main" id="{A1DBE772-DBB2-AD49-9939-EE2AA97E8885}"/>
                </a:ext>
              </a:extLst>
            </p:cNvPr>
            <p:cNvCxnSpPr>
              <a:cxnSpLocks/>
            </p:cNvCxnSpPr>
            <p:nvPr/>
          </p:nvCxnSpPr>
          <p:spPr>
            <a:xfrm>
              <a:off x="1996599" y="3793932"/>
              <a:ext cx="0" cy="587617"/>
            </a:xfrm>
            <a:prstGeom prst="straightConnector1">
              <a:avLst/>
            </a:prstGeom>
            <a:ln w="76200">
              <a:solidFill>
                <a:srgbClr val="12B4B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A8AB420-5AC1-BE45-B22D-9EF9BEF3C10C}"/>
                </a:ext>
              </a:extLst>
            </p:cNvPr>
            <p:cNvSpPr/>
            <p:nvPr/>
          </p:nvSpPr>
          <p:spPr>
            <a:xfrm>
              <a:off x="1232614" y="3791582"/>
              <a:ext cx="64852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algn="ctr" defTabSz="914400" rtl="0" eaLnBrk="1" latinLnBrk="0" hangingPunct="1"/>
              <a:r>
                <a:rPr lang="he-IL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FSH</a:t>
              </a:r>
            </a:p>
            <a:p>
              <a:pPr marL="0" algn="ctr" defTabSz="914400" rtl="0" eaLnBrk="1" latinLnBrk="0" hangingPunct="1"/>
              <a:r>
                <a:rPr lang="en-US" sz="1600" dirty="0">
                  <a:solidFill>
                    <a:srgbClr val="192A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LH</a:t>
              </a:r>
              <a:endPara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8F2949E-86AB-5E44-B262-50CF67AECD06}"/>
                </a:ext>
              </a:extLst>
            </p:cNvPr>
            <p:cNvSpPr txBox="1"/>
            <p:nvPr/>
          </p:nvSpPr>
          <p:spPr>
            <a:xfrm>
              <a:off x="2612137" y="4829973"/>
              <a:ext cx="820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Y" sz="1600" dirty="0">
                  <a:latin typeface="Arial" panose="020B0604020202020204" pitchFamily="34" charset="0"/>
                  <a:cs typeface="Arial" panose="020B0604020202020204" pitchFamily="34" charset="0"/>
                </a:rPr>
                <a:t>خصيتين</a:t>
              </a:r>
              <a:endParaRPr lang="en-IL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149850B-E6E3-CD4C-AFCC-F3F001542D00}"/>
                </a:ext>
              </a:extLst>
            </p:cNvPr>
            <p:cNvSpPr/>
            <p:nvPr/>
          </p:nvSpPr>
          <p:spPr>
            <a:xfrm>
              <a:off x="1996231" y="1706437"/>
              <a:ext cx="264001" cy="262467"/>
            </a:xfrm>
            <a:prstGeom prst="ellipse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071262B-DADF-7442-B588-2BEF5F248F17}"/>
                </a:ext>
              </a:extLst>
            </p:cNvPr>
            <p:cNvSpPr/>
            <p:nvPr/>
          </p:nvSpPr>
          <p:spPr>
            <a:xfrm>
              <a:off x="1818166" y="3436265"/>
              <a:ext cx="264001" cy="262467"/>
            </a:xfrm>
            <a:prstGeom prst="ellipse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723ED05-460C-2749-B4E8-EFA16CA91993}"/>
                </a:ext>
              </a:extLst>
            </p:cNvPr>
            <p:cNvCxnSpPr>
              <a:cxnSpLocks/>
              <a:stCxn id="35" idx="6"/>
            </p:cNvCxnSpPr>
            <p:nvPr/>
          </p:nvCxnSpPr>
          <p:spPr>
            <a:xfrm flipV="1">
              <a:off x="2260232" y="1733992"/>
              <a:ext cx="861883" cy="103679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F8EE647-7873-6940-962C-CC3C5C8373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56981" y="3421735"/>
              <a:ext cx="1004765" cy="150388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3B02BC-D09C-5641-AD28-80FC2F5612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84782" y="5127620"/>
              <a:ext cx="196767" cy="85379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98FA08D-E201-094C-851B-67C2F46561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8628" y="5060805"/>
              <a:ext cx="861883" cy="103679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מחבר חץ ישר 21">
            <a:extLst>
              <a:ext uri="{FF2B5EF4-FFF2-40B4-BE49-F238E27FC236}">
                <a16:creationId xmlns:a16="http://schemas.microsoft.com/office/drawing/2014/main" id="{BE278D63-BAF3-1841-81AA-6B7931FF1F34}"/>
              </a:ext>
            </a:extLst>
          </p:cNvPr>
          <p:cNvCxnSpPr>
            <a:cxnSpLocks/>
          </p:cNvCxnSpPr>
          <p:nvPr/>
        </p:nvCxnSpPr>
        <p:spPr>
          <a:xfrm flipH="1">
            <a:off x="2592539" y="5961416"/>
            <a:ext cx="1217840" cy="0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A321843-347C-8049-ABE5-6523F736F900}"/>
              </a:ext>
            </a:extLst>
          </p:cNvPr>
          <p:cNvSpPr/>
          <p:nvPr/>
        </p:nvSpPr>
        <p:spPr>
          <a:xfrm>
            <a:off x="2832326" y="6033038"/>
            <a:ext cx="10670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ctr" defTabSz="914400" rtl="0" eaLnBrk="1" latinLnBrk="0" hangingPunct="1"/>
            <a:r>
              <a: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افراز</a:t>
            </a:r>
            <a:endParaRPr lang="en-US" sz="16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 defTabSz="914400" rtl="0" eaLnBrk="1" latinLnBrk="0" hangingPunct="1"/>
            <a:endParaRPr lang="he-IL" sz="16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Bent Arrow 43">
            <a:extLst>
              <a:ext uri="{FF2B5EF4-FFF2-40B4-BE49-F238E27FC236}">
                <a16:creationId xmlns:a16="http://schemas.microsoft.com/office/drawing/2014/main" id="{41714BDA-B9B9-6A47-A77E-961B72A97F57}"/>
              </a:ext>
            </a:extLst>
          </p:cNvPr>
          <p:cNvSpPr/>
          <p:nvPr/>
        </p:nvSpPr>
        <p:spPr>
          <a:xfrm>
            <a:off x="1323205" y="2868817"/>
            <a:ext cx="1730051" cy="2514427"/>
          </a:xfrm>
          <a:prstGeom prst="bentArrow">
            <a:avLst>
              <a:gd name="adj1" fmla="val 9315"/>
              <a:gd name="adj2" fmla="val 12746"/>
              <a:gd name="adj3" fmla="val 1121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Bent Arrow 44">
            <a:extLst>
              <a:ext uri="{FF2B5EF4-FFF2-40B4-BE49-F238E27FC236}">
                <a16:creationId xmlns:a16="http://schemas.microsoft.com/office/drawing/2014/main" id="{325B8C25-1431-1649-A3DF-A1C126AA0540}"/>
              </a:ext>
            </a:extLst>
          </p:cNvPr>
          <p:cNvSpPr/>
          <p:nvPr/>
        </p:nvSpPr>
        <p:spPr>
          <a:xfrm>
            <a:off x="1574358" y="4798460"/>
            <a:ext cx="2298560" cy="584775"/>
          </a:xfrm>
          <a:prstGeom prst="bentArrow">
            <a:avLst>
              <a:gd name="adj1" fmla="val 23469"/>
              <a:gd name="adj2" fmla="val 24069"/>
              <a:gd name="adj3" fmla="val 33492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64F0146-AED9-5E42-B328-9D4F7E38D71D}"/>
              </a:ext>
            </a:extLst>
          </p:cNvPr>
          <p:cNvSpPr/>
          <p:nvPr/>
        </p:nvSpPr>
        <p:spPr>
          <a:xfrm>
            <a:off x="2886324" y="2792807"/>
            <a:ext cx="194057" cy="540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A9C9034-5717-F746-BFAB-220CE5F09FA1}"/>
              </a:ext>
            </a:extLst>
          </p:cNvPr>
          <p:cNvSpPr/>
          <p:nvPr/>
        </p:nvSpPr>
        <p:spPr>
          <a:xfrm>
            <a:off x="3694920" y="4630729"/>
            <a:ext cx="261233" cy="540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580FB48-55AA-6644-AB6C-861042981B83}"/>
              </a:ext>
            </a:extLst>
          </p:cNvPr>
          <p:cNvSpPr/>
          <p:nvPr/>
        </p:nvSpPr>
        <p:spPr>
          <a:xfrm>
            <a:off x="347721" y="3716901"/>
            <a:ext cx="1067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ctr" defTabSz="914400" rtl="0" eaLnBrk="1" latinLnBrk="0" hangingPunct="1"/>
            <a:r>
              <a: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إعاقة الافراز</a:t>
            </a:r>
            <a:endParaRPr lang="en-US" sz="16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 defTabSz="914400" rtl="0" eaLnBrk="1" latinLnBrk="0" hangingPunct="1"/>
            <a:endParaRPr lang="he-IL" sz="16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2E39F30-A125-8A4B-A232-E89BA011A52F}"/>
              </a:ext>
            </a:extLst>
          </p:cNvPr>
          <p:cNvSpPr/>
          <p:nvPr/>
        </p:nvSpPr>
        <p:spPr>
          <a:xfrm>
            <a:off x="2027602" y="4126030"/>
            <a:ext cx="1067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ctr" defTabSz="914400" rtl="0" eaLnBrk="1" latinLnBrk="0" hangingPunct="1"/>
            <a:r>
              <a:rPr lang="he-IL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16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إعاقة الافراز</a:t>
            </a:r>
            <a:endParaRPr lang="en-US" sz="16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 defTabSz="914400" rtl="0" eaLnBrk="1" latinLnBrk="0" hangingPunct="1"/>
            <a:endParaRPr lang="he-IL" sz="16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E9124E6-6E19-3F41-B160-67AC7A889239}"/>
              </a:ext>
            </a:extLst>
          </p:cNvPr>
          <p:cNvSpPr txBox="1"/>
          <p:nvPr/>
        </p:nvSpPr>
        <p:spPr>
          <a:xfrm>
            <a:off x="6909502" y="1234034"/>
            <a:ext cx="506651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ارتفاع تركيز هورمون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في الدم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فوق مستوى معين.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إعاقة افراز الهورمون المحرر من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الهيبوتلاموس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وافراز الهورمونين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من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الهيبوفيزا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إعاقة افراز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من الخصيتين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وانخفاض تركيزه بالدم.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arenR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ابطال الإعاقة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لانتاج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الهورمونات 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لاخرى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مما يؤدي الى ارتفاع بمستوى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CD3D52-223C-3F47-9875-E36AF1DD9738}"/>
              </a:ext>
            </a:extLst>
          </p:cNvPr>
          <p:cNvSpPr txBox="1"/>
          <p:nvPr/>
        </p:nvSpPr>
        <p:spPr>
          <a:xfrm>
            <a:off x="5420487" y="6211976"/>
            <a:ext cx="3507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©brain designed by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neuroscientificallychallenged.com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CC BY 4.0 (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https://creativecommons.org/licenses/by/4.0).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 by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matan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nave.</a:t>
            </a:r>
          </a:p>
          <a:p>
            <a:pPr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www.neuroscientificallychallenged.com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/blog/2014/5/10/hypothalamus-know-your-brain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EEA7FC1-C3DE-E542-8B77-B937DA48F038}"/>
              </a:ext>
            </a:extLst>
          </p:cNvPr>
          <p:cNvSpPr/>
          <p:nvPr/>
        </p:nvSpPr>
        <p:spPr>
          <a:xfrm>
            <a:off x="-18823" y="6576757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Reproductive truck Designed by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12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3" grpId="0"/>
      <p:bldP spid="43" grpId="1"/>
      <p:bldP spid="48" grpId="0"/>
      <p:bldP spid="4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30D453-3852-4D45-82AB-7B62C40CDDBB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83" y="3600449"/>
            <a:ext cx="3251200" cy="283590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E8902-FC0D-FB45-A02F-AD7F058B6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مستوى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يبقى ثابتا لحد كبير</a:t>
            </a:r>
            <a:endParaRPr lang="en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75CA7-452C-CE4E-9A24-5B1CCB9E0F4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تمكن المراقبة </a:t>
            </a:r>
            <a:r>
              <a:rPr lang="ar-SY" sz="2000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الهورمونية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الحفاظ على مستوى ثابت </a:t>
            </a:r>
            <a:r>
              <a:rPr lang="ar-SY" sz="2000" dirty="0" err="1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للتستسترون</a:t>
            </a:r>
            <a:r>
              <a:rPr lang="ar-SA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ولذلك ي</a:t>
            </a:r>
            <a:r>
              <a:rPr lang="ar-SA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حافظ أيضا على مستوى ال </a:t>
            </a:r>
            <a:r>
              <a:rPr lang="en-US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الدم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الهورمونات تمكن الاستمرارية في انتاج السائل المنوي والخلايا المنوية</a:t>
            </a:r>
            <a:r>
              <a:rPr lang="he-IL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طوال حياة الرجل. مستويات الهرمونات الثابتة تحافظ  أيضا على علامات الجنس الثانوية. </a:t>
            </a:r>
            <a:endParaRPr lang="en-IL" sz="20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8E53E-7F48-A047-9FA1-C4A28673D4D9}"/>
              </a:ext>
            </a:extLst>
          </p:cNvPr>
          <p:cNvSpPr txBox="1"/>
          <p:nvPr/>
        </p:nvSpPr>
        <p:spPr>
          <a:xfrm>
            <a:off x="1150832" y="3869044"/>
            <a:ext cx="1343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 err="1">
                <a:latin typeface="Arial" panose="020B0604020202020204" pitchFamily="34" charset="0"/>
                <a:cs typeface="Arial" panose="020B0604020202020204" pitchFamily="34" charset="0"/>
              </a:rPr>
              <a:t>تستسترون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close up of a coral&#10;&#10;Description automatically generated">
            <a:extLst>
              <a:ext uri="{FF2B5EF4-FFF2-40B4-BE49-F238E27FC236}">
                <a16:creationId xmlns:a16="http://schemas.microsoft.com/office/drawing/2014/main" id="{8DBA2CC1-21B6-DA44-A92B-FD7DABAE6B8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94" y="3600449"/>
            <a:ext cx="3520456" cy="283590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40963E-1842-0F4B-A711-20CAB69378BA}"/>
              </a:ext>
            </a:extLst>
          </p:cNvPr>
          <p:cNvSpPr txBox="1"/>
          <p:nvPr/>
        </p:nvSpPr>
        <p:spPr>
          <a:xfrm>
            <a:off x="5122034" y="3869044"/>
            <a:ext cx="1343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IL" sz="1600" dirty="0">
                <a:latin typeface="Arial" panose="020B0604020202020204" pitchFamily="34" charset="0"/>
                <a:cs typeface="Arial" panose="020B0604020202020204" pitchFamily="34" charset="0"/>
              </a:rPr>
              <a:t>FSH </a:t>
            </a:r>
          </a:p>
        </p:txBody>
      </p:sp>
      <p:sp>
        <p:nvSpPr>
          <p:cNvPr id="16" name="כותרת 7">
            <a:extLst>
              <a:ext uri="{FF2B5EF4-FFF2-40B4-BE49-F238E27FC236}">
                <a16:creationId xmlns:a16="http://schemas.microsoft.com/office/drawing/2014/main" id="{7B3F186E-8280-4045-A306-9B1CA32BE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التنظيم </a:t>
            </a:r>
            <a:r>
              <a:rPr lang="ar-SY" dirty="0" err="1">
                <a:latin typeface="Arial" panose="020B0604020202020204" pitchFamily="34" charset="0"/>
                <a:cs typeface="Arial" panose="020B0604020202020204" pitchFamily="34" charset="0"/>
              </a:rPr>
              <a:t>الهورموني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19502B-FF96-084D-8123-74158FBD2732}"/>
              </a:ext>
            </a:extLst>
          </p:cNvPr>
          <p:cNvSpPr/>
          <p:nvPr/>
        </p:nvSpPr>
        <p:spPr>
          <a:xfrm>
            <a:off x="1101783" y="6120178"/>
            <a:ext cx="325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 Dinneen at English Wikipedia / CC BY-SA (https://creativecommons.org/licenses/by-sa/3.0). https://upload.wikimedia.org/wikipedia/commons/1/1a/Testosterone3D.gif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A68806-1075-1142-9614-6005FF8B251E}"/>
              </a:ext>
            </a:extLst>
          </p:cNvPr>
          <p:cNvSpPr/>
          <p:nvPr/>
        </p:nvSpPr>
        <p:spPr>
          <a:xfrm>
            <a:off x="5320372" y="6181733"/>
            <a:ext cx="2685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Rombik&amp;amp;#153; / Public domain . https://upload.wikimedia.org/wikipedia/commons/c/cb/Follitropine.gif</a:t>
            </a:r>
          </a:p>
        </p:txBody>
      </p:sp>
    </p:spTree>
    <p:extLst>
      <p:ext uri="{BB962C8B-B14F-4D97-AF65-F5344CB8AC3E}">
        <p14:creationId xmlns:p14="http://schemas.microsoft.com/office/powerpoint/2010/main" val="2211713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20000"/>
          </a:xfrm>
        </p:spPr>
        <p:txBody>
          <a:bodyPr/>
          <a:lstStyle/>
          <a:p>
            <a:r>
              <a:rPr lang="ar-SY" sz="32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تمرين-</a:t>
            </a:r>
            <a:r>
              <a:rPr lang="he-IL" sz="32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32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جهاز التكاثر الذكري</a:t>
            </a:r>
            <a:endParaRPr lang="he-I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2F941-91DD-0B48-A667-6D44A7A7FF05}"/>
              </a:ext>
            </a:extLst>
          </p:cNvPr>
          <p:cNvSpPr/>
          <p:nvPr/>
        </p:nvSpPr>
        <p:spPr>
          <a:xfrm>
            <a:off x="645067" y="720000"/>
            <a:ext cx="9480091" cy="4805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سؤال 1</a:t>
            </a: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يؤدي الانخفاض في مستوى عمل </a:t>
            </a:r>
            <a:r>
              <a:rPr lang="ar-SY" sz="2000" b="1" dirty="0" err="1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الهيبوفيزا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الى انخفاض في كتلة العظام والعضلات</a:t>
            </a:r>
            <a:r>
              <a:rPr lang="ar-SA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انخفاض في انتاج الخلايا المنوية وانخفاض في الرغبة الجنسية. ما الذي يؤدي الى هذه الظواهر</a:t>
            </a:r>
            <a:r>
              <a:rPr lang="ar-SA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اشرح.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سؤال 2</a:t>
            </a:r>
            <a:endParaRPr lang="he-I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في التغذية المرتدة السالبة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I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1.   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ناتج العملية يزيد من مستوى العملية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2.   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ناتج العملية يعيق من مستوى العملية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3.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يؤدي إبطاء عملية معينة إلى زيادة عملية أخرى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I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4.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زيادة عملية معينة  ت</a:t>
            </a:r>
            <a:r>
              <a:rPr lang="ar-S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ُ</a:t>
            </a:r>
            <a:r>
              <a:rPr lang="ar-SY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بطىء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عملية أخرى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82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تمرين-</a:t>
            </a:r>
            <a:r>
              <a:rPr lang="he-IL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2F941-91DD-0B48-A667-6D44A7A7FF05}"/>
              </a:ext>
            </a:extLst>
          </p:cNvPr>
          <p:cNvSpPr/>
          <p:nvPr/>
        </p:nvSpPr>
        <p:spPr>
          <a:xfrm>
            <a:off x="1343025" y="1200378"/>
            <a:ext cx="9749695" cy="3343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685" marR="50165" indent="-273685" algn="just">
              <a:lnSpc>
                <a:spcPct val="150000"/>
              </a:lnSpc>
              <a:spcAft>
                <a:spcPts val="600"/>
              </a:spcAft>
              <a:tabLst>
                <a:tab pos="1524000" algn="r"/>
                <a:tab pos="1968500" algn="r"/>
                <a:tab pos="2413000" algn="r"/>
                <a:tab pos="2921000" algn="r"/>
                <a:tab pos="3365500" algn="r"/>
                <a:tab pos="3810000" algn="r"/>
                <a:tab pos="4254500" algn="r"/>
                <a:tab pos="4762500" algn="r"/>
                <a:tab pos="5207000" algn="r"/>
                <a:tab pos="5664200" algn="r"/>
              </a:tabLst>
            </a:pPr>
            <a:r>
              <a:rPr lang="ar-SY" altLang="en-IL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إجابة 1</a:t>
            </a:r>
            <a:endParaRPr lang="he-IL" altLang="en-IL" sz="2000" b="1" dirty="0">
              <a:solidFill>
                <a:srgbClr val="192A7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يؤدي الانخفاض في مستوى عمل </a:t>
            </a:r>
            <a:r>
              <a:rPr lang="ar-SY" sz="2000" b="1" dirty="0" err="1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الهيبوفيزا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الى انخفاض في كتلة العظام والعضلات</a:t>
            </a:r>
            <a:r>
              <a:rPr lang="ar-SA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انخفاض في انتاج الخلايا المنوية وانخفاض في الرغبة الجنسية. ما الذي يؤدي الى هذه الظواهر</a:t>
            </a:r>
            <a:r>
              <a:rPr lang="ar-SA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solidFill>
                  <a:srgbClr val="192A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اشرح.</a:t>
            </a:r>
            <a:endParaRPr lang="he-I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انخفاض في عمل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الهيبوفيزا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يؤدي الى انخفاض في انتاج الهورمونات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نتيجة لذلك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ينخفض انتاج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في الخصيتين.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انخفاض مستوى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يؤدي الى انخفاض في كتلة العظام والعضلات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انخفاض في انتاج الخلايا المنوية وانخفاض في الرغبة الجنسية. بسبب مستوى عمل منخفض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للهيبوفيزا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- العضو الهدف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للتستسترون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لا ينجح المستوى المنخفض من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في تسريع انتاج الهورمونات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079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تمرين-</a:t>
            </a:r>
            <a:r>
              <a:rPr lang="he-IL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2F941-91DD-0B48-A667-6D44A7A7FF05}"/>
              </a:ext>
            </a:extLst>
          </p:cNvPr>
          <p:cNvSpPr/>
          <p:nvPr/>
        </p:nvSpPr>
        <p:spPr>
          <a:xfrm>
            <a:off x="1612629" y="1200378"/>
            <a:ext cx="9480091" cy="326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إجابة 2</a:t>
            </a:r>
          </a:p>
          <a:p>
            <a:pPr algn="just">
              <a:lnSpc>
                <a:spcPct val="150000"/>
              </a:lnSpc>
            </a:pP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في التغذية المرتدة السالبة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I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1.   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ناتج العملية يزيد من مستوى العملية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2.   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ناتج العملية يعيق من مستوى العملية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3.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يؤدي إبطاء عملية معينة إلى زيادة عملية أخرى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I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4. 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زيادة عملية معينة  </a:t>
            </a:r>
            <a:r>
              <a:rPr lang="ar-SY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تبطىء</a:t>
            </a:r>
            <a:r>
              <a:rPr lang="ar-SY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عملية أخرى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40E9CEC-59AE-5542-BD0A-906DF32CAB8F}"/>
              </a:ext>
            </a:extLst>
          </p:cNvPr>
          <p:cNvSpPr/>
          <p:nvPr/>
        </p:nvSpPr>
        <p:spPr>
          <a:xfrm>
            <a:off x="10244138" y="2657475"/>
            <a:ext cx="414337" cy="414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10780E5F-1409-4823-8F8B-F65B9FAAB12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61008" y="1322203"/>
            <a:ext cx="566737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099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تلخيص الدرس</a:t>
            </a: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  <a:sym typeface="Varela Round"/>
              </a:rPr>
              <a:t>جهاز التكاثر الذكري</a:t>
            </a: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27284339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367" y="-126365"/>
            <a:ext cx="12191999" cy="720000"/>
          </a:xfrm>
        </p:spPr>
        <p:txBody>
          <a:bodyPr/>
          <a:lstStyle/>
          <a:p>
            <a:r>
              <a:rPr lang="ar-SY" sz="3600" dirty="0">
                <a:latin typeface="Arial" panose="020B0604020202020204" pitchFamily="34" charset="0"/>
                <a:cs typeface="Arial" panose="020B0604020202020204" pitchFamily="34" charset="0"/>
              </a:rPr>
              <a:t>تلخيص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4978D1-F780-4870-9B9E-220DCB50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3B8759-D1F8-4E60-A896-1AEE4F6B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3330" y="233635"/>
            <a:ext cx="241069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he-IL" altLang="he-I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201674-CDF7-4380-9028-D344AF3E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DF44B-BCF1-D14C-A5E8-8BB88A265A76}"/>
              </a:ext>
            </a:extLst>
          </p:cNvPr>
          <p:cNvSpPr txBox="1"/>
          <p:nvPr/>
        </p:nvSpPr>
        <p:spPr>
          <a:xfrm>
            <a:off x="113393" y="475917"/>
            <a:ext cx="11793170" cy="4805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تكمن أهمية جهاز التكاثر الذكري في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انتاج الخلايا المنوية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ونقلها الى الانثى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للاخصاب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يتكون جهاز التكاثر الذكري من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خصيتين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مرتبتطين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مع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الانابيب الناقلة للخلايا المنوية لغدد السائل المنوي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وللاحليل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الذي يخرج من ا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لمثانة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من خلال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البروستاتا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تنتج الخلايا المنوية في الخصيتين. وينتج السائل المنوي بالأساس في غدد السائل المنوي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وبالاساس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في البروستاتا.</a:t>
            </a:r>
            <a:endParaRPr lang="he-I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يبدأ في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جيل البلوغ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ظهور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علامات الجنس الثانوية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وإنتاج الخلايا المنوية والسائل المنوي بتأثير 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هورمونات التكاثر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وبالاساس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بتأثير </a:t>
            </a:r>
            <a:r>
              <a:rPr lang="ar-SY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والتي تستمر طول عمر الرجل.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هورمونات التكاثر ( الهورمونات الجنسية) الأساسية هي ال -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وال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والتي يتم افرازها من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الهيبوفيزا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ar-SY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والتستسترون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الذي يُفرز من  ا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لخصيتين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بتأثير ال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وال</a:t>
            </a:r>
            <a:r>
              <a:rPr lang="he-IL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. يتم تنظيم مستوى هورمونات التكاثر عند الرجل عن طريق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آ</a:t>
            </a:r>
            <a:r>
              <a:rPr lang="ar-SY" sz="2000" b="1" dirty="0">
                <a:latin typeface="Arial" panose="020B0604020202020204" pitchFamily="34" charset="0"/>
                <a:cs typeface="Arial" panose="020B0604020202020204" pitchFamily="34" charset="0"/>
              </a:rPr>
              <a:t>لية التغذية المرتدة السلبة</a:t>
            </a:r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 وتبقى ثابتة لدرجة كبيرة.</a:t>
            </a: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438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367" y="-126365"/>
            <a:ext cx="12191999" cy="720000"/>
          </a:xfrm>
        </p:spPr>
        <p:txBody>
          <a:bodyPr/>
          <a:lstStyle/>
          <a:p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تمرين بيتي-جهاز التكاثر الذكري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4978D1-F780-4870-9B9E-220DCB50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3B8759-D1F8-4E60-A896-1AEE4F6B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3330" y="233635"/>
            <a:ext cx="241069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he-IL" altLang="he-I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201674-CDF7-4380-9028-D344AF3E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DF44B-BCF1-D14C-A5E8-8BB88A265A76}"/>
              </a:ext>
            </a:extLst>
          </p:cNvPr>
          <p:cNvSpPr txBox="1"/>
          <p:nvPr/>
        </p:nvSpPr>
        <p:spPr>
          <a:xfrm>
            <a:off x="113393" y="475917"/>
            <a:ext cx="11793170" cy="1112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سؤال 3 – من موقع متاح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ظهر لدى رجل عقم سببه انتاج عدد قليل من الخلايا المنوية. اذكر سببين ممكنين لذلك؟</a:t>
            </a: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0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b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Y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أهمية جهاز التكاثر</a:t>
            </a:r>
            <a:br>
              <a:rPr lang="he-IL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5357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367" y="-126365"/>
            <a:ext cx="12191999" cy="720000"/>
          </a:xfrm>
        </p:spPr>
        <p:txBody>
          <a:bodyPr/>
          <a:lstStyle/>
          <a:p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تمرين بيتي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4978D1-F780-4870-9B9E-220DCB50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3B8759-D1F8-4E60-A896-1AEE4F6B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3330" y="233635"/>
            <a:ext cx="241069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he-IL" altLang="he-I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201674-CDF7-4380-9028-D344AF3E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DF44B-BCF1-D14C-A5E8-8BB88A265A76}"/>
              </a:ext>
            </a:extLst>
          </p:cNvPr>
          <p:cNvSpPr txBox="1"/>
          <p:nvPr/>
        </p:nvSpPr>
        <p:spPr>
          <a:xfrm>
            <a:off x="113393" y="475917"/>
            <a:ext cx="11793170" cy="4805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اجابة لسؤال 3 – من موقع متاح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ظهر لدى رجل عقم سببه  انتاج عدد قليل من الخلايا المنوية. اذكر سببين ممكنين لذلك؟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ar-S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اسباب ممكنة لانخفاض عدد الخلايا المنوية: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مشكلة \ نقص في المستقبلات للهورمون المحرر على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الهيبوفيزا</a:t>
            </a:r>
            <a:endParaRPr lang="ar-S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مستويات منخفضة للهورمونات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LH 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المفرزة من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الهيبوفيزا</a:t>
            </a:r>
            <a:endParaRPr lang="ar-S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مشكلة\نقص في مستقبلات ال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LH 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على غشاء الخلايا في الخصيتين</a:t>
            </a: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مستوى منخفض من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المفرز من الخصيتين</a:t>
            </a: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0316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367" y="-126365"/>
            <a:ext cx="12191999" cy="720000"/>
          </a:xfrm>
        </p:spPr>
        <p:txBody>
          <a:bodyPr/>
          <a:lstStyle/>
          <a:p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تمرين بيتي- جهاز التكاثر الذكري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4978D1-F780-4870-9B9E-220DCB50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3B8759-D1F8-4E60-A896-1AEE4F6B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3330" y="233635"/>
            <a:ext cx="241069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he-IL" altLang="he-I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201674-CDF7-4380-9028-D344AF3E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DF44B-BCF1-D14C-A5E8-8BB88A265A76}"/>
              </a:ext>
            </a:extLst>
          </p:cNvPr>
          <p:cNvSpPr txBox="1"/>
          <p:nvPr/>
        </p:nvSpPr>
        <p:spPr>
          <a:xfrm>
            <a:off x="199415" y="593635"/>
            <a:ext cx="11793170" cy="526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سؤال 4- من اسئلة بجروت صيف 2004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اخذت عينات من دم اب عمره 70 عام ومن ابنه البالغ 30 عام, مرة كل اسبوع على مدى ثلاثة اسابيع, وفي كل مرة تم قياس مستوى الهورمونات,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تستسترون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و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( بوحدات نسبية) النتائج معروضة فيما يلي: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مفحوص أ: مستوى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خلال الاسابيع الثلاثة على التوالي: 7,6,6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مستوى ال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FSH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خلال الاسابيع الثلاثة على التوالي: 3,2,3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مفحوص ب: مستوى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خلال الاسابيع الثلاثة على التوالي: 25,23,25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مستوى ال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FSH 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خلال الاسابيع الثلاثة على التوالي: 15,16,16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حسب النتائج أي من الشخصين هو الاب وايهم الابن ؟ علل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510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367" y="-126365"/>
            <a:ext cx="12191999" cy="720000"/>
          </a:xfrm>
        </p:spPr>
        <p:txBody>
          <a:bodyPr/>
          <a:lstStyle/>
          <a:p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تمرين بيتي- جهاز التكاثر الذكري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4978D1-F780-4870-9B9E-220DCB509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3B8759-D1F8-4E60-A896-1AEE4F6B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3330" y="233635"/>
            <a:ext cx="241069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he-IL" altLang="he-I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201674-CDF7-4380-9028-D344AF3EF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35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3DF44B-BCF1-D14C-A5E8-8BB88A265A76}"/>
              </a:ext>
            </a:extLst>
          </p:cNvPr>
          <p:cNvSpPr txBox="1"/>
          <p:nvPr/>
        </p:nvSpPr>
        <p:spPr>
          <a:xfrm>
            <a:off x="199415" y="593635"/>
            <a:ext cx="11793170" cy="1574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اجابة لسؤال 4- من اسئلة بجروت صيف 2004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الشخص المفحوص أ هو الاب بعمر 70 عام وذلك لان كمية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في دمه  هي اقل ب 30% تقريبا من ابنه الشاب. هذا ما يحدث في الوضع الطبيعي حيث يبدأ انخفاض بمستوى انتاج </a:t>
            </a:r>
            <a:r>
              <a:rPr lang="ar-SA" sz="2000" dirty="0" err="1">
                <a:latin typeface="Arial" panose="020B0604020202020204" pitchFamily="34" charset="0"/>
                <a:cs typeface="Arial" panose="020B0604020202020204" pitchFamily="34" charset="0"/>
              </a:rPr>
              <a:t>التستسترون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 مع التقدم بالعمر</a:t>
            </a: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3105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A488777-C356-41FC-992C-BE944AE6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" y="289703"/>
            <a:ext cx="12188825" cy="719906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تمرين بيتي-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3C1B75-74BF-FF46-918A-FD85FBAB3F83}"/>
              </a:ext>
            </a:extLst>
          </p:cNvPr>
          <p:cNvSpPr/>
          <p:nvPr/>
        </p:nvSpPr>
        <p:spPr>
          <a:xfrm>
            <a:off x="5007204" y="1056706"/>
            <a:ext cx="23920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Y" sz="2000" dirty="0">
                <a:latin typeface="Arial" panose="020B0604020202020204" pitchFamily="34" charset="0"/>
                <a:cs typeface="Arial" panose="020B0604020202020204" pitchFamily="34" charset="0"/>
              </a:rPr>
              <a:t>عليكم مسح شيفرة ال 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QR</a:t>
            </a:r>
            <a:endParaRPr lang="en-I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77CCDD-6C2D-2549-B1A9-FB92EB7164D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5553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138893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أهمية جهاز التكاثر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-399127" y="1006520"/>
            <a:ext cx="8072546" cy="540070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جهاز يمَكن انجاب النسل</a:t>
            </a:r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251256" y="1620342"/>
            <a:ext cx="6092334" cy="4153058"/>
          </a:xfrm>
        </p:spPr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في الثديات، ومن ضمنها الانسان، يحدث انتاج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خلايا تناسلية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عند الذكر وعند الانثى، ولكن فقط عند الأنثى يتواجد جهاز يمّكن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اخصاب داخلي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، وأيضا </a:t>
            </a: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حماية وتطور داخلي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 للجنين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48" indent="0">
              <a:lnSpc>
                <a:spcPct val="150000"/>
              </a:lnSpc>
              <a:buNone/>
            </a:pPr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سوف نتركز بهذا الدرس بجهاز التكاثر الذكري</a:t>
            </a:r>
            <a:r>
              <a:rPr lang="he-IL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444E16-1B12-8A47-85F1-5AEC1585EE42}"/>
              </a:ext>
            </a:extLst>
          </p:cNvPr>
          <p:cNvSpPr/>
          <p:nvPr/>
        </p:nvSpPr>
        <p:spPr>
          <a:xfrm>
            <a:off x="8219582" y="5107451"/>
            <a:ext cx="31282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Designed by Valeria_Aksakova / Freepik</a:t>
            </a:r>
          </a:p>
          <a:p>
            <a:pPr algn="l" rtl="0"/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https://www.freepik.com/free-photos-vectors/people</a:t>
            </a:r>
          </a:p>
          <a:p>
            <a:pPr algn="l" rtl="0"/>
            <a:endParaRPr lang="en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person, indoor, sitting, woman&#10;&#10;Description automatically generated">
            <a:extLst>
              <a:ext uri="{FF2B5EF4-FFF2-40B4-BE49-F238E27FC236}">
                <a16:creationId xmlns:a16="http://schemas.microsoft.com/office/drawing/2014/main" id="{054504D3-A9D7-1B45-8383-3DA39F99BD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316" y="3718398"/>
            <a:ext cx="2067269" cy="1377726"/>
          </a:xfrm>
          <a:prstGeom prst="rect">
            <a:avLst/>
          </a:prstGeom>
        </p:spPr>
      </p:pic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138CD3AF-8DF7-D241-8788-A35116D77DF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44" t="34898" r="76596" b="50000"/>
          <a:stretch/>
        </p:blipFill>
        <p:spPr>
          <a:xfrm>
            <a:off x="7583316" y="1841590"/>
            <a:ext cx="2124421" cy="160601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CC91089-E1A0-424F-91BE-C1B3B5C05FDD}"/>
              </a:ext>
            </a:extLst>
          </p:cNvPr>
          <p:cNvSpPr/>
          <p:nvPr/>
        </p:nvSpPr>
        <p:spPr>
          <a:xfrm>
            <a:off x="8138327" y="3397058"/>
            <a:ext cx="3138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Banner vector created by macrovector - </a:t>
            </a:r>
            <a:r>
              <a:rPr lang="en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www.freepik.com</a:t>
            </a:r>
            <a:endParaRPr lang="he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/free-photos-vectors/banner</a:t>
            </a:r>
            <a:endParaRPr lang="en-IL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br>
              <a:rPr lang="ar-SY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Y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مبنى جهاز التكاثر الذكري</a:t>
            </a:r>
            <a:br>
              <a:rPr lang="he-IL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sz="54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endParaRPr lang="he-IL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  <a:sym typeface="Varela Rou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55A91209-4D34-FF4E-8885-3A39D5E70D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4290350" y="699671"/>
            <a:ext cx="4076751" cy="45067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6779A1-D59D-D740-ACE7-759F23151A6D}"/>
              </a:ext>
            </a:extLst>
          </p:cNvPr>
          <p:cNvSpPr txBox="1"/>
          <p:nvPr/>
        </p:nvSpPr>
        <p:spPr>
          <a:xfrm>
            <a:off x="2353456" y="1119308"/>
            <a:ext cx="2005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e-I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الحويصلة المنوية</a:t>
            </a:r>
            <a:endParaRPr lang="he-I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680FF-D9EF-9243-B194-BCA0787394EC}"/>
              </a:ext>
            </a:extLst>
          </p:cNvPr>
          <p:cNvSpPr txBox="1"/>
          <p:nvPr/>
        </p:nvSpPr>
        <p:spPr>
          <a:xfrm>
            <a:off x="2353456" y="3885751"/>
            <a:ext cx="1843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البروستاتا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770A42-B7F0-154F-BC64-89FE60697D68}"/>
              </a:ext>
            </a:extLst>
          </p:cNvPr>
          <p:cNvSpPr txBox="1"/>
          <p:nvPr/>
        </p:nvSpPr>
        <p:spPr>
          <a:xfrm>
            <a:off x="2386733" y="2960354"/>
            <a:ext cx="1843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قناة ناقلة للخلايا المنوية  (</a:t>
            </a:r>
            <a:r>
              <a:rPr lang="ar-SY" sz="1600" dirty="0" err="1">
                <a:latin typeface="Arial" panose="020B0604020202020204" pitchFamily="34" charset="0"/>
                <a:cs typeface="Arial" panose="020B0604020202020204" pitchFamily="34" charset="0"/>
              </a:rPr>
              <a:t>الاسهر</a:t>
            </a:r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74C145-1355-E649-8771-E733D53A5A3B}"/>
              </a:ext>
            </a:extLst>
          </p:cNvPr>
          <p:cNvSpPr txBox="1"/>
          <p:nvPr/>
        </p:nvSpPr>
        <p:spPr>
          <a:xfrm>
            <a:off x="2598666" y="4442984"/>
            <a:ext cx="1615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البربخ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4DB744-A1A9-0F4D-B46C-B611566FFEF5}"/>
              </a:ext>
            </a:extLst>
          </p:cNvPr>
          <p:cNvSpPr txBox="1"/>
          <p:nvPr/>
        </p:nvSpPr>
        <p:spPr>
          <a:xfrm>
            <a:off x="3599669" y="4902974"/>
            <a:ext cx="816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خصية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B446DF-8B06-F749-8A1E-19766A0A6D7D}"/>
              </a:ext>
            </a:extLst>
          </p:cNvPr>
          <p:cNvSpPr txBox="1"/>
          <p:nvPr/>
        </p:nvSpPr>
        <p:spPr>
          <a:xfrm>
            <a:off x="6476206" y="5115028"/>
            <a:ext cx="791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الاحليل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BB9A27-0BF4-6A4C-AAE8-2086ACC55DBF}"/>
              </a:ext>
            </a:extLst>
          </p:cNvPr>
          <p:cNvSpPr txBox="1"/>
          <p:nvPr/>
        </p:nvSpPr>
        <p:spPr>
          <a:xfrm>
            <a:off x="7004506" y="5173440"/>
            <a:ext cx="766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القضيب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4ACFCA1-8520-284E-86E8-C5B0908C2788}"/>
              </a:ext>
            </a:extLst>
          </p:cNvPr>
          <p:cNvCxnSpPr>
            <a:cxnSpLocks/>
          </p:cNvCxnSpPr>
          <p:nvPr/>
        </p:nvCxnSpPr>
        <p:spPr>
          <a:xfrm flipH="1" flipV="1">
            <a:off x="6302984" y="3803588"/>
            <a:ext cx="1126526" cy="1402881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34E6F4A-1AF6-164C-971E-6AC3594DE4DA}"/>
              </a:ext>
            </a:extLst>
          </p:cNvPr>
          <p:cNvCxnSpPr>
            <a:cxnSpLocks/>
          </p:cNvCxnSpPr>
          <p:nvPr/>
        </p:nvCxnSpPr>
        <p:spPr>
          <a:xfrm flipV="1">
            <a:off x="4290350" y="4459222"/>
            <a:ext cx="710333" cy="435921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60B98CB-95A2-A24C-9863-38DC47A2BC21}"/>
              </a:ext>
            </a:extLst>
          </p:cNvPr>
          <p:cNvCxnSpPr>
            <a:cxnSpLocks/>
          </p:cNvCxnSpPr>
          <p:nvPr/>
        </p:nvCxnSpPr>
        <p:spPr>
          <a:xfrm flipH="1">
            <a:off x="4169210" y="4379088"/>
            <a:ext cx="578191" cy="144859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3918B45-9359-084A-A20F-41E4C506489A}"/>
              </a:ext>
            </a:extLst>
          </p:cNvPr>
          <p:cNvCxnSpPr>
            <a:cxnSpLocks/>
          </p:cNvCxnSpPr>
          <p:nvPr/>
        </p:nvCxnSpPr>
        <p:spPr>
          <a:xfrm flipH="1" flipV="1">
            <a:off x="6120401" y="4379519"/>
            <a:ext cx="637983" cy="735509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C893E3F-0324-8C40-A08D-D791C8295A89}"/>
              </a:ext>
            </a:extLst>
          </p:cNvPr>
          <p:cNvCxnSpPr>
            <a:cxnSpLocks/>
          </p:cNvCxnSpPr>
          <p:nvPr/>
        </p:nvCxnSpPr>
        <p:spPr>
          <a:xfrm flipH="1" flipV="1">
            <a:off x="6120400" y="4985064"/>
            <a:ext cx="352524" cy="495885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EA2C637-30AC-CB4B-A3DE-75F0CAE5D6AD}"/>
              </a:ext>
            </a:extLst>
          </p:cNvPr>
          <p:cNvCxnSpPr>
            <a:cxnSpLocks/>
          </p:cNvCxnSpPr>
          <p:nvPr/>
        </p:nvCxnSpPr>
        <p:spPr>
          <a:xfrm flipH="1" flipV="1">
            <a:off x="4336304" y="1320042"/>
            <a:ext cx="1113269" cy="687594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2B5C418-2976-F04A-9185-7DACAFA1E482}"/>
              </a:ext>
            </a:extLst>
          </p:cNvPr>
          <p:cNvCxnSpPr>
            <a:cxnSpLocks/>
          </p:cNvCxnSpPr>
          <p:nvPr/>
        </p:nvCxnSpPr>
        <p:spPr>
          <a:xfrm flipH="1">
            <a:off x="4175377" y="2680507"/>
            <a:ext cx="1747241" cy="1262068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5D55994-D092-4649-BBC8-D7DF49238306}"/>
              </a:ext>
            </a:extLst>
          </p:cNvPr>
          <p:cNvCxnSpPr>
            <a:cxnSpLocks/>
          </p:cNvCxnSpPr>
          <p:nvPr/>
        </p:nvCxnSpPr>
        <p:spPr>
          <a:xfrm flipH="1">
            <a:off x="4140368" y="2754887"/>
            <a:ext cx="681386" cy="312256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31D2C8-E3A8-BD4F-9DA7-1F6183955B6C}"/>
              </a:ext>
            </a:extLst>
          </p:cNvPr>
          <p:cNvCxnSpPr>
            <a:cxnSpLocks/>
          </p:cNvCxnSpPr>
          <p:nvPr/>
        </p:nvCxnSpPr>
        <p:spPr>
          <a:xfrm flipV="1">
            <a:off x="5681320" y="4895143"/>
            <a:ext cx="183763" cy="247942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C6DD5BA-5460-D34D-9281-87538F7F9457}"/>
              </a:ext>
            </a:extLst>
          </p:cNvPr>
          <p:cNvSpPr txBox="1"/>
          <p:nvPr/>
        </p:nvSpPr>
        <p:spPr>
          <a:xfrm>
            <a:off x="5030039" y="5168074"/>
            <a:ext cx="758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حشفة القضيب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EBB6133-88EA-F342-BD5C-C8DB1897CA45}"/>
              </a:ext>
            </a:extLst>
          </p:cNvPr>
          <p:cNvSpPr txBox="1"/>
          <p:nvPr/>
        </p:nvSpPr>
        <p:spPr>
          <a:xfrm>
            <a:off x="5409417" y="5421249"/>
            <a:ext cx="1615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sz="1600" dirty="0">
                <a:latin typeface="Arial" panose="020B0604020202020204" pitchFamily="34" charset="0"/>
                <a:cs typeface="Arial" panose="020B0604020202020204" pitchFamily="34" charset="0"/>
              </a:rPr>
              <a:t>فتحة الاحليل</a:t>
            </a:r>
            <a:endParaRPr lang="en-I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E14A41A-8E00-C44C-95D4-EC0CDF876610}"/>
              </a:ext>
            </a:extLst>
          </p:cNvPr>
          <p:cNvSpPr txBox="1"/>
          <p:nvPr/>
        </p:nvSpPr>
        <p:spPr>
          <a:xfrm>
            <a:off x="4747401" y="5878594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مبنى جهاز التكاثر الذكري</a:t>
            </a:r>
            <a:endParaRPr lang="he-I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9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43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313567" y="1118536"/>
            <a:ext cx="8072546" cy="540070"/>
          </a:xfrm>
        </p:spPr>
        <p:txBody>
          <a:bodyPr/>
          <a:lstStyle/>
          <a:p>
            <a:pPr algn="ctr"/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عمليات تحدث في الخصيتين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904868" y="1620104"/>
            <a:ext cx="4416643" cy="4730778"/>
          </a:xfrm>
          <a:prstGeom prst="rect">
            <a:avLst/>
          </a:prstGeom>
        </p:spPr>
      </p:pic>
      <p:sp>
        <p:nvSpPr>
          <p:cNvPr id="6" name="TextBox 6">
            <a:extLst>
              <a:ext uri="{FF2B5EF4-FFF2-40B4-BE49-F238E27FC236}">
                <a16:creationId xmlns:a16="http://schemas.microsoft.com/office/drawing/2014/main" id="{A2583141-CE90-D549-ACEB-C330D2870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728" y="1100655"/>
            <a:ext cx="4478337" cy="31731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b="1" dirty="0">
                <a:solidFill>
                  <a:srgbClr val="192A72"/>
                </a:solidFill>
              </a:rPr>
              <a:t>تحدث في الخصية عمليتان</a:t>
            </a:r>
            <a:r>
              <a:rPr lang="he-IL" sz="2000" b="1" dirty="0">
                <a:solidFill>
                  <a:srgbClr val="192A72"/>
                </a:solidFill>
              </a:rPr>
              <a:t>:</a:t>
            </a:r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r>
              <a:rPr lang="ar-SY" sz="2000" dirty="0">
                <a:solidFill>
                  <a:srgbClr val="192A72"/>
                </a:solidFill>
              </a:rPr>
              <a:t>انتاج خلايا منوية</a:t>
            </a:r>
            <a:r>
              <a:rPr lang="he-IL" sz="2000" dirty="0">
                <a:solidFill>
                  <a:srgbClr val="192A72"/>
                </a:solidFill>
              </a:rPr>
              <a:t> - </a:t>
            </a:r>
            <a:r>
              <a:rPr lang="ar-SY" sz="2000" dirty="0" err="1">
                <a:solidFill>
                  <a:srgbClr val="192A72"/>
                </a:solidFill>
              </a:rPr>
              <a:t>الجاميطات</a:t>
            </a:r>
            <a:r>
              <a:rPr lang="ar-SY" sz="2000" dirty="0">
                <a:solidFill>
                  <a:srgbClr val="192A72"/>
                </a:solidFill>
              </a:rPr>
              <a:t> الذكرية</a:t>
            </a:r>
            <a:r>
              <a:rPr lang="he-IL" sz="2000" dirty="0">
                <a:solidFill>
                  <a:srgbClr val="192A72"/>
                </a:solidFill>
              </a:rPr>
              <a:t>.</a:t>
            </a:r>
          </a:p>
          <a:p>
            <a:pPr marL="342900" indent="-342900" eaLnBrk="1" hangingPunct="1">
              <a:lnSpc>
                <a:spcPct val="150000"/>
              </a:lnSpc>
              <a:buAutoNum type="arabicParenR"/>
            </a:pPr>
            <a:r>
              <a:rPr lang="ar-SY" sz="2000" dirty="0">
                <a:solidFill>
                  <a:srgbClr val="192A72"/>
                </a:solidFill>
              </a:rPr>
              <a:t>افراز هورمون التكاثر الذكري</a:t>
            </a:r>
            <a:r>
              <a:rPr lang="ar-SA" sz="2000" dirty="0">
                <a:solidFill>
                  <a:srgbClr val="192A72"/>
                </a:solidFill>
              </a:rPr>
              <a:t>،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  <a:r>
              <a:rPr lang="ar-SY" sz="2000" b="1" dirty="0" err="1">
                <a:solidFill>
                  <a:srgbClr val="192A72"/>
                </a:solidFill>
              </a:rPr>
              <a:t>التستسترون</a:t>
            </a:r>
            <a:r>
              <a:rPr lang="ar-SA" sz="2000" b="1" dirty="0">
                <a:solidFill>
                  <a:srgbClr val="192A72"/>
                </a:solidFill>
              </a:rPr>
              <a:t>،</a:t>
            </a:r>
            <a:r>
              <a:rPr lang="ar-SY" sz="2000" dirty="0">
                <a:solidFill>
                  <a:srgbClr val="192A72"/>
                </a:solidFill>
              </a:rPr>
              <a:t> الضروري لتطور وعمل أعضاء  التكاثر الذكرية</a:t>
            </a:r>
            <a:r>
              <a:rPr lang="he-IL" sz="2000" dirty="0">
                <a:solidFill>
                  <a:srgbClr val="192A72"/>
                </a:solidFill>
              </a:rPr>
              <a:t>. </a:t>
            </a:r>
            <a:r>
              <a:rPr lang="ar-SY" sz="2000" dirty="0">
                <a:solidFill>
                  <a:srgbClr val="192A72"/>
                </a:solidFill>
              </a:rPr>
              <a:t>بتأثير </a:t>
            </a:r>
            <a:r>
              <a:rPr lang="ar-SY" sz="2000" dirty="0" err="1">
                <a:solidFill>
                  <a:srgbClr val="192A72"/>
                </a:solidFill>
              </a:rPr>
              <a:t>التستسترون</a:t>
            </a:r>
            <a:r>
              <a:rPr lang="ar-SY" sz="2000" dirty="0">
                <a:solidFill>
                  <a:srgbClr val="192A72"/>
                </a:solidFill>
              </a:rPr>
              <a:t> تظهر</a:t>
            </a:r>
            <a:r>
              <a:rPr lang="he-IL" sz="2000" dirty="0">
                <a:solidFill>
                  <a:srgbClr val="192A72"/>
                </a:solidFill>
              </a:rPr>
              <a:t> </a:t>
            </a:r>
            <a:r>
              <a:rPr lang="ar-SY" sz="2000" b="1" dirty="0">
                <a:solidFill>
                  <a:srgbClr val="192A72"/>
                </a:solidFill>
              </a:rPr>
              <a:t>العلامات الثانوية للتكاثر</a:t>
            </a:r>
            <a:r>
              <a:rPr lang="he-IL" sz="2000" dirty="0">
                <a:solidFill>
                  <a:srgbClr val="192A72"/>
                </a:solidFill>
              </a:rPr>
              <a:t>.</a:t>
            </a:r>
          </a:p>
        </p:txBody>
      </p:sp>
      <p:pic>
        <p:nvPicPr>
          <p:cNvPr id="9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A6AFD742-E0DD-764C-ACCE-8450CF564B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82" t="18933" r="3322" b="70980"/>
          <a:stretch/>
        </p:blipFill>
        <p:spPr>
          <a:xfrm>
            <a:off x="4868044" y="2586693"/>
            <a:ext cx="1987460" cy="2906945"/>
          </a:xfrm>
          <a:prstGeom prst="rect">
            <a:avLst/>
          </a:prstGeom>
          <a:ln w="25400">
            <a:solidFill>
              <a:schemeClr val="bg2">
                <a:lumMod val="10000"/>
              </a:schemeClr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F350EED-C478-D449-9D34-F9A6CCEC6992}"/>
              </a:ext>
            </a:extLst>
          </p:cNvPr>
          <p:cNvSpPr/>
          <p:nvPr/>
        </p:nvSpPr>
        <p:spPr>
          <a:xfrm>
            <a:off x="3717561" y="4961744"/>
            <a:ext cx="959370" cy="1088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364A3B-B567-FE48-9A88-69BD204930CB}"/>
              </a:ext>
            </a:extLst>
          </p:cNvPr>
          <p:cNvCxnSpPr/>
          <p:nvPr/>
        </p:nvCxnSpPr>
        <p:spPr>
          <a:xfrm flipV="1">
            <a:off x="4676931" y="4676931"/>
            <a:ext cx="191113" cy="560965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13E75A4-24C4-0840-9EE0-4B82A32EA03B}"/>
              </a:ext>
            </a:extLst>
          </p:cNvPr>
          <p:cNvSpPr/>
          <p:nvPr/>
        </p:nvSpPr>
        <p:spPr>
          <a:xfrm>
            <a:off x="1122051" y="4977251"/>
            <a:ext cx="959370" cy="1088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472B1A-D071-CE47-91C5-3C34654DB12F}"/>
              </a:ext>
            </a:extLst>
          </p:cNvPr>
          <p:cNvSpPr txBox="1"/>
          <p:nvPr/>
        </p:nvSpPr>
        <p:spPr>
          <a:xfrm>
            <a:off x="839449" y="6396335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5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-19045"/>
            <a:ext cx="12191999" cy="720094"/>
          </a:xfrm>
        </p:spPr>
        <p:txBody>
          <a:bodyPr/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أعضاء جهاز التكاثر الذكري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04" y="1087766"/>
            <a:ext cx="8072546" cy="540070"/>
          </a:xfrm>
        </p:spPr>
        <p:txBody>
          <a:bodyPr/>
          <a:lstStyle/>
          <a:p>
            <a:pPr algn="ctr"/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مبنى الخصية والبربخ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 descr="A picture containing food&#10;&#10;Description automatically generated">
            <a:extLst>
              <a:ext uri="{FF2B5EF4-FFF2-40B4-BE49-F238E27FC236}">
                <a16:creationId xmlns:a16="http://schemas.microsoft.com/office/drawing/2014/main" id="{66D42615-DFEA-2B4C-8F58-BA4C34951E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7" b="70980"/>
          <a:stretch/>
        </p:blipFill>
        <p:spPr>
          <a:xfrm>
            <a:off x="581652" y="2566940"/>
            <a:ext cx="2945765" cy="3155283"/>
          </a:xfrm>
          <a:prstGeom prst="rect">
            <a:avLst/>
          </a:prstGeom>
        </p:spPr>
      </p:pic>
      <p:sp>
        <p:nvSpPr>
          <p:cNvPr id="6" name="TextBox 6">
            <a:extLst>
              <a:ext uri="{FF2B5EF4-FFF2-40B4-BE49-F238E27FC236}">
                <a16:creationId xmlns:a16="http://schemas.microsoft.com/office/drawing/2014/main" id="{A2583141-CE90-D549-ACEB-C330D2870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6515" y="794766"/>
            <a:ext cx="6221174" cy="32535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Y" sz="2000" dirty="0">
                <a:solidFill>
                  <a:srgbClr val="192A72"/>
                </a:solidFill>
              </a:rPr>
              <a:t>تتكون </a:t>
            </a:r>
            <a:r>
              <a:rPr lang="ar-SY" sz="2000" b="1" dirty="0">
                <a:solidFill>
                  <a:srgbClr val="192A72"/>
                </a:solidFill>
              </a:rPr>
              <a:t>الخصية </a:t>
            </a:r>
            <a:r>
              <a:rPr lang="ar-SY" sz="2000" dirty="0">
                <a:solidFill>
                  <a:srgbClr val="192A72"/>
                </a:solidFill>
              </a:rPr>
              <a:t>من مئات الانابيب. يتم داخلها انتاج الخلايا المنوية</a:t>
            </a:r>
            <a:r>
              <a:rPr lang="he-IL" sz="2000" dirty="0">
                <a:solidFill>
                  <a:srgbClr val="192A72"/>
                </a:solidFill>
              </a:rPr>
              <a:t>. </a:t>
            </a:r>
            <a:r>
              <a:rPr lang="ar-SY" sz="2000" dirty="0">
                <a:solidFill>
                  <a:srgbClr val="192A72"/>
                </a:solidFill>
              </a:rPr>
              <a:t>تنتقل الخلايا المنوية الى البربخ وخلال ذلك تصل الى مرحلة النضوج</a:t>
            </a:r>
            <a:r>
              <a:rPr lang="he-IL" sz="2000" dirty="0">
                <a:solidFill>
                  <a:srgbClr val="192A72"/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ar-SY" sz="2000" b="1" dirty="0">
                <a:solidFill>
                  <a:srgbClr val="192A72"/>
                </a:solidFill>
              </a:rPr>
              <a:t>غدة البربخ </a:t>
            </a:r>
            <a:r>
              <a:rPr lang="ar-SY" sz="2000" dirty="0">
                <a:solidFill>
                  <a:srgbClr val="192A72"/>
                </a:solidFill>
              </a:rPr>
              <a:t>أنبوب ضيق وملتو يصل ما بين الخصية والانبوب الناقل للخلايا المنوية . بفترة الحضانة في البربخ تمر الحيوانات المنوية بتغييرات تمكنها من الحركة.</a:t>
            </a:r>
            <a:endParaRPr lang="he-IL" sz="2000" dirty="0">
              <a:solidFill>
                <a:srgbClr val="192A72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364A3B-B567-FE48-9A88-69BD204930CB}"/>
              </a:ext>
            </a:extLst>
          </p:cNvPr>
          <p:cNvCxnSpPr>
            <a:cxnSpLocks/>
          </p:cNvCxnSpPr>
          <p:nvPr/>
        </p:nvCxnSpPr>
        <p:spPr>
          <a:xfrm flipV="1">
            <a:off x="1326487" y="4048274"/>
            <a:ext cx="3218341" cy="995679"/>
          </a:xfrm>
          <a:prstGeom prst="line">
            <a:avLst/>
          </a:prstGeom>
          <a:ln w="254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13E75A4-24C4-0840-9EE0-4B82A32EA03B}"/>
              </a:ext>
            </a:extLst>
          </p:cNvPr>
          <p:cNvSpPr/>
          <p:nvPr/>
        </p:nvSpPr>
        <p:spPr>
          <a:xfrm>
            <a:off x="830919" y="4902697"/>
            <a:ext cx="495568" cy="644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תמונה 5" descr="מערכת הרבייה הזכרית.JPG">
            <a:extLst>
              <a:ext uri="{FF2B5EF4-FFF2-40B4-BE49-F238E27FC236}">
                <a16:creationId xmlns:a16="http://schemas.microsoft.com/office/drawing/2014/main" id="{32259870-67DB-944F-B69A-A10AFFF3FADC}"/>
              </a:ext>
            </a:extLst>
          </p:cNvPr>
          <p:cNvPicPr>
            <a:picLocks noChangeAspect="1"/>
          </p:cNvPicPr>
          <p:nvPr/>
        </p:nvPicPr>
        <p:blipFill rotWithShape="1">
          <a:blip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1191" r="65409"/>
          <a:stretch/>
        </p:blipFill>
        <p:spPr bwMode="auto">
          <a:xfrm>
            <a:off x="3472840" y="2782420"/>
            <a:ext cx="2039777" cy="2089121"/>
          </a:xfrm>
          <a:prstGeom prst="rect">
            <a:avLst/>
          </a:prstGeom>
          <a:noFill/>
          <a:ln w="25400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B788A20-9E9B-6A45-BB28-EFEACF00F193}"/>
              </a:ext>
            </a:extLst>
          </p:cNvPr>
          <p:cNvSpPr txBox="1"/>
          <p:nvPr/>
        </p:nvSpPr>
        <p:spPr>
          <a:xfrm>
            <a:off x="3052829" y="1995352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البربخ</a:t>
            </a:r>
            <a:endParaRPr lang="en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0D8AFC4-11BE-B945-9B5D-2D50BA565B9F}"/>
              </a:ext>
            </a:extLst>
          </p:cNvPr>
          <p:cNvCxnSpPr>
            <a:cxnSpLocks/>
          </p:cNvCxnSpPr>
          <p:nvPr/>
        </p:nvCxnSpPr>
        <p:spPr>
          <a:xfrm>
            <a:off x="4166348" y="2348951"/>
            <a:ext cx="254583" cy="795303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60D805D-4200-2042-B72C-A11A9796DB1A}"/>
              </a:ext>
            </a:extLst>
          </p:cNvPr>
          <p:cNvCxnSpPr>
            <a:cxnSpLocks/>
          </p:cNvCxnSpPr>
          <p:nvPr/>
        </p:nvCxnSpPr>
        <p:spPr>
          <a:xfrm>
            <a:off x="4636318" y="4620985"/>
            <a:ext cx="1" cy="704396"/>
          </a:xfrm>
          <a:prstGeom prst="line">
            <a:avLst/>
          </a:prstGeom>
          <a:ln>
            <a:solidFill>
              <a:srgbClr val="192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526DF76-73F4-B542-AE98-B317F03143A1}"/>
              </a:ext>
            </a:extLst>
          </p:cNvPr>
          <p:cNvSpPr txBox="1"/>
          <p:nvPr/>
        </p:nvSpPr>
        <p:spPr>
          <a:xfrm>
            <a:off x="3613378" y="5306256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dirty="0">
                <a:latin typeface="Arial" panose="020B0604020202020204" pitchFamily="34" charset="0"/>
                <a:cs typeface="Arial" panose="020B0604020202020204" pitchFamily="34" charset="0"/>
              </a:rPr>
              <a:t>انابيب</a:t>
            </a:r>
            <a:endParaRPr lang="en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9827E5-0C7F-1F44-A2D9-043AFB6D62F9}"/>
              </a:ext>
            </a:extLst>
          </p:cNvPr>
          <p:cNvSpPr txBox="1"/>
          <p:nvPr/>
        </p:nvSpPr>
        <p:spPr>
          <a:xfrm>
            <a:off x="3901899" y="2793738"/>
            <a:ext cx="16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Y" b="1" dirty="0">
                <a:latin typeface="Arial" panose="020B0604020202020204" pitchFamily="34" charset="0"/>
                <a:cs typeface="Arial" panose="020B0604020202020204" pitchFamily="34" charset="0"/>
              </a:rPr>
              <a:t>الخصية</a:t>
            </a:r>
            <a:endParaRPr lang="en-I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2731700-8F16-E746-A95F-FC5BCA53DEDD}"/>
              </a:ext>
            </a:extLst>
          </p:cNvPr>
          <p:cNvSpPr txBox="1"/>
          <p:nvPr/>
        </p:nvSpPr>
        <p:spPr bwMode="auto">
          <a:xfrm>
            <a:off x="3270554" y="4792645"/>
            <a:ext cx="2214563" cy="357187"/>
          </a:xfrm>
          <a:prstGeom prst="rect">
            <a:avLst/>
          </a:prstGeom>
          <a:noFill/>
          <a:ln w="22225">
            <a:noFill/>
          </a:ln>
          <a:effectLst/>
        </p:spPr>
        <p:txBody>
          <a:bodyPr rtlCol="1" anchor="ctr">
            <a:normAutofit/>
          </a:bodyPr>
          <a:lstStyle/>
          <a:p>
            <a:pPr>
              <a:defRPr/>
            </a:pPr>
            <a:r>
              <a:rPr lang="he-IL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מתוך אתר אופק במדע וטכנולוגיה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0A8FC11-13FE-7E4B-90D6-1C0D9C726C8B}"/>
              </a:ext>
            </a:extLst>
          </p:cNvPr>
          <p:cNvSpPr txBox="1"/>
          <p:nvPr/>
        </p:nvSpPr>
        <p:spPr>
          <a:xfrm>
            <a:off x="0" y="6425172"/>
            <a:ext cx="287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 rtl="0"/>
            <a:r>
              <a:rPr lang="he-IL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by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macrovector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Freepik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www.freepik.com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/free-photos-vectors/heart</a:t>
            </a:r>
            <a:endParaRPr lang="he-IL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en-US" sz="8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F68987C-3786-DF4F-85BA-AC9A8D86353D}"/>
              </a:ext>
            </a:extLst>
          </p:cNvPr>
          <p:cNvCxnSpPr>
            <a:cxnSpLocks/>
          </p:cNvCxnSpPr>
          <p:nvPr/>
        </p:nvCxnSpPr>
        <p:spPr>
          <a:xfrm flipH="1" flipV="1">
            <a:off x="4544828" y="3122520"/>
            <a:ext cx="186935" cy="762597"/>
          </a:xfrm>
          <a:prstGeom prst="straightConnector1">
            <a:avLst/>
          </a:prstGeom>
          <a:ln w="63500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92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24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3063</Words>
  <Application>Microsoft Office PowerPoint</Application>
  <PresentationFormat>Widescreen</PresentationFormat>
  <Paragraphs>334</Paragraphs>
  <Slides>44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Varela Round</vt:lpstr>
      <vt:lpstr>ערכת נושא Office</vt:lpstr>
      <vt:lpstr>מערכת שידורים לאומית منظومة البث الوطنية </vt:lpstr>
      <vt:lpstr>جهاز التكاثر الذكري عند الانسان מערכת הרבייה הזכרית באדם</vt:lpstr>
      <vt:lpstr>ماذا سنتعلم اليوم</vt:lpstr>
      <vt:lpstr> أهمية جهاز التكاثر </vt:lpstr>
      <vt:lpstr>أهمية جهاز التكاثر</vt:lpstr>
      <vt:lpstr> مبنى جهاز التكاثر الذكري </vt:lpstr>
      <vt:lpstr>مبنى جهاز التكاثر الذكري</vt:lpstr>
      <vt:lpstr>أعضاء جهاز التكاثر الذكري</vt:lpstr>
      <vt:lpstr>أعضاء جهاز التكاثر الذكري</vt:lpstr>
      <vt:lpstr>أعضاء جهاز التكاثر الذكري</vt:lpstr>
      <vt:lpstr>أعضاء جهاز التكاثر الذكري</vt:lpstr>
      <vt:lpstr>أعضاء جهاز التكاثر الذكري</vt:lpstr>
      <vt:lpstr>أعضاء جهاز التكاثر الذكري</vt:lpstr>
      <vt:lpstr>أعضاء جهاز التكاثر الذكري</vt:lpstr>
      <vt:lpstr> الخلية التكاثرية (التناسلية) الذكرية </vt:lpstr>
      <vt:lpstr>الخلية المنوية هي الخلية التكاثرية الذكرية</vt:lpstr>
      <vt:lpstr>PowerPoint Presentation</vt:lpstr>
      <vt:lpstr>تنتج الخلايا المنوية في الخصيتين</vt:lpstr>
      <vt:lpstr>تُنتج الخلايا المنوية في الخصيتين</vt:lpstr>
      <vt:lpstr>عملية انتاج الخلايا المنوية</vt:lpstr>
      <vt:lpstr>محاكاة- جهاز التكاثر الذكري</vt:lpstr>
      <vt:lpstr>تمرين – الخلايا المنوية</vt:lpstr>
      <vt:lpstr>تمرين – الخلايا المنوية</vt:lpstr>
      <vt:lpstr>التنظيم الهورموني لعمليات التكاثر عند الذكر </vt:lpstr>
      <vt:lpstr>الدخول لجيل المراهقة</vt:lpstr>
      <vt:lpstr>الدخول لجيل المراهقة</vt:lpstr>
      <vt:lpstr>تنظيم هورموني لعمليات التكاثر</vt:lpstr>
      <vt:lpstr>تستسترون</vt:lpstr>
      <vt:lpstr> هورمونات- مراجعة</vt:lpstr>
      <vt:lpstr>  هورمونات- مراجعة</vt:lpstr>
      <vt:lpstr>تنظيم مستوى الهورمونات</vt:lpstr>
      <vt:lpstr>التنظيم الهورموني</vt:lpstr>
      <vt:lpstr>التنظيم الهورموني</vt:lpstr>
      <vt:lpstr>تمرين- جهاز التكاثر الذكري</vt:lpstr>
      <vt:lpstr>تمرين- جهاز التكاثر الذكري</vt:lpstr>
      <vt:lpstr>تمرين- جهاز التكاثر الذكري</vt:lpstr>
      <vt:lpstr>تلخيص الدرس</vt:lpstr>
      <vt:lpstr>تلخيص</vt:lpstr>
      <vt:lpstr>تمرين بيتي-جهاز التكاثر الذكري</vt:lpstr>
      <vt:lpstr>تمرين بيتي</vt:lpstr>
      <vt:lpstr>تمرين بيتي- جهاز التكاثر الذكري</vt:lpstr>
      <vt:lpstr>تمرين بيتي- جهاز التكاثر الذكري</vt:lpstr>
      <vt:lpstr>تمرين بيتي- جهاز التكاثر الذكري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 منظومة البث الوطنية </dc:title>
  <dc:creator>FAREED MAHAMEED</dc:creator>
  <cp:lastModifiedBy>Fareed</cp:lastModifiedBy>
  <cp:revision>1</cp:revision>
  <dcterms:modified xsi:type="dcterms:W3CDTF">2020-11-16T15:29:40Z</dcterms:modified>
</cp:coreProperties>
</file>