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648" r:id="rId1"/>
    <p:sldMasterId id="2147483661" r:id="rId2"/>
    <p:sldMasterId id="2147483672" r:id="rId3"/>
    <p:sldMasterId id="2147483679" r:id="rId4"/>
  </p:sldMasterIdLst>
  <p:notesMasterIdLst>
    <p:notesMasterId r:id="rId33"/>
  </p:notesMasterIdLst>
  <p:sldIdLst>
    <p:sldId id="256" r:id="rId5"/>
    <p:sldId id="276" r:id="rId6"/>
    <p:sldId id="277" r:id="rId7"/>
    <p:sldId id="278" r:id="rId8"/>
    <p:sldId id="305" r:id="rId9"/>
    <p:sldId id="306" r:id="rId10"/>
    <p:sldId id="264" r:id="rId11"/>
    <p:sldId id="307" r:id="rId12"/>
    <p:sldId id="308" r:id="rId13"/>
    <p:sldId id="309" r:id="rId14"/>
    <p:sldId id="310" r:id="rId15"/>
    <p:sldId id="313" r:id="rId16"/>
    <p:sldId id="327" r:id="rId17"/>
    <p:sldId id="314" r:id="rId18"/>
    <p:sldId id="315" r:id="rId19"/>
    <p:sldId id="320" r:id="rId20"/>
    <p:sldId id="316" r:id="rId21"/>
    <p:sldId id="317" r:id="rId22"/>
    <p:sldId id="318" r:id="rId23"/>
    <p:sldId id="319" r:id="rId24"/>
    <p:sldId id="279" r:id="rId25"/>
    <p:sldId id="294" r:id="rId26"/>
    <p:sldId id="321" r:id="rId27"/>
    <p:sldId id="322" r:id="rId28"/>
    <p:sldId id="323" r:id="rId29"/>
    <p:sldId id="324" r:id="rId30"/>
    <p:sldId id="299" r:id="rId31"/>
    <p:sldId id="304"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Tahoma" panose="020B0604030504040204" pitchFamily="34" charset="0"/>
      <p:regular r:id="rId38"/>
      <p:bold r:id="rId39"/>
    </p:embeddedFont>
    <p:embeddedFont>
      <p:font typeface="Varela Round" panose="00000500000000000000" pitchFamily="2" charset="-79"/>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VAp0669xlZZdN5cjoSy+qGcD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0066"/>
    <a:srgbClr val="571F09"/>
    <a:srgbClr val="512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EA1BD0-D6BD-4114-85F8-51D14E386C67}">
  <a:tblStyle styleId="{F6EA1BD0-D6BD-4114-85F8-51D14E386C67}" styleName="Table_0">
    <a:wholeTbl>
      <a:tcTxStyle b="off" i="off">
        <a:font>
          <a:latin typeface="Varela Round"/>
          <a:ea typeface="Varela Round"/>
          <a:cs typeface="Varela Rou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02" autoAdjust="0"/>
    <p:restoredTop sz="74229" autoAdjust="0"/>
  </p:normalViewPr>
  <p:slideViewPr>
    <p:cSldViewPr snapToGrid="0">
      <p:cViewPr varScale="1">
        <p:scale>
          <a:sx n="82" d="100"/>
          <a:sy n="82" d="100"/>
        </p:scale>
        <p:origin x="858" y="96"/>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1502;&#1505;&#1502;&#1499;&#1497;&#1501;\&#1502;&#1513;&#1508;&#1495;&#1514;%20&#1510;&#1512;&#1508;&#1514;&#1497;\&#1488;&#1505;&#1504;&#1514;\&#1492;&#1504;&#1495;&#1497;&#1492;\&#1488;&#1505;&#1504;&#1514;%20&#1497;&#1493;&#1496;&#1511;&#1493;%20&#1510;&#1512;&#1508;&#1514;&#1497;%20&#1511;&#1513;&#1512;%20&#1489;&#1497;&#1493;&#1500;&#1493;&#1490;&#1497;%20&#1502;&#1506;&#1493;&#1491;&#1499;&#1503;%20&#1505;&#1493;&#1508;&#1497;%20&#1491;&#1510;&#1502;&#1489;&#1512;%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ar-SA" sz="1800" b="1" i="0" u="none" strike="noStrike" baseline="0" dirty="0">
                <a:solidFill>
                  <a:schemeClr val="tx1"/>
                </a:solidFill>
                <a:effectLst/>
              </a:rPr>
              <a:t>كبر مجموعة الانواع المختلفة عندما تعيش معا</a:t>
            </a:r>
            <a:endParaRPr lang="he-IL" sz="1800" b="1" dirty="0">
              <a:solidFill>
                <a:schemeClr val="tx1"/>
              </a:solidFill>
            </a:endParaRPr>
          </a:p>
        </c:rich>
      </c:tx>
      <c:layout>
        <c:manualLayout>
          <c:xMode val="edge"/>
          <c:yMode val="edge"/>
          <c:x val="0.23024300087489064"/>
          <c:y val="2.77777777777777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manualLayout>
          <c:layoutTarget val="inner"/>
          <c:xMode val="edge"/>
          <c:yMode val="edge"/>
          <c:x val="0.15097222222222223"/>
          <c:y val="0.16712962962962963"/>
          <c:w val="0.81845844269466317"/>
          <c:h val="0.51192366579177606"/>
        </c:manualLayout>
      </c:layout>
      <c:scatterChart>
        <c:scatterStyle val="smoothMarker"/>
        <c:varyColors val="0"/>
        <c:ser>
          <c:idx val="0"/>
          <c:order val="0"/>
          <c:tx>
            <c:strRef>
              <c:f>גיליון2!$G$24</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גיליון2!$F$25:$F$35</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גיליון2!$G$25:$G$35</c:f>
              <c:numCache>
                <c:formatCode>General</c:formatCode>
                <c:ptCount val="11"/>
                <c:pt idx="0">
                  <c:v>6</c:v>
                </c:pt>
                <c:pt idx="1">
                  <c:v>6</c:v>
                </c:pt>
                <c:pt idx="2">
                  <c:v>6</c:v>
                </c:pt>
              </c:numCache>
            </c:numRef>
          </c:yVal>
          <c:smooth val="1"/>
          <c:extLst>
            <c:ext xmlns:c16="http://schemas.microsoft.com/office/drawing/2014/chart" uri="{C3380CC4-5D6E-409C-BE32-E72D297353CC}">
              <c16:uniqueId val="{00000000-9387-4532-BC3C-2CFD9F3377BE}"/>
            </c:ext>
          </c:extLst>
        </c:ser>
        <c:ser>
          <c:idx val="1"/>
          <c:order val="1"/>
          <c:tx>
            <c:strRef>
              <c:f>גיליון2!$H$24</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גיליון2!$F$25:$F$35</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גיליון2!$H$25:$H$35</c:f>
              <c:numCache>
                <c:formatCode>General</c:formatCode>
                <c:ptCount val="11"/>
                <c:pt idx="0">
                  <c:v>10</c:v>
                </c:pt>
                <c:pt idx="1">
                  <c:v>10</c:v>
                </c:pt>
                <c:pt idx="2">
                  <c:v>10</c:v>
                </c:pt>
              </c:numCache>
            </c:numRef>
          </c:yVal>
          <c:smooth val="1"/>
          <c:extLst>
            <c:ext xmlns:c16="http://schemas.microsoft.com/office/drawing/2014/chart" uri="{C3380CC4-5D6E-409C-BE32-E72D297353CC}">
              <c16:uniqueId val="{00000001-9387-4532-BC3C-2CFD9F3377BE}"/>
            </c:ext>
          </c:extLst>
        </c:ser>
        <c:dLbls>
          <c:showLegendKey val="0"/>
          <c:showVal val="0"/>
          <c:showCatName val="0"/>
          <c:showSerName val="0"/>
          <c:showPercent val="0"/>
          <c:showBubbleSize val="0"/>
        </c:dLbls>
        <c:axId val="220944640"/>
        <c:axId val="220959488"/>
      </c:scatterChart>
      <c:valAx>
        <c:axId val="220944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i="0" baseline="0" dirty="0">
                    <a:solidFill>
                      <a:schemeClr val="tx1"/>
                    </a:solidFill>
                    <a:effectLst/>
                  </a:rPr>
                  <a:t>الزمن </a:t>
                </a:r>
                <a:r>
                  <a:rPr lang="he-IL" sz="1800" b="1" i="0" baseline="0" dirty="0">
                    <a:solidFill>
                      <a:schemeClr val="tx1"/>
                    </a:solidFill>
                    <a:effectLst/>
                  </a:rPr>
                  <a:t> - </a:t>
                </a:r>
                <a:r>
                  <a:rPr lang="ar-SA" sz="1800" b="1" i="0" baseline="0" dirty="0">
                    <a:solidFill>
                      <a:schemeClr val="tx1"/>
                    </a:solidFill>
                    <a:effectLst/>
                  </a:rPr>
                  <a:t>وحدات اعتباطية </a:t>
                </a:r>
                <a:endParaRPr lang="he-IL" sz="1800" b="1" dirty="0">
                  <a:solidFill>
                    <a:schemeClr val="tx1"/>
                  </a:solidFill>
                  <a:effectLst/>
                </a:endParaRPr>
              </a:p>
            </c:rich>
          </c:tx>
          <c:layout>
            <c:manualLayout>
              <c:xMode val="edge"/>
              <c:yMode val="edge"/>
              <c:x val="0.32312510936132982"/>
              <c:y val="0.7729188538932633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he-IL"/>
          </a:p>
        </c:txPr>
        <c:crossAx val="220959488"/>
        <c:crosses val="autoZero"/>
        <c:crossBetween val="midCat"/>
      </c:valAx>
      <c:valAx>
        <c:axId val="220959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i="0" baseline="0" dirty="0">
                    <a:solidFill>
                      <a:schemeClr val="tx1"/>
                    </a:solidFill>
                    <a:effectLst/>
                  </a:rPr>
                  <a:t>عدد الافراد </a:t>
                </a:r>
                <a:r>
                  <a:rPr lang="he-IL" sz="1800" b="1" i="0" baseline="0" dirty="0">
                    <a:solidFill>
                      <a:schemeClr val="tx1"/>
                    </a:solidFill>
                    <a:effectLst/>
                  </a:rPr>
                  <a:t> </a:t>
                </a:r>
                <a:endParaRPr lang="he-IL" sz="1800" dirty="0">
                  <a:solidFill>
                    <a:schemeClr val="tx1"/>
                  </a:solidFill>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he-IL"/>
          </a:p>
        </c:txPr>
        <c:crossAx val="220944640"/>
        <c:crosses val="autoZero"/>
        <c:crossBetween val="midCat"/>
      </c:valAx>
      <c:spPr>
        <a:noFill/>
        <a:ln>
          <a:noFill/>
        </a:ln>
        <a:effectLst/>
      </c:spPr>
    </c:plotArea>
    <c:legend>
      <c:legendPos val="b"/>
      <c:layout>
        <c:manualLayout>
          <c:xMode val="edge"/>
          <c:yMode val="edge"/>
          <c:x val="0.36500326937719613"/>
          <c:y val="0.88854454678445804"/>
          <c:w val="0.31795021755820951"/>
          <c:h val="9.049789062957673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chemeClr val="tx2">
                    <a:lumMod val="10000"/>
                  </a:schemeClr>
                </a:solidFill>
                <a:latin typeface="+mn-lt"/>
                <a:ea typeface="+mn-ea"/>
                <a:cs typeface="+mn-cs"/>
              </a:defRPr>
            </a:pPr>
            <a:r>
              <a:rPr lang="he-IL" sz="1800" b="1" i="0" baseline="0" dirty="0">
                <a:solidFill>
                  <a:schemeClr val="tx2">
                    <a:lumMod val="10000"/>
                  </a:schemeClr>
                </a:solidFill>
                <a:effectLst/>
              </a:rPr>
              <a:t> </a:t>
            </a:r>
            <a:r>
              <a:rPr lang="ar-SA" sz="1800" b="1" i="0" baseline="0" dirty="0">
                <a:solidFill>
                  <a:schemeClr val="tx2">
                    <a:lumMod val="10000"/>
                  </a:schemeClr>
                </a:solidFill>
                <a:effectLst/>
              </a:rPr>
              <a:t>كبر مجموعة الانواع المختلفة عندما تنمو معاً وعندما تنموا على </a:t>
            </a:r>
            <a:r>
              <a:rPr lang="ar-SA" sz="1800" b="1" i="0" baseline="0" dirty="0" err="1">
                <a:solidFill>
                  <a:schemeClr val="tx2">
                    <a:lumMod val="10000"/>
                  </a:schemeClr>
                </a:solidFill>
                <a:effectLst/>
              </a:rPr>
              <a:t>إنفراد</a:t>
            </a:r>
            <a:endParaRPr lang="he-IL" dirty="0">
              <a:solidFill>
                <a:schemeClr val="tx2">
                  <a:lumMod val="10000"/>
                </a:schemeClr>
              </a:solidFill>
              <a:effectLst/>
            </a:endParaRPr>
          </a:p>
        </c:rich>
      </c:tx>
      <c:overlay val="0"/>
      <c:spPr>
        <a:noFill/>
        <a:ln>
          <a:noFill/>
        </a:ln>
        <a:effectLst/>
      </c:spPr>
      <c:txPr>
        <a:bodyPr rot="0" spcFirstLastPara="1" vertOverflow="ellipsis" vert="horz" wrap="square" anchor="ctr" anchorCtr="1"/>
        <a:lstStyle/>
        <a:p>
          <a:pPr marL="0" marR="0" lvl="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chemeClr val="tx2">
                  <a:lumMod val="10000"/>
                </a:schemeClr>
              </a:solidFill>
              <a:latin typeface="+mn-lt"/>
              <a:ea typeface="+mn-ea"/>
              <a:cs typeface="+mn-cs"/>
            </a:defRPr>
          </a:pPr>
          <a:endParaRPr lang="he-IL"/>
        </a:p>
      </c:txPr>
    </c:title>
    <c:autoTitleDeleted val="0"/>
    <c:plotArea>
      <c:layout/>
      <c:scatterChart>
        <c:scatterStyle val="smoothMarker"/>
        <c:varyColors val="0"/>
        <c:ser>
          <c:idx val="0"/>
          <c:order val="0"/>
          <c:tx>
            <c:strRef>
              <c:f>גיליון2!$G$3</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גיליון2!$F$4:$F$14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גיליון2!$G$4:$G$14</c:f>
              <c:numCache>
                <c:formatCode>General</c:formatCode>
                <c:ptCount val="11"/>
                <c:pt idx="0">
                  <c:v>6</c:v>
                </c:pt>
                <c:pt idx="1">
                  <c:v>6</c:v>
                </c:pt>
                <c:pt idx="2">
                  <c:v>6</c:v>
                </c:pt>
                <c:pt idx="3">
                  <c:v>5.7</c:v>
                </c:pt>
                <c:pt idx="4">
                  <c:v>5.3</c:v>
                </c:pt>
                <c:pt idx="5">
                  <c:v>4.9000000000000004</c:v>
                </c:pt>
                <c:pt idx="6">
                  <c:v>4.5</c:v>
                </c:pt>
                <c:pt idx="7">
                  <c:v>4.0999999999999996</c:v>
                </c:pt>
                <c:pt idx="8">
                  <c:v>3.8</c:v>
                </c:pt>
                <c:pt idx="9">
                  <c:v>3.4</c:v>
                </c:pt>
                <c:pt idx="10">
                  <c:v>3</c:v>
                </c:pt>
              </c:numCache>
            </c:numRef>
          </c:yVal>
          <c:smooth val="1"/>
          <c:extLst>
            <c:ext xmlns:c16="http://schemas.microsoft.com/office/drawing/2014/chart" uri="{C3380CC4-5D6E-409C-BE32-E72D297353CC}">
              <c16:uniqueId val="{00000000-474A-4C5E-B613-DCEB809D5267}"/>
            </c:ext>
          </c:extLst>
        </c:ser>
        <c:ser>
          <c:idx val="1"/>
          <c:order val="1"/>
          <c:tx>
            <c:strRef>
              <c:f>גיליון2!$H$3</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גיליון2!$F$4:$F$14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גיליון2!$H$4:$H$14</c:f>
              <c:numCache>
                <c:formatCode>General</c:formatCode>
                <c:ptCount val="11"/>
                <c:pt idx="0">
                  <c:v>10</c:v>
                </c:pt>
                <c:pt idx="1">
                  <c:v>10</c:v>
                </c:pt>
                <c:pt idx="2">
                  <c:v>10</c:v>
                </c:pt>
                <c:pt idx="3">
                  <c:v>10.5</c:v>
                </c:pt>
                <c:pt idx="4">
                  <c:v>11</c:v>
                </c:pt>
                <c:pt idx="5">
                  <c:v>11.6</c:v>
                </c:pt>
                <c:pt idx="6">
                  <c:v>12.3</c:v>
                </c:pt>
                <c:pt idx="7">
                  <c:v>13</c:v>
                </c:pt>
                <c:pt idx="8">
                  <c:v>13.5</c:v>
                </c:pt>
                <c:pt idx="9">
                  <c:v>13.6</c:v>
                </c:pt>
                <c:pt idx="10">
                  <c:v>13.6</c:v>
                </c:pt>
              </c:numCache>
            </c:numRef>
          </c:yVal>
          <c:smooth val="1"/>
          <c:extLst>
            <c:ext xmlns:c16="http://schemas.microsoft.com/office/drawing/2014/chart" uri="{C3380CC4-5D6E-409C-BE32-E72D297353CC}">
              <c16:uniqueId val="{00000001-474A-4C5E-B613-DCEB809D5267}"/>
            </c:ext>
          </c:extLst>
        </c:ser>
        <c:dLbls>
          <c:showLegendKey val="0"/>
          <c:showVal val="0"/>
          <c:showCatName val="0"/>
          <c:showSerName val="0"/>
          <c:showPercent val="0"/>
          <c:showBubbleSize val="0"/>
        </c:dLbls>
        <c:axId val="220889856"/>
        <c:axId val="220892160"/>
      </c:scatterChart>
      <c:valAx>
        <c:axId val="220889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dirty="0">
                    <a:solidFill>
                      <a:sysClr val="windowText" lastClr="000000"/>
                    </a:solidFill>
                  </a:rPr>
                  <a:t>الزمن</a:t>
                </a:r>
                <a:r>
                  <a:rPr lang="ar-SA" sz="1800" b="1" baseline="0" dirty="0">
                    <a:solidFill>
                      <a:sysClr val="windowText" lastClr="000000"/>
                    </a:solidFill>
                  </a:rPr>
                  <a:t> – وحدات اعتباطية </a:t>
                </a:r>
                <a:endParaRPr lang="he-IL" sz="18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1200" b="0" i="0" u="none" strike="noStrike" kern="1200" baseline="0">
                <a:solidFill>
                  <a:schemeClr val="tx2">
                    <a:lumMod val="10000"/>
                  </a:schemeClr>
                </a:solidFill>
                <a:latin typeface="+mn-lt"/>
                <a:ea typeface="+mn-ea"/>
                <a:cs typeface="+mn-cs"/>
              </a:defRPr>
            </a:pPr>
            <a:endParaRPr lang="he-IL"/>
          </a:p>
        </c:txPr>
        <c:crossAx val="220892160"/>
        <c:crosses val="autoZero"/>
        <c:crossBetween val="midCat"/>
      </c:valAx>
      <c:valAx>
        <c:axId val="220892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dirty="0">
                    <a:solidFill>
                      <a:sysClr val="windowText" lastClr="000000"/>
                    </a:solidFill>
                  </a:rPr>
                  <a:t>عدد</a:t>
                </a:r>
                <a:r>
                  <a:rPr lang="ar-SA" sz="1800" b="1" baseline="0" dirty="0">
                    <a:solidFill>
                      <a:sysClr val="windowText" lastClr="000000"/>
                    </a:solidFill>
                  </a:rPr>
                  <a:t> الافراد </a:t>
                </a:r>
                <a:endParaRPr lang="he-IL" sz="1800" b="1" dirty="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900" b="0" i="0" u="none" strike="noStrike" kern="1200" baseline="0">
                <a:solidFill>
                  <a:schemeClr val="tx2">
                    <a:lumMod val="10000"/>
                  </a:schemeClr>
                </a:solidFill>
                <a:latin typeface="+mn-lt"/>
                <a:ea typeface="+mn-ea"/>
                <a:cs typeface="+mn-cs"/>
              </a:defRPr>
            </a:pPr>
            <a:endParaRPr lang="he-IL"/>
          </a:p>
        </c:txPr>
        <c:crossAx val="220889856"/>
        <c:crosses val="autoZero"/>
        <c:crossBetween val="midCat"/>
      </c:valAx>
      <c:spPr>
        <a:noFill/>
        <a:ln>
          <a:noFill/>
        </a:ln>
        <a:effectLst/>
      </c:spPr>
    </c:plotArea>
    <c:legend>
      <c:legendPos val="b"/>
      <c:layout>
        <c:manualLayout>
          <c:xMode val="edge"/>
          <c:yMode val="edge"/>
          <c:x val="0.27397937254402893"/>
          <c:y val="0.94311695551777308"/>
          <c:w val="0.32053086794754354"/>
          <c:h val="4.13338138222457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ar-SA" sz="1800" b="1" i="0" u="none" strike="noStrike" baseline="0" dirty="0">
                <a:solidFill>
                  <a:schemeClr val="tx1"/>
                </a:solidFill>
                <a:effectLst/>
              </a:rPr>
              <a:t>كبر مجموعة الانواع المختلفة عندما تنمو معاً وعندما تنموا على </a:t>
            </a:r>
            <a:r>
              <a:rPr lang="ar-SA" sz="1800" b="1" i="0" u="none" strike="noStrike" baseline="0" dirty="0" err="1">
                <a:solidFill>
                  <a:schemeClr val="tx1"/>
                </a:solidFill>
                <a:effectLst/>
              </a:rPr>
              <a:t>إنفراد</a:t>
            </a:r>
            <a:endParaRPr lang="he-IL" sz="1800" b="1" dirty="0">
              <a:solidFill>
                <a:schemeClr val="tx1"/>
              </a:solidFill>
              <a:effectLst/>
            </a:endParaRPr>
          </a:p>
        </c:rich>
      </c:tx>
      <c:layout>
        <c:manualLayout>
          <c:xMode val="edge"/>
          <c:yMode val="edge"/>
          <c:x val="0.14043621648220991"/>
          <c:y val="1.3731119170545257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e-IL"/>
        </a:p>
      </c:txPr>
    </c:title>
    <c:autoTitleDeleted val="0"/>
    <c:plotArea>
      <c:layout>
        <c:manualLayout>
          <c:layoutTarget val="inner"/>
          <c:xMode val="edge"/>
          <c:yMode val="edge"/>
          <c:x val="9.3123343951229995E-2"/>
          <c:y val="0.11022988723881905"/>
          <c:w val="0.85766779634003543"/>
          <c:h val="0.6426407728622987"/>
        </c:manualLayout>
      </c:layout>
      <c:scatterChart>
        <c:scatterStyle val="smoothMarker"/>
        <c:varyColors val="0"/>
        <c:ser>
          <c:idx val="0"/>
          <c:order val="0"/>
          <c:tx>
            <c:strRef>
              <c:f>גיליון2!$G$3</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גיליון2!$F$4:$F$14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גיליון2!$G$4:$G$14</c:f>
              <c:numCache>
                <c:formatCode>General</c:formatCode>
                <c:ptCount val="11"/>
                <c:pt idx="0">
                  <c:v>6</c:v>
                </c:pt>
                <c:pt idx="1">
                  <c:v>6</c:v>
                </c:pt>
                <c:pt idx="2">
                  <c:v>6</c:v>
                </c:pt>
                <c:pt idx="3">
                  <c:v>5.7</c:v>
                </c:pt>
                <c:pt idx="4">
                  <c:v>5.3</c:v>
                </c:pt>
                <c:pt idx="5">
                  <c:v>4.9000000000000004</c:v>
                </c:pt>
                <c:pt idx="6">
                  <c:v>4.5</c:v>
                </c:pt>
                <c:pt idx="7">
                  <c:v>4.0999999999999996</c:v>
                </c:pt>
                <c:pt idx="8">
                  <c:v>3.8</c:v>
                </c:pt>
                <c:pt idx="9">
                  <c:v>3.4</c:v>
                </c:pt>
                <c:pt idx="10">
                  <c:v>3</c:v>
                </c:pt>
              </c:numCache>
            </c:numRef>
          </c:yVal>
          <c:smooth val="1"/>
          <c:extLst>
            <c:ext xmlns:c16="http://schemas.microsoft.com/office/drawing/2014/chart" uri="{C3380CC4-5D6E-409C-BE32-E72D297353CC}">
              <c16:uniqueId val="{00000000-E147-41B9-A73A-74C44D090F97}"/>
            </c:ext>
          </c:extLst>
        </c:ser>
        <c:ser>
          <c:idx val="1"/>
          <c:order val="1"/>
          <c:tx>
            <c:strRef>
              <c:f>גיליון2!$H$3</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גיליון2!$F$4:$F$14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גיליון2!$H$4:$H$14</c:f>
              <c:numCache>
                <c:formatCode>General</c:formatCode>
                <c:ptCount val="11"/>
                <c:pt idx="0">
                  <c:v>10</c:v>
                </c:pt>
                <c:pt idx="1">
                  <c:v>10</c:v>
                </c:pt>
                <c:pt idx="2">
                  <c:v>10</c:v>
                </c:pt>
                <c:pt idx="3">
                  <c:v>10.5</c:v>
                </c:pt>
                <c:pt idx="4">
                  <c:v>11</c:v>
                </c:pt>
                <c:pt idx="5">
                  <c:v>11.6</c:v>
                </c:pt>
                <c:pt idx="6">
                  <c:v>12.3</c:v>
                </c:pt>
                <c:pt idx="7">
                  <c:v>13</c:v>
                </c:pt>
                <c:pt idx="8">
                  <c:v>13.5</c:v>
                </c:pt>
                <c:pt idx="9">
                  <c:v>13.6</c:v>
                </c:pt>
                <c:pt idx="10">
                  <c:v>13.6</c:v>
                </c:pt>
              </c:numCache>
            </c:numRef>
          </c:yVal>
          <c:smooth val="1"/>
          <c:extLst>
            <c:ext xmlns:c16="http://schemas.microsoft.com/office/drawing/2014/chart" uri="{C3380CC4-5D6E-409C-BE32-E72D297353CC}">
              <c16:uniqueId val="{00000001-E147-41B9-A73A-74C44D090F97}"/>
            </c:ext>
          </c:extLst>
        </c:ser>
        <c:dLbls>
          <c:showLegendKey val="0"/>
          <c:showVal val="0"/>
          <c:showCatName val="0"/>
          <c:showSerName val="0"/>
          <c:showPercent val="0"/>
          <c:showBubbleSize val="0"/>
        </c:dLbls>
        <c:axId val="221314432"/>
        <c:axId val="221316992"/>
      </c:scatterChart>
      <c:valAx>
        <c:axId val="221314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ar-SA" sz="2000" b="1" dirty="0">
                    <a:solidFill>
                      <a:sysClr val="windowText" lastClr="000000"/>
                    </a:solidFill>
                  </a:rPr>
                  <a:t>الزمن</a:t>
                </a:r>
                <a:r>
                  <a:rPr lang="ar-SA" sz="2000" b="1" baseline="0" dirty="0">
                    <a:solidFill>
                      <a:sysClr val="windowText" lastClr="000000"/>
                    </a:solidFill>
                  </a:rPr>
                  <a:t> – وحدات اعتباطية </a:t>
                </a:r>
                <a:endParaRPr lang="he-IL" sz="20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900" b="0" i="0" u="none" strike="noStrike" kern="1200" baseline="0">
                <a:solidFill>
                  <a:schemeClr val="tx2">
                    <a:lumMod val="10000"/>
                  </a:schemeClr>
                </a:solidFill>
                <a:latin typeface="+mn-lt"/>
                <a:ea typeface="+mn-ea"/>
                <a:cs typeface="+mn-cs"/>
              </a:defRPr>
            </a:pPr>
            <a:endParaRPr lang="he-IL"/>
          </a:p>
        </c:txPr>
        <c:crossAx val="221316992"/>
        <c:crosses val="autoZero"/>
        <c:crossBetween val="midCat"/>
      </c:valAx>
      <c:valAx>
        <c:axId val="221316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ar-SA" sz="2000" b="1" dirty="0">
                    <a:solidFill>
                      <a:sysClr val="windowText" lastClr="000000"/>
                    </a:solidFill>
                  </a:rPr>
                  <a:t>عدد</a:t>
                </a:r>
                <a:r>
                  <a:rPr lang="ar-SA" sz="2000" b="1" baseline="0" dirty="0">
                    <a:solidFill>
                      <a:sysClr val="windowText" lastClr="000000"/>
                    </a:solidFill>
                  </a:rPr>
                  <a:t> الافراد </a:t>
                </a:r>
                <a:endParaRPr lang="he-IL" sz="2000" b="1" dirty="0">
                  <a:solidFill>
                    <a:sysClr val="windowText" lastClr="000000"/>
                  </a:solidFill>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900" b="0" i="0" u="none" strike="noStrike" kern="1200" baseline="0">
                <a:solidFill>
                  <a:schemeClr val="tx2">
                    <a:lumMod val="10000"/>
                  </a:schemeClr>
                </a:solidFill>
                <a:latin typeface="+mn-lt"/>
                <a:ea typeface="+mn-ea"/>
                <a:cs typeface="+mn-cs"/>
              </a:defRPr>
            </a:pPr>
            <a:endParaRPr lang="he-IL"/>
          </a:p>
        </c:txPr>
        <c:crossAx val="221314432"/>
        <c:crosses val="autoZero"/>
        <c:crossBetween val="midCat"/>
      </c:valAx>
      <c:spPr>
        <a:noFill/>
        <a:ln>
          <a:noFill/>
        </a:ln>
        <a:effectLst/>
      </c:spPr>
    </c:plotArea>
    <c:legend>
      <c:legendPos val="b"/>
      <c:layout>
        <c:manualLayout>
          <c:xMode val="edge"/>
          <c:yMode val="edge"/>
          <c:x val="0.24665436862504503"/>
          <c:y val="0.91225944592879882"/>
          <c:w val="0.34083719487950226"/>
          <c:h val="8.774055407120115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800" b="0" i="0" u="none" strike="noStrike" kern="1200" spc="0" baseline="0">
                <a:solidFill>
                  <a:srgbClr val="424242">
                    <a:lumMod val="65000"/>
                    <a:lumOff val="35000"/>
                  </a:srgbClr>
                </a:solidFill>
                <a:latin typeface="+mn-lt"/>
                <a:ea typeface="+mn-ea"/>
                <a:cs typeface="+mn-cs"/>
              </a:defRPr>
            </a:pPr>
            <a:r>
              <a:rPr lang="ar-SA" sz="1800" b="1" i="0" baseline="0" dirty="0">
                <a:solidFill>
                  <a:schemeClr val="tx2">
                    <a:lumMod val="10000"/>
                  </a:schemeClr>
                </a:solidFill>
                <a:effectLst/>
              </a:rPr>
              <a:t>كبر مجموعة الانواع المختلفة عندما تنمو معاً وعندما تنموا على </a:t>
            </a:r>
            <a:r>
              <a:rPr lang="ar-SA" sz="1800" b="1" i="0" baseline="0" dirty="0" err="1">
                <a:solidFill>
                  <a:schemeClr val="tx2">
                    <a:lumMod val="10000"/>
                  </a:schemeClr>
                </a:solidFill>
                <a:effectLst/>
              </a:rPr>
              <a:t>إنفراد</a:t>
            </a:r>
            <a:endParaRPr lang="he-IL" dirty="0">
              <a:solidFill>
                <a:schemeClr val="tx2">
                  <a:lumMod val="10000"/>
                </a:schemeClr>
              </a:solidFill>
              <a:effectLst/>
            </a:endParaRPr>
          </a:p>
        </c:rich>
      </c:tx>
      <c:overlay val="0"/>
      <c:spPr>
        <a:noFill/>
        <a:ln>
          <a:noFill/>
        </a:ln>
        <a:effectLst/>
      </c:spPr>
      <c:txPr>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800" b="0" i="0" u="none" strike="noStrike" kern="1200" spc="0" baseline="0">
              <a:solidFill>
                <a:srgbClr val="424242">
                  <a:lumMod val="65000"/>
                  <a:lumOff val="35000"/>
                </a:srgbClr>
              </a:solidFill>
              <a:latin typeface="+mn-lt"/>
              <a:ea typeface="+mn-ea"/>
              <a:cs typeface="+mn-cs"/>
            </a:defRPr>
          </a:pPr>
          <a:endParaRPr lang="he-IL"/>
        </a:p>
      </c:txPr>
    </c:title>
    <c:autoTitleDeleted val="0"/>
    <c:plotArea>
      <c:layout/>
      <c:scatterChart>
        <c:scatterStyle val="smoothMarker"/>
        <c:varyColors val="0"/>
        <c:ser>
          <c:idx val="0"/>
          <c:order val="0"/>
          <c:tx>
            <c:strRef>
              <c:f>גיליון2!$B$3</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גיליון2!$A$4:$A$14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גיליון2!$B$4:$B$14</c:f>
              <c:numCache>
                <c:formatCode>General</c:formatCode>
                <c:ptCount val="11"/>
                <c:pt idx="0">
                  <c:v>6</c:v>
                </c:pt>
                <c:pt idx="1">
                  <c:v>6</c:v>
                </c:pt>
                <c:pt idx="2">
                  <c:v>6</c:v>
                </c:pt>
                <c:pt idx="3">
                  <c:v>5.7</c:v>
                </c:pt>
                <c:pt idx="4">
                  <c:v>5.3</c:v>
                </c:pt>
                <c:pt idx="5">
                  <c:v>4.9000000000000004</c:v>
                </c:pt>
                <c:pt idx="6">
                  <c:v>4.5</c:v>
                </c:pt>
                <c:pt idx="7">
                  <c:v>4.0999999999999996</c:v>
                </c:pt>
                <c:pt idx="8">
                  <c:v>3.8</c:v>
                </c:pt>
                <c:pt idx="9">
                  <c:v>3.4</c:v>
                </c:pt>
                <c:pt idx="10">
                  <c:v>3</c:v>
                </c:pt>
              </c:numCache>
            </c:numRef>
          </c:yVal>
          <c:smooth val="1"/>
          <c:extLst>
            <c:ext xmlns:c16="http://schemas.microsoft.com/office/drawing/2014/chart" uri="{C3380CC4-5D6E-409C-BE32-E72D297353CC}">
              <c16:uniqueId val="{00000000-F9D3-4ECB-BBB3-722CA036C9FF}"/>
            </c:ext>
          </c:extLst>
        </c:ser>
        <c:ser>
          <c:idx val="1"/>
          <c:order val="1"/>
          <c:tx>
            <c:strRef>
              <c:f>גיליון2!$C$3</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גיליון2!$A$4:$A$14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גיליון2!$C$4:$C$14</c:f>
              <c:numCache>
                <c:formatCode>General</c:formatCode>
                <c:ptCount val="11"/>
                <c:pt idx="0">
                  <c:v>10</c:v>
                </c:pt>
                <c:pt idx="1">
                  <c:v>10</c:v>
                </c:pt>
                <c:pt idx="2">
                  <c:v>10</c:v>
                </c:pt>
                <c:pt idx="3">
                  <c:v>9.5</c:v>
                </c:pt>
                <c:pt idx="4">
                  <c:v>9</c:v>
                </c:pt>
                <c:pt idx="5">
                  <c:v>8.1</c:v>
                </c:pt>
                <c:pt idx="6">
                  <c:v>7.8</c:v>
                </c:pt>
                <c:pt idx="7">
                  <c:v>7.1</c:v>
                </c:pt>
                <c:pt idx="8">
                  <c:v>6.7</c:v>
                </c:pt>
                <c:pt idx="9">
                  <c:v>6.3</c:v>
                </c:pt>
                <c:pt idx="10">
                  <c:v>6</c:v>
                </c:pt>
              </c:numCache>
            </c:numRef>
          </c:yVal>
          <c:smooth val="1"/>
          <c:extLst>
            <c:ext xmlns:c16="http://schemas.microsoft.com/office/drawing/2014/chart" uri="{C3380CC4-5D6E-409C-BE32-E72D297353CC}">
              <c16:uniqueId val="{00000001-F9D3-4ECB-BBB3-722CA036C9FF}"/>
            </c:ext>
          </c:extLst>
        </c:ser>
        <c:dLbls>
          <c:showLegendKey val="0"/>
          <c:showVal val="0"/>
          <c:showCatName val="0"/>
          <c:showSerName val="0"/>
          <c:showPercent val="0"/>
          <c:showBubbleSize val="0"/>
        </c:dLbls>
        <c:axId val="221487104"/>
        <c:axId val="221489408"/>
      </c:scatterChart>
      <c:valAx>
        <c:axId val="2214871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2">
                        <a:lumMod val="10000"/>
                      </a:schemeClr>
                    </a:solidFill>
                    <a:latin typeface="+mn-lt"/>
                    <a:ea typeface="+mn-ea"/>
                    <a:cs typeface="+mn-cs"/>
                  </a:defRPr>
                </a:pPr>
                <a:r>
                  <a:rPr lang="ar-SA" sz="1800" dirty="0">
                    <a:solidFill>
                      <a:schemeClr val="tx2">
                        <a:lumMod val="10000"/>
                      </a:schemeClr>
                    </a:solidFill>
                    <a:effectLst/>
                  </a:rPr>
                  <a:t>الزمن</a:t>
                </a:r>
                <a:r>
                  <a:rPr lang="ar-SA" sz="1800" baseline="0" dirty="0">
                    <a:solidFill>
                      <a:schemeClr val="tx2">
                        <a:lumMod val="10000"/>
                      </a:schemeClr>
                    </a:solidFill>
                    <a:effectLst/>
                  </a:rPr>
                  <a:t> – وحدات اعتباطية </a:t>
                </a:r>
                <a:endParaRPr lang="he-IL" sz="1800" dirty="0">
                  <a:solidFill>
                    <a:schemeClr val="tx2">
                      <a:lumMod val="10000"/>
                    </a:schemeClr>
                  </a:solidFill>
                  <a:effectLst/>
                </a:endParaRPr>
              </a:p>
            </c:rich>
          </c:tx>
          <c:layout>
            <c:manualLayout>
              <c:xMode val="edge"/>
              <c:yMode val="edge"/>
              <c:x val="0.3911446047631304"/>
              <c:y val="0.8624800240299561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lumMod val="10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1200" b="0" i="0" u="none" strike="noStrike" kern="1200" baseline="0">
                <a:solidFill>
                  <a:schemeClr val="tx2">
                    <a:lumMod val="10000"/>
                  </a:schemeClr>
                </a:solidFill>
                <a:latin typeface="+mn-lt"/>
                <a:ea typeface="+mn-ea"/>
                <a:cs typeface="+mn-cs"/>
              </a:defRPr>
            </a:pPr>
            <a:endParaRPr lang="he-IL"/>
          </a:p>
        </c:txPr>
        <c:crossAx val="221489408"/>
        <c:crosses val="autoZero"/>
        <c:crossBetween val="midCat"/>
      </c:valAx>
      <c:valAx>
        <c:axId val="221489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i="0" baseline="0" dirty="0">
                    <a:solidFill>
                      <a:schemeClr val="tx1"/>
                    </a:solidFill>
                    <a:effectLst/>
                  </a:rPr>
                  <a:t>عدد الافراد </a:t>
                </a:r>
                <a:endParaRPr lang="he-IL" sz="1800" b="1" dirty="0">
                  <a:solidFill>
                    <a:schemeClr val="tx1"/>
                  </a:solidFill>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900" b="0" i="0" u="none" strike="noStrike" kern="1200" baseline="0">
                <a:solidFill>
                  <a:schemeClr val="tx2">
                    <a:lumMod val="10000"/>
                  </a:schemeClr>
                </a:solidFill>
                <a:latin typeface="+mn-lt"/>
                <a:ea typeface="+mn-ea"/>
                <a:cs typeface="+mn-cs"/>
              </a:defRPr>
            </a:pPr>
            <a:endParaRPr lang="he-IL"/>
          </a:p>
        </c:txPr>
        <c:crossAx val="221487104"/>
        <c:crosses val="autoZero"/>
        <c:crossBetween val="midCat"/>
      </c:valAx>
      <c:spPr>
        <a:noFill/>
        <a:ln>
          <a:noFill/>
        </a:ln>
        <a:effectLst/>
      </c:spPr>
    </c:plotArea>
    <c:legend>
      <c:legendPos val="b"/>
      <c:layout>
        <c:manualLayout>
          <c:xMode val="edge"/>
          <c:yMode val="edge"/>
          <c:x val="0.19891217126678679"/>
          <c:y val="0.94040421208360458"/>
          <c:w val="0.39643446532120091"/>
          <c:h val="4.33050168947267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424242">
                    <a:lumMod val="65000"/>
                    <a:lumOff val="35000"/>
                  </a:srgbClr>
                </a:solidFill>
                <a:latin typeface="+mn-lt"/>
                <a:ea typeface="+mn-ea"/>
                <a:cs typeface="+mn-cs"/>
              </a:defRPr>
            </a:pPr>
            <a:r>
              <a:rPr lang="ar-SA" sz="1800" b="1" i="0" baseline="0" dirty="0">
                <a:solidFill>
                  <a:schemeClr val="tx2">
                    <a:lumMod val="10000"/>
                  </a:schemeClr>
                </a:solidFill>
                <a:effectLst/>
              </a:rPr>
              <a:t>كبر مجموعة الانواع المختلفة عندما تنمو معاً وعندما تنموا على </a:t>
            </a:r>
            <a:r>
              <a:rPr lang="ar-SA" sz="1800" b="1" i="0" baseline="0" dirty="0" err="1">
                <a:solidFill>
                  <a:schemeClr val="tx2">
                    <a:lumMod val="10000"/>
                  </a:schemeClr>
                </a:solidFill>
                <a:effectLst/>
              </a:rPr>
              <a:t>إنفراد</a:t>
            </a:r>
            <a:endParaRPr lang="he-IL" dirty="0">
              <a:solidFill>
                <a:schemeClr val="tx2">
                  <a:lumMod val="10000"/>
                </a:schemeClr>
              </a:solidFill>
              <a:effectLst/>
            </a:endParaRPr>
          </a:p>
        </c:rich>
      </c:tx>
      <c:overlay val="0"/>
      <c:spPr>
        <a:noFill/>
        <a:ln>
          <a:noFill/>
        </a:ln>
        <a:effectLst/>
      </c:spPr>
      <c:txPr>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424242">
                  <a:lumMod val="65000"/>
                  <a:lumOff val="35000"/>
                </a:srgbClr>
              </a:solidFill>
              <a:latin typeface="+mn-lt"/>
              <a:ea typeface="+mn-ea"/>
              <a:cs typeface="+mn-cs"/>
            </a:defRPr>
          </a:pPr>
          <a:endParaRPr lang="he-IL"/>
        </a:p>
      </c:txPr>
    </c:title>
    <c:autoTitleDeleted val="0"/>
    <c:plotArea>
      <c:layout/>
      <c:scatterChart>
        <c:scatterStyle val="smoothMarker"/>
        <c:varyColors val="0"/>
        <c:ser>
          <c:idx val="0"/>
          <c:order val="0"/>
          <c:tx>
            <c:strRef>
              <c:f>גיליון2!$B$3</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גיליון2!$A$4:$A$14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גיליון2!$B$4:$B$14</c:f>
              <c:numCache>
                <c:formatCode>General</c:formatCode>
                <c:ptCount val="11"/>
                <c:pt idx="0">
                  <c:v>6</c:v>
                </c:pt>
                <c:pt idx="1">
                  <c:v>6</c:v>
                </c:pt>
                <c:pt idx="2">
                  <c:v>6</c:v>
                </c:pt>
                <c:pt idx="3">
                  <c:v>5.7</c:v>
                </c:pt>
                <c:pt idx="4">
                  <c:v>5.3</c:v>
                </c:pt>
                <c:pt idx="5">
                  <c:v>4.9000000000000004</c:v>
                </c:pt>
                <c:pt idx="6">
                  <c:v>4.5</c:v>
                </c:pt>
                <c:pt idx="7">
                  <c:v>4.0999999999999996</c:v>
                </c:pt>
                <c:pt idx="8">
                  <c:v>3.8</c:v>
                </c:pt>
                <c:pt idx="9">
                  <c:v>3.4</c:v>
                </c:pt>
                <c:pt idx="10">
                  <c:v>3</c:v>
                </c:pt>
              </c:numCache>
            </c:numRef>
          </c:yVal>
          <c:smooth val="1"/>
          <c:extLst>
            <c:ext xmlns:c16="http://schemas.microsoft.com/office/drawing/2014/chart" uri="{C3380CC4-5D6E-409C-BE32-E72D297353CC}">
              <c16:uniqueId val="{00000000-93E9-44BA-82CA-34DB1881CC62}"/>
            </c:ext>
          </c:extLst>
        </c:ser>
        <c:ser>
          <c:idx val="1"/>
          <c:order val="1"/>
          <c:tx>
            <c:strRef>
              <c:f>גיליון2!$C$3</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גיליון2!$A$4:$A$14</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גיליון2!$C$4:$C$14</c:f>
              <c:numCache>
                <c:formatCode>General</c:formatCode>
                <c:ptCount val="11"/>
                <c:pt idx="0">
                  <c:v>10</c:v>
                </c:pt>
                <c:pt idx="1">
                  <c:v>10</c:v>
                </c:pt>
                <c:pt idx="2">
                  <c:v>10</c:v>
                </c:pt>
                <c:pt idx="3">
                  <c:v>9.5</c:v>
                </c:pt>
                <c:pt idx="4">
                  <c:v>9</c:v>
                </c:pt>
                <c:pt idx="5">
                  <c:v>8.1</c:v>
                </c:pt>
                <c:pt idx="6">
                  <c:v>7.8</c:v>
                </c:pt>
                <c:pt idx="7">
                  <c:v>7.1</c:v>
                </c:pt>
                <c:pt idx="8">
                  <c:v>6.7</c:v>
                </c:pt>
                <c:pt idx="9">
                  <c:v>6.3</c:v>
                </c:pt>
                <c:pt idx="10">
                  <c:v>6</c:v>
                </c:pt>
              </c:numCache>
            </c:numRef>
          </c:yVal>
          <c:smooth val="1"/>
          <c:extLst>
            <c:ext xmlns:c16="http://schemas.microsoft.com/office/drawing/2014/chart" uri="{C3380CC4-5D6E-409C-BE32-E72D297353CC}">
              <c16:uniqueId val="{00000001-93E9-44BA-82CA-34DB1881CC62}"/>
            </c:ext>
          </c:extLst>
        </c:ser>
        <c:dLbls>
          <c:showLegendKey val="0"/>
          <c:showVal val="0"/>
          <c:showCatName val="0"/>
          <c:showSerName val="0"/>
          <c:showPercent val="0"/>
          <c:showBubbleSize val="0"/>
        </c:dLbls>
        <c:axId val="137239936"/>
        <c:axId val="221522944"/>
      </c:scatterChart>
      <c:valAx>
        <c:axId val="1372399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r>
                  <a:rPr lang="ar-SA" sz="1800" dirty="0">
                    <a:solidFill>
                      <a:schemeClr val="bg2">
                        <a:lumMod val="50000"/>
                      </a:schemeClr>
                    </a:solidFill>
                    <a:effectLst/>
                  </a:rPr>
                  <a:t>الزمن</a:t>
                </a:r>
                <a:r>
                  <a:rPr lang="ar-SA" sz="1800" baseline="0" dirty="0">
                    <a:solidFill>
                      <a:schemeClr val="bg2">
                        <a:lumMod val="50000"/>
                      </a:schemeClr>
                    </a:solidFill>
                    <a:effectLst/>
                  </a:rPr>
                  <a:t> – وحدات اعتباطية </a:t>
                </a:r>
                <a:endParaRPr lang="he-IL" sz="1800" dirty="0">
                  <a:solidFill>
                    <a:schemeClr val="bg2">
                      <a:lumMod val="50000"/>
                    </a:schemeClr>
                  </a:solidFill>
                  <a:effectLst/>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1200" b="0" i="0" u="none" strike="noStrike" kern="1200" baseline="0">
                <a:solidFill>
                  <a:schemeClr val="tx2">
                    <a:lumMod val="10000"/>
                  </a:schemeClr>
                </a:solidFill>
                <a:latin typeface="+mn-lt"/>
                <a:ea typeface="+mn-ea"/>
                <a:cs typeface="+mn-cs"/>
              </a:defRPr>
            </a:pPr>
            <a:endParaRPr lang="he-IL"/>
          </a:p>
        </c:txPr>
        <c:crossAx val="221522944"/>
        <c:crosses val="autoZero"/>
        <c:crossBetween val="midCat"/>
      </c:valAx>
      <c:valAx>
        <c:axId val="221522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i="0" baseline="0" dirty="0">
                    <a:solidFill>
                      <a:schemeClr val="tx1"/>
                    </a:solidFill>
                    <a:effectLst/>
                  </a:rPr>
                  <a:t>عدد الافراد </a:t>
                </a:r>
                <a:endParaRPr lang="he-IL" sz="1800" b="1" dirty="0">
                  <a:solidFill>
                    <a:schemeClr val="tx1"/>
                  </a:solidFill>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900" b="0" i="0" u="none" strike="noStrike" kern="1200" baseline="0">
                <a:solidFill>
                  <a:schemeClr val="tx2">
                    <a:lumMod val="10000"/>
                  </a:schemeClr>
                </a:solidFill>
                <a:latin typeface="+mn-lt"/>
                <a:ea typeface="+mn-ea"/>
                <a:cs typeface="+mn-cs"/>
              </a:defRPr>
            </a:pPr>
            <a:endParaRPr lang="he-IL"/>
          </a:p>
        </c:txPr>
        <c:crossAx val="137239936"/>
        <c:crosses val="autoZero"/>
        <c:crossBetween val="midCat"/>
      </c:valAx>
      <c:spPr>
        <a:noFill/>
        <a:ln>
          <a:noFill/>
        </a:ln>
        <a:effectLst/>
      </c:spPr>
    </c:plotArea>
    <c:legend>
      <c:legendPos val="b"/>
      <c:layout>
        <c:manualLayout>
          <c:xMode val="edge"/>
          <c:yMode val="edge"/>
          <c:x val="0.22300063868311282"/>
          <c:y val="0.9394067772662873"/>
          <c:w val="0.36528146075070778"/>
          <c:h val="6.05932227337127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424242">
                    <a:lumMod val="65000"/>
                    <a:lumOff val="35000"/>
                  </a:srgbClr>
                </a:solidFill>
                <a:latin typeface="+mn-lt"/>
                <a:ea typeface="+mn-ea"/>
                <a:cs typeface="+mn-cs"/>
              </a:defRPr>
            </a:pPr>
            <a:r>
              <a:rPr lang="ar-SA" sz="1800" b="1" i="0" baseline="0" dirty="0">
                <a:solidFill>
                  <a:schemeClr val="tx2">
                    <a:lumMod val="10000"/>
                  </a:schemeClr>
                </a:solidFill>
                <a:effectLst/>
              </a:rPr>
              <a:t>كبر مجموعة الانواع المختلفة عندما تنمو معاً وعندما تنموا على </a:t>
            </a:r>
            <a:r>
              <a:rPr lang="ar-SA" sz="1800" b="1" i="0" baseline="0" dirty="0" err="1">
                <a:solidFill>
                  <a:schemeClr val="tx2">
                    <a:lumMod val="10000"/>
                  </a:schemeClr>
                </a:solidFill>
                <a:effectLst/>
              </a:rPr>
              <a:t>إنفراد</a:t>
            </a:r>
            <a:endParaRPr lang="he-IL" dirty="0">
              <a:solidFill>
                <a:schemeClr val="tx2">
                  <a:lumMod val="10000"/>
                </a:schemeClr>
              </a:solidFill>
              <a:effectLst/>
            </a:endParaRPr>
          </a:p>
        </c:rich>
      </c:tx>
      <c:layout>
        <c:manualLayout>
          <c:xMode val="edge"/>
          <c:yMode val="edge"/>
          <c:x val="8.9791470592264055E-2"/>
          <c:y val="2.4322361460554401E-2"/>
        </c:manualLayout>
      </c:layout>
      <c:overlay val="0"/>
      <c:spPr>
        <a:noFill/>
        <a:ln>
          <a:noFill/>
        </a:ln>
        <a:effectLst/>
      </c:spPr>
      <c:txPr>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rgbClr val="424242">
                  <a:lumMod val="65000"/>
                  <a:lumOff val="35000"/>
                </a:srgbClr>
              </a:solidFill>
              <a:latin typeface="+mn-lt"/>
              <a:ea typeface="+mn-ea"/>
              <a:cs typeface="+mn-cs"/>
            </a:defRPr>
          </a:pPr>
          <a:endParaRPr lang="he-IL"/>
        </a:p>
      </c:txPr>
    </c:title>
    <c:autoTitleDeleted val="0"/>
    <c:plotArea>
      <c:layout>
        <c:manualLayout>
          <c:layoutTarget val="inner"/>
          <c:xMode val="edge"/>
          <c:yMode val="edge"/>
          <c:x val="9.0698454828029657E-2"/>
          <c:y val="0.15588801323502"/>
          <c:w val="0.85309556519255092"/>
          <c:h val="0.6136296999294083"/>
        </c:manualLayout>
      </c:layout>
      <c:scatterChart>
        <c:scatterStyle val="smoothMarker"/>
        <c:varyColors val="0"/>
        <c:ser>
          <c:idx val="0"/>
          <c:order val="0"/>
          <c:tx>
            <c:strRef>
              <c:f>גיליון2!$B$24</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גיליון2!$A$25:$A$35</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גיליון2!$B$25:$B$35</c:f>
              <c:numCache>
                <c:formatCode>General</c:formatCode>
                <c:ptCount val="11"/>
                <c:pt idx="0">
                  <c:v>6</c:v>
                </c:pt>
                <c:pt idx="1">
                  <c:v>6</c:v>
                </c:pt>
                <c:pt idx="2">
                  <c:v>6</c:v>
                </c:pt>
                <c:pt idx="3">
                  <c:v>5.7</c:v>
                </c:pt>
                <c:pt idx="4">
                  <c:v>5.3</c:v>
                </c:pt>
                <c:pt idx="5">
                  <c:v>4.9000000000000004</c:v>
                </c:pt>
                <c:pt idx="6">
                  <c:v>4.5</c:v>
                </c:pt>
                <c:pt idx="7">
                  <c:v>4.0999999999999996</c:v>
                </c:pt>
                <c:pt idx="8">
                  <c:v>3.8</c:v>
                </c:pt>
                <c:pt idx="9">
                  <c:v>3.4</c:v>
                </c:pt>
                <c:pt idx="10">
                  <c:v>3</c:v>
                </c:pt>
              </c:numCache>
            </c:numRef>
          </c:yVal>
          <c:smooth val="1"/>
          <c:extLst>
            <c:ext xmlns:c16="http://schemas.microsoft.com/office/drawing/2014/chart" uri="{C3380CC4-5D6E-409C-BE32-E72D297353CC}">
              <c16:uniqueId val="{00000000-7C0B-464E-9A09-98AD63F3EF7F}"/>
            </c:ext>
          </c:extLst>
        </c:ser>
        <c:ser>
          <c:idx val="1"/>
          <c:order val="1"/>
          <c:tx>
            <c:strRef>
              <c:f>גיליון2!$C$24</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גיליון2!$A$25:$A$35</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גיליון2!$C$25:$C$35</c:f>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yVal>
          <c:smooth val="1"/>
          <c:extLst>
            <c:ext xmlns:c16="http://schemas.microsoft.com/office/drawing/2014/chart" uri="{C3380CC4-5D6E-409C-BE32-E72D297353CC}">
              <c16:uniqueId val="{00000001-7C0B-464E-9A09-98AD63F3EF7F}"/>
            </c:ext>
          </c:extLst>
        </c:ser>
        <c:dLbls>
          <c:showLegendKey val="0"/>
          <c:showVal val="0"/>
          <c:showCatName val="0"/>
          <c:showSerName val="0"/>
          <c:showPercent val="0"/>
          <c:showBubbleSize val="0"/>
        </c:dLbls>
        <c:axId val="221142016"/>
        <c:axId val="221144576"/>
      </c:scatterChart>
      <c:valAx>
        <c:axId val="221142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dirty="0">
                    <a:solidFill>
                      <a:schemeClr val="tx1"/>
                    </a:solidFill>
                    <a:effectLst/>
                  </a:rPr>
                  <a:t>الزمن</a:t>
                </a:r>
                <a:r>
                  <a:rPr lang="ar-SA" sz="1800" b="1" baseline="0" dirty="0">
                    <a:solidFill>
                      <a:schemeClr val="tx1"/>
                    </a:solidFill>
                    <a:effectLst/>
                  </a:rPr>
                  <a:t> – وحدات اعتباطية </a:t>
                </a:r>
                <a:endParaRPr lang="he-IL" sz="1800" b="1" dirty="0">
                  <a:solidFill>
                    <a:schemeClr val="tx1"/>
                  </a:solidFill>
                  <a:effectLst/>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1200" b="0" i="0" u="none" strike="noStrike" kern="1200" baseline="0">
                <a:solidFill>
                  <a:schemeClr val="tx2">
                    <a:lumMod val="10000"/>
                  </a:schemeClr>
                </a:solidFill>
                <a:latin typeface="+mn-lt"/>
                <a:ea typeface="+mn-ea"/>
                <a:cs typeface="+mn-cs"/>
              </a:defRPr>
            </a:pPr>
            <a:endParaRPr lang="he-IL"/>
          </a:p>
        </c:txPr>
        <c:crossAx val="221144576"/>
        <c:crosses val="autoZero"/>
        <c:crossBetween val="midCat"/>
      </c:valAx>
      <c:valAx>
        <c:axId val="221144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mn-lt"/>
                <a:ea typeface="+mn-ea"/>
                <a:cs typeface="+mn-cs"/>
              </a:defRPr>
            </a:pPr>
            <a:endParaRPr lang="he-IL"/>
          </a:p>
        </c:txPr>
        <c:crossAx val="221142016"/>
        <c:crosses val="autoZero"/>
        <c:crossBetween val="midCat"/>
      </c:valAx>
      <c:spPr>
        <a:noFill/>
        <a:ln>
          <a:noFill/>
        </a:ln>
        <a:effectLst/>
      </c:spPr>
    </c:plotArea>
    <c:legend>
      <c:legendPos val="b"/>
      <c:layout>
        <c:manualLayout>
          <c:xMode val="edge"/>
          <c:yMode val="edge"/>
          <c:x val="0.20850919353725469"/>
          <c:y val="0.91069745370999733"/>
          <c:w val="0.37524069192670173"/>
          <c:h val="7.439789206722273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chemeClr val="bg2">
                    <a:lumMod val="50000"/>
                  </a:schemeClr>
                </a:solidFill>
                <a:latin typeface="+mn-lt"/>
                <a:ea typeface="+mn-ea"/>
                <a:cs typeface="+mn-cs"/>
              </a:defRPr>
            </a:pPr>
            <a:r>
              <a:rPr lang="ar-SA" sz="1800" b="1" i="0" baseline="0" dirty="0">
                <a:solidFill>
                  <a:schemeClr val="bg2">
                    <a:lumMod val="50000"/>
                  </a:schemeClr>
                </a:solidFill>
                <a:effectLst/>
              </a:rPr>
              <a:t>كبر مجموعة الانواع المختلفة عندما تنمو معاً وعندما تنموا على </a:t>
            </a:r>
            <a:r>
              <a:rPr lang="ar-SA" sz="1800" b="1" i="0" baseline="0" dirty="0" err="1">
                <a:solidFill>
                  <a:schemeClr val="bg2">
                    <a:lumMod val="50000"/>
                  </a:schemeClr>
                </a:solidFill>
                <a:effectLst/>
              </a:rPr>
              <a:t>إنفراد</a:t>
            </a:r>
            <a:endParaRPr lang="he-IL" dirty="0">
              <a:solidFill>
                <a:schemeClr val="bg2">
                  <a:lumMod val="50000"/>
                </a:schemeClr>
              </a:solidFill>
              <a:effectLst/>
            </a:endParaRPr>
          </a:p>
        </c:rich>
      </c:tx>
      <c:layout>
        <c:manualLayout>
          <c:xMode val="edge"/>
          <c:yMode val="edge"/>
          <c:x val="9.1480403668256882E-2"/>
          <c:y val="2.1838216075678304E-2"/>
        </c:manualLayout>
      </c:layout>
      <c:overlay val="0"/>
      <c:spPr>
        <a:noFill/>
        <a:ln>
          <a:noFill/>
        </a:ln>
        <a:effectLst/>
      </c:spPr>
      <c:txPr>
        <a:bodyPr rot="0" spcFirstLastPara="1" vertOverflow="ellipsis" vert="horz" wrap="square" anchor="ctr" anchorCtr="1"/>
        <a:lstStyle/>
        <a:p>
          <a:pPr marL="0" marR="0" indent="0" algn="ctr" defTabSz="914400" rtl="1" eaLnBrk="1" fontAlgn="auto" latinLnBrk="0" hangingPunct="1">
            <a:lnSpc>
              <a:spcPct val="100000"/>
            </a:lnSpc>
            <a:spcBef>
              <a:spcPts val="0"/>
            </a:spcBef>
            <a:spcAft>
              <a:spcPts val="0"/>
            </a:spcAft>
            <a:buClrTx/>
            <a:buSzTx/>
            <a:buFontTx/>
            <a:buNone/>
            <a:tabLst/>
            <a:defRPr sz="1400" b="0" i="0" u="none" strike="noStrike" kern="1200" spc="0" baseline="0">
              <a:solidFill>
                <a:schemeClr val="bg2">
                  <a:lumMod val="50000"/>
                </a:schemeClr>
              </a:solidFill>
              <a:latin typeface="+mn-lt"/>
              <a:ea typeface="+mn-ea"/>
              <a:cs typeface="+mn-cs"/>
            </a:defRPr>
          </a:pPr>
          <a:endParaRPr lang="he-IL"/>
        </a:p>
      </c:txPr>
    </c:title>
    <c:autoTitleDeleted val="0"/>
    <c:plotArea>
      <c:layout>
        <c:manualLayout>
          <c:layoutTarget val="inner"/>
          <c:xMode val="edge"/>
          <c:yMode val="edge"/>
          <c:x val="9.0698454828029657E-2"/>
          <c:y val="0.16718974199661787"/>
          <c:w val="0.85309556519255092"/>
          <c:h val="0.60232792506031385"/>
        </c:manualLayout>
      </c:layout>
      <c:scatterChart>
        <c:scatterStyle val="smoothMarker"/>
        <c:varyColors val="0"/>
        <c:ser>
          <c:idx val="0"/>
          <c:order val="0"/>
          <c:tx>
            <c:strRef>
              <c:f>גיליון2!$B$24</c:f>
              <c:strCache>
                <c:ptCount val="1"/>
                <c:pt idx="0">
                  <c:v>מין א</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גיליון2!$A$25:$A$35</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גיליון2!$B$25:$B$35</c:f>
              <c:numCache>
                <c:formatCode>General</c:formatCode>
                <c:ptCount val="11"/>
                <c:pt idx="0">
                  <c:v>6</c:v>
                </c:pt>
                <c:pt idx="1">
                  <c:v>6</c:v>
                </c:pt>
                <c:pt idx="2">
                  <c:v>6</c:v>
                </c:pt>
                <c:pt idx="3">
                  <c:v>5.7</c:v>
                </c:pt>
                <c:pt idx="4">
                  <c:v>5.3</c:v>
                </c:pt>
                <c:pt idx="5">
                  <c:v>4.9000000000000004</c:v>
                </c:pt>
                <c:pt idx="6">
                  <c:v>4.5</c:v>
                </c:pt>
                <c:pt idx="7">
                  <c:v>4.0999999999999996</c:v>
                </c:pt>
                <c:pt idx="8">
                  <c:v>3.8</c:v>
                </c:pt>
                <c:pt idx="9">
                  <c:v>3.4</c:v>
                </c:pt>
                <c:pt idx="10">
                  <c:v>3</c:v>
                </c:pt>
              </c:numCache>
            </c:numRef>
          </c:yVal>
          <c:smooth val="1"/>
          <c:extLst>
            <c:ext xmlns:c16="http://schemas.microsoft.com/office/drawing/2014/chart" uri="{C3380CC4-5D6E-409C-BE32-E72D297353CC}">
              <c16:uniqueId val="{00000000-9C6B-463F-AD69-54EA859420B4}"/>
            </c:ext>
          </c:extLst>
        </c:ser>
        <c:ser>
          <c:idx val="1"/>
          <c:order val="1"/>
          <c:tx>
            <c:strRef>
              <c:f>גיליון2!$C$24</c:f>
              <c:strCache>
                <c:ptCount val="1"/>
                <c:pt idx="0">
                  <c:v>מין ב</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גיליון2!$A$25:$A$35</c:f>
              <c:numCache>
                <c:formatCode>General</c:formatCode>
                <c:ptCount val="11"/>
                <c:pt idx="0">
                  <c:v>0</c:v>
                </c:pt>
                <c:pt idx="1">
                  <c:v>2</c:v>
                </c:pt>
                <c:pt idx="2">
                  <c:v>3</c:v>
                </c:pt>
                <c:pt idx="3">
                  <c:v>4</c:v>
                </c:pt>
                <c:pt idx="4">
                  <c:v>6</c:v>
                </c:pt>
                <c:pt idx="5">
                  <c:v>8</c:v>
                </c:pt>
                <c:pt idx="6">
                  <c:v>10</c:v>
                </c:pt>
                <c:pt idx="7">
                  <c:v>12</c:v>
                </c:pt>
                <c:pt idx="8">
                  <c:v>14</c:v>
                </c:pt>
                <c:pt idx="9">
                  <c:v>16</c:v>
                </c:pt>
                <c:pt idx="10">
                  <c:v>18</c:v>
                </c:pt>
              </c:numCache>
            </c:numRef>
          </c:xVal>
          <c:yVal>
            <c:numRef>
              <c:f>גיליון2!$C$25:$C$35</c:f>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yVal>
          <c:smooth val="1"/>
          <c:extLst>
            <c:ext xmlns:c16="http://schemas.microsoft.com/office/drawing/2014/chart" uri="{C3380CC4-5D6E-409C-BE32-E72D297353CC}">
              <c16:uniqueId val="{00000001-9C6B-463F-AD69-54EA859420B4}"/>
            </c:ext>
          </c:extLst>
        </c:ser>
        <c:dLbls>
          <c:showLegendKey val="0"/>
          <c:showVal val="0"/>
          <c:showCatName val="0"/>
          <c:showSerName val="0"/>
          <c:showPercent val="0"/>
          <c:showBubbleSize val="0"/>
        </c:dLbls>
        <c:axId val="221841664"/>
        <c:axId val="221844224"/>
      </c:scatterChart>
      <c:valAx>
        <c:axId val="221841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dirty="0">
                    <a:solidFill>
                      <a:schemeClr val="tx1"/>
                    </a:solidFill>
                    <a:effectLst/>
                  </a:rPr>
                  <a:t>الزمن</a:t>
                </a:r>
                <a:r>
                  <a:rPr lang="ar-SA" sz="1800" b="1" baseline="0" dirty="0">
                    <a:solidFill>
                      <a:schemeClr val="tx1"/>
                    </a:solidFill>
                    <a:effectLst/>
                  </a:rPr>
                  <a:t> – وحدات اعتباطية </a:t>
                </a:r>
                <a:endParaRPr lang="he-IL" sz="1800" b="1" dirty="0">
                  <a:solidFill>
                    <a:schemeClr val="tx1"/>
                  </a:solidFill>
                  <a:effectLst/>
                </a:endParaRPr>
              </a:p>
            </c:rich>
          </c:tx>
          <c:layout>
            <c:manualLayout>
              <c:xMode val="edge"/>
              <c:yMode val="edge"/>
              <c:x val="0.41370390988401273"/>
              <c:y val="0.8232991117203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44546A">
                <a:lumMod val="50000"/>
              </a:srgbClr>
            </a:solidFill>
            <a:round/>
          </a:ln>
          <a:effectLst/>
        </c:spPr>
        <c:txPr>
          <a:bodyPr rot="-60000000" spcFirstLastPara="1" vertOverflow="ellipsis" vert="horz" wrap="square" anchor="ctr" anchorCtr="1"/>
          <a:lstStyle/>
          <a:p>
            <a:pPr>
              <a:defRPr sz="1200" b="0" i="0" u="none" strike="noStrike" kern="1200" baseline="0">
                <a:solidFill>
                  <a:schemeClr val="tx2">
                    <a:lumMod val="10000"/>
                  </a:schemeClr>
                </a:solidFill>
                <a:latin typeface="+mn-lt"/>
                <a:ea typeface="+mn-ea"/>
                <a:cs typeface="+mn-cs"/>
              </a:defRPr>
            </a:pPr>
            <a:endParaRPr lang="he-IL"/>
          </a:p>
        </c:txPr>
        <c:crossAx val="221844224"/>
        <c:crosses val="autoZero"/>
        <c:crossBetween val="midCat"/>
      </c:valAx>
      <c:valAx>
        <c:axId val="221844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ar-SA" sz="1800" b="1" i="0" baseline="0" dirty="0">
                    <a:solidFill>
                      <a:schemeClr val="tx1"/>
                    </a:solidFill>
                    <a:effectLst/>
                  </a:rPr>
                  <a:t>عدد الافراد </a:t>
                </a:r>
                <a:endParaRPr lang="he-IL" sz="1800" b="1" dirty="0">
                  <a:solidFill>
                    <a:schemeClr val="tx1"/>
                  </a:solidFill>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title>
        <c:numFmt formatCode="General" sourceLinked="1"/>
        <c:majorTickMark val="none"/>
        <c:minorTickMark val="none"/>
        <c:tickLblPos val="nextTo"/>
        <c:spPr>
          <a:noFill/>
          <a:ln w="9525" cap="flat" cmpd="sng" algn="ctr">
            <a:solidFill>
              <a:srgbClr val="E7E6E6">
                <a:lumMod val="10000"/>
              </a:srgbClr>
            </a:solidFill>
            <a:round/>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mn-lt"/>
                <a:ea typeface="+mn-ea"/>
                <a:cs typeface="+mn-cs"/>
              </a:defRPr>
            </a:pPr>
            <a:endParaRPr lang="he-IL"/>
          </a:p>
        </c:txPr>
        <c:crossAx val="221841664"/>
        <c:crosses val="autoZero"/>
        <c:crossBetween val="midCat"/>
      </c:valAx>
      <c:spPr>
        <a:noFill/>
        <a:ln>
          <a:noFill/>
        </a:ln>
        <a:effectLst/>
      </c:spPr>
    </c:plotArea>
    <c:legend>
      <c:legendPos val="b"/>
      <c:layout>
        <c:manualLayout>
          <c:xMode val="edge"/>
          <c:yMode val="edge"/>
          <c:x val="0.20785403193732988"/>
          <c:y val="0.91364390642689497"/>
          <c:w val="0.37756891169894202"/>
          <c:h val="6.96147536463495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0.74979</cdr:x>
      <cdr:y>0.53533</cdr:y>
    </cdr:from>
    <cdr:to>
      <cdr:x>0.99835</cdr:x>
      <cdr:y>0.60794</cdr:y>
    </cdr:to>
    <cdr:sp macro="" textlink="">
      <cdr:nvSpPr>
        <cdr:cNvPr id="2" name="תיבת טקסט 1">
          <a:extLst xmlns:a="http://schemas.openxmlformats.org/drawingml/2006/main">
            <a:ext uri="{FF2B5EF4-FFF2-40B4-BE49-F238E27FC236}">
              <a16:creationId xmlns:a16="http://schemas.microsoft.com/office/drawing/2014/main" id="{1191961F-7DAA-4AAA-A8B8-BC36D25897A3}"/>
            </a:ext>
          </a:extLst>
        </cdr:cNvPr>
        <cdr:cNvSpPr txBox="1">
          <a:spLocks xmlns:a="http://schemas.openxmlformats.org/drawingml/2006/main" noChangeArrowheads="1"/>
        </cdr:cNvSpPr>
      </cdr:nvSpPr>
      <cdr:spPr bwMode="auto">
        <a:xfrm xmlns:a="http://schemas.openxmlformats.org/drawingml/2006/main">
          <a:off x="5396908" y="2475664"/>
          <a:ext cx="1789109" cy="33578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ar-SA" altLang="he-IL" sz="1800" b="0" dirty="0">
              <a:latin typeface="Arial" panose="020B0604020202020204" pitchFamily="34" charset="0"/>
              <a:ea typeface="Open Sans Hebrew"/>
              <a:cs typeface="Arial" panose="020B0604020202020204" pitchFamily="34" charset="0"/>
            </a:rPr>
            <a:t>متطفل </a:t>
          </a:r>
          <a:endParaRPr lang="he-IL" altLang="he-IL" sz="1800" b="0" dirty="0">
            <a:latin typeface="Arial" panose="020B0604020202020204" pitchFamily="34" charset="0"/>
            <a:ea typeface="Open Sans Hebrew"/>
            <a:cs typeface="Arial" panose="020B0604020202020204" pitchFamily="34" charset="0"/>
          </a:endParaRPr>
        </a:p>
      </cdr:txBody>
    </cdr:sp>
  </cdr:relSizeAnchor>
  <cdr:relSizeAnchor xmlns:cdr="http://schemas.openxmlformats.org/drawingml/2006/chartDrawing">
    <cdr:from>
      <cdr:x>0.73755</cdr:x>
      <cdr:y>0.20829</cdr:y>
    </cdr:from>
    <cdr:to>
      <cdr:x>0.98611</cdr:x>
      <cdr:y>0.28716</cdr:y>
    </cdr:to>
    <cdr:sp macro="" textlink="">
      <cdr:nvSpPr>
        <cdr:cNvPr id="3" name="תיבת טקסט 1">
          <a:extLst xmlns:a="http://schemas.openxmlformats.org/drawingml/2006/main">
            <a:ext uri="{FF2B5EF4-FFF2-40B4-BE49-F238E27FC236}">
              <a16:creationId xmlns:a16="http://schemas.microsoft.com/office/drawing/2014/main" id="{1191961F-7DAA-4AAA-A8B8-BC36D25897A3}"/>
            </a:ext>
          </a:extLst>
        </cdr:cNvPr>
        <cdr:cNvSpPr txBox="1">
          <a:spLocks xmlns:a="http://schemas.openxmlformats.org/drawingml/2006/main" noChangeArrowheads="1"/>
        </cdr:cNvSpPr>
      </cdr:nvSpPr>
      <cdr:spPr bwMode="auto">
        <a:xfrm xmlns:a="http://schemas.openxmlformats.org/drawingml/2006/main">
          <a:off x="4009859" y="760974"/>
          <a:ext cx="1351360" cy="2881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ar-SA" altLang="he-IL" sz="1600" b="1" dirty="0">
              <a:latin typeface="Arial" panose="020B0604020202020204" pitchFamily="34" charset="0"/>
              <a:ea typeface="Open Sans Hebrew"/>
              <a:cs typeface="Arial" panose="020B0604020202020204" pitchFamily="34" charset="0"/>
            </a:rPr>
            <a:t>حاضن</a:t>
          </a:r>
          <a:endParaRPr lang="he-IL" altLang="he-IL" sz="1600" b="1" dirty="0">
            <a:latin typeface="Arial" panose="020B0604020202020204" pitchFamily="34" charset="0"/>
            <a:ea typeface="Open Sans Hebrew"/>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he-IL" dirty="0"/>
              <a:t>חפשו ברשת את האתר מט"ח קורסים און ליין, הכנסו לקורס </a:t>
            </a:r>
            <a:r>
              <a:rPr lang="he-IL" dirty="0" err="1"/>
              <a:t>אקולוגיה.לסיכום</a:t>
            </a:r>
            <a:r>
              <a:rPr lang="he-IL" dirty="0"/>
              <a:t> חלק זה של השיעור  </a:t>
            </a:r>
          </a:p>
          <a:p>
            <a:pPr marL="0" lvl="0" indent="0" algn="l" rtl="0">
              <a:lnSpc>
                <a:spcPct val="100000"/>
              </a:lnSpc>
              <a:spcBef>
                <a:spcPts val="0"/>
              </a:spcBef>
              <a:spcAft>
                <a:spcPts val="0"/>
              </a:spcAft>
              <a:buSzPts val="1100"/>
              <a:buNone/>
            </a:pPr>
            <a:endParaRPr lang="he-IL" dirty="0"/>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10</a:t>
            </a:fld>
            <a:endParaRPr/>
          </a:p>
        </p:txBody>
      </p:sp>
    </p:spTree>
    <p:extLst>
      <p:ext uri="{BB962C8B-B14F-4D97-AF65-F5344CB8AC3E}">
        <p14:creationId xmlns:p14="http://schemas.microsoft.com/office/powerpoint/2010/main" val="251033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he-IL" dirty="0"/>
              <a:t>הכנסו לתיקיית יחסי גומלין בקורס אקולוגיה</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11</a:t>
            </a:fld>
            <a:endParaRPr/>
          </a:p>
        </p:txBody>
      </p:sp>
    </p:spTree>
    <p:extLst>
      <p:ext uri="{BB962C8B-B14F-4D97-AF65-F5344CB8AC3E}">
        <p14:creationId xmlns:p14="http://schemas.microsoft.com/office/powerpoint/2010/main" val="1347421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12</a:t>
            </a:fld>
            <a:endParaRPr/>
          </a:p>
        </p:txBody>
      </p:sp>
    </p:spTree>
    <p:extLst>
      <p:ext uri="{BB962C8B-B14F-4D97-AF65-F5344CB8AC3E}">
        <p14:creationId xmlns:p14="http://schemas.microsoft.com/office/powerpoint/2010/main" val="1856739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he-IL" dirty="0"/>
              <a:t>הכנסו לתיקיית יחסי גומלין בקורס אקולוגיה</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13</a:t>
            </a:fld>
            <a:endParaRPr/>
          </a:p>
        </p:txBody>
      </p:sp>
    </p:spTree>
    <p:extLst>
      <p:ext uri="{BB962C8B-B14F-4D97-AF65-F5344CB8AC3E}">
        <p14:creationId xmlns:p14="http://schemas.microsoft.com/office/powerpoint/2010/main" val="246389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err="1"/>
              <a:t>בוסף</a:t>
            </a:r>
            <a:r>
              <a:rPr lang="he-IL" dirty="0"/>
              <a:t> השיעור הקודם ראינו חזזית על עץ ובתרגיל שעשיתם התייחסתם ליחסי הגומלין בין נמלים כנימות לצמחים, בכל בית גידול יש מגוון אינטראקציות בין המינים השונים ויתכן שאורגניזם אחד יקיים כמה סוגי יחסי גומלין עם אורגניזמים אחרים הכנימות הן גם טפילות וגם מקיימות הדדיות עם הנמלים</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14</a:t>
            </a:fld>
            <a:endParaRPr/>
          </a:p>
        </p:txBody>
      </p:sp>
    </p:spTree>
    <p:extLst>
      <p:ext uri="{BB962C8B-B14F-4D97-AF65-F5344CB8AC3E}">
        <p14:creationId xmlns:p14="http://schemas.microsoft.com/office/powerpoint/2010/main" val="242455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נסכם את סוגי הסימביוזה שהכרנו בצורת טבלה של רווח והפסד, הכוונה כמובן לרווח והפסד של משאבים</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15</a:t>
            </a:fld>
            <a:endParaRPr/>
          </a:p>
        </p:txBody>
      </p:sp>
    </p:spTree>
    <p:extLst>
      <p:ext uri="{BB962C8B-B14F-4D97-AF65-F5344CB8AC3E}">
        <p14:creationId xmlns:p14="http://schemas.microsoft.com/office/powerpoint/2010/main" val="320570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נסכם את סוגי הסימביוזה שהכרנו בצורת טבלה של רווח והפסד, הכוונה כמובן לרווח והפסד של משאבים</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16</a:t>
            </a:fld>
            <a:endParaRPr/>
          </a:p>
        </p:txBody>
      </p:sp>
    </p:spTree>
    <p:extLst>
      <p:ext uri="{BB962C8B-B14F-4D97-AF65-F5344CB8AC3E}">
        <p14:creationId xmlns:p14="http://schemas.microsoft.com/office/powerpoint/2010/main" val="18447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החיים בצוותא הם כמו שכנות בין אנשים יש שכנים שמועילים לנו ואם הם יעברו דירה זה יכול להפריע לנו יש שכנים שמפריעים לנו ואם הם יעברו דירה יהיה לנו נעים יותר.  התייחסנו לשלושה סוגי סימביוזה והשפעתם על הפרט הבודד </a:t>
            </a:r>
            <a:r>
              <a:rPr lang="he-IL" dirty="0" err="1"/>
              <a:t>ועכשו</a:t>
            </a:r>
            <a:r>
              <a:rPr lang="he-IL" dirty="0"/>
              <a:t> נבדוק איך הם משפיעים על גודל </a:t>
            </a:r>
            <a:r>
              <a:rPr lang="he-IL" dirty="0" err="1"/>
              <a:t>האוכלוסיה</a:t>
            </a:r>
            <a:endParaRPr lang="he-IL" dirty="0"/>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17</a:t>
            </a:fld>
            <a:endParaRPr/>
          </a:p>
        </p:txBody>
      </p:sp>
    </p:spTree>
    <p:extLst>
      <p:ext uri="{BB962C8B-B14F-4D97-AF65-F5344CB8AC3E}">
        <p14:creationId xmlns:p14="http://schemas.microsoft.com/office/powerpoint/2010/main" val="3988000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לפנינו שתי אוכלוסיות בבית גידול אחד, מספר הפרטים הוא שרירותי, כי אין לנו כאן מידע על גודל היצורים למשל חיידקים או חרקים למשל כמה  טפילים יכולים לחיות על פיל אחד אבל מיליארדי חיידקים יכולים לחיות במערכת העיכול של אדם אחד</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18</a:t>
            </a:fld>
            <a:endParaRPr/>
          </a:p>
        </p:txBody>
      </p:sp>
    </p:spTree>
    <p:extLst>
      <p:ext uri="{BB962C8B-B14F-4D97-AF65-F5344CB8AC3E}">
        <p14:creationId xmlns:p14="http://schemas.microsoft.com/office/powerpoint/2010/main" val="290849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לאחר ההפרדה מין אחד משגשג כלומר השיתוף מזיק לו ואילו המין השני מתמעט כלומר השותפות תורמת לו יש לנו מקרה של + - וזוהי טפילות . </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19</a:t>
            </a:fld>
            <a:endParaRPr/>
          </a:p>
        </p:txBody>
      </p:sp>
    </p:spTree>
    <p:extLst>
      <p:ext uri="{BB962C8B-B14F-4D97-AF65-F5344CB8AC3E}">
        <p14:creationId xmlns:p14="http://schemas.microsoft.com/office/powerpoint/2010/main" val="165307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2400" baseline="0" dirty="0"/>
              <a:t>בשיעור הראשון...</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2400" baseline="0" dirty="0"/>
              <a:t>בשיעור זה נמשיך ב....</a:t>
            </a:r>
          </a:p>
          <a:p>
            <a:pPr marL="0" lvl="0" indent="0" algn="r" rtl="1">
              <a:spcBef>
                <a:spcPts val="0"/>
              </a:spcBef>
              <a:spcAft>
                <a:spcPts val="0"/>
              </a:spcAft>
              <a:buClr>
                <a:schemeClr val="dk1"/>
              </a:buClr>
              <a:buSzPts val="1200"/>
              <a:buFont typeface="Calibri"/>
              <a:buNone/>
            </a:pPr>
            <a:endParaRPr sz="2000" baseline="0" dirty="0"/>
          </a:p>
        </p:txBody>
      </p:sp>
    </p:spTree>
    <p:extLst>
      <p:ext uri="{BB962C8B-B14F-4D97-AF65-F5344CB8AC3E}">
        <p14:creationId xmlns:p14="http://schemas.microsoft.com/office/powerpoint/2010/main" val="2263408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במקרה זה </a:t>
            </a:r>
            <a:r>
              <a:rPr lang="he-IL" dirty="0" err="1"/>
              <a:t>לפטריה</a:t>
            </a:r>
            <a:r>
              <a:rPr lang="he-IL" dirty="0"/>
              <a:t> לא יהיה מקור מזון ואילו העץ יוכל לנצל </a:t>
            </a:r>
            <a:r>
              <a:rPr lang="he-IL" dirty="0" err="1"/>
              <a:t>עכשו</a:t>
            </a:r>
            <a:r>
              <a:rPr lang="he-IL" dirty="0"/>
              <a:t> את כל תוצרי הפוטוסינתזה שלו לטובתו ולכן </a:t>
            </a:r>
            <a:r>
              <a:rPr lang="he-IL" dirty="0" err="1"/>
              <a:t>הפטריה</a:t>
            </a:r>
            <a:r>
              <a:rPr lang="he-IL" dirty="0"/>
              <a:t> תיפגע והעץ ירוויח מההפרדה</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20</a:t>
            </a:fld>
            <a:endParaRPr/>
          </a:p>
        </p:txBody>
      </p:sp>
    </p:spTree>
    <p:extLst>
      <p:ext uri="{BB962C8B-B14F-4D97-AF65-F5344CB8AC3E}">
        <p14:creationId xmlns:p14="http://schemas.microsoft.com/office/powerpoint/2010/main" val="4131809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t>ההפרדה גרמה לירידה בשני המינים כלומר שניהם ניזוקו וזה סימן שכשהם ביחד שניהם מרוויחים + + וזה סימן להדדיות</a:t>
            </a:r>
          </a:p>
          <a:p>
            <a:endParaRPr lang="he-IL" sz="1400" b="0" i="0" u="none" strike="noStrike" cap="none" dirty="0">
              <a:solidFill>
                <a:schemeClr val="dk1"/>
              </a:solidFill>
              <a:effectLst/>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21</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362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במקרה זה לדבורה לא יהיה  מזון והצמח לא </a:t>
            </a:r>
            <a:r>
              <a:rPr lang="he-IL" dirty="0" err="1"/>
              <a:t>יואבק</a:t>
            </a:r>
            <a:r>
              <a:rPr lang="he-IL" dirty="0"/>
              <a:t> ולכן שניהם יינזקו </a:t>
            </a:r>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22</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0039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לאחר ההפרדה מין א ניזוק כלומר נוכחות המין השני מסייעת לו + ואילו מין ב לא משתנה לכומר לא מרוויח ולא ניזוק מין א 0 ולכן זהו </a:t>
            </a:r>
            <a:r>
              <a:rPr lang="he-IL" dirty="0" err="1"/>
              <a:t>קומנסליזם</a:t>
            </a:r>
            <a:endParaRPr lang="he-IL" dirty="0"/>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23</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0521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he-IL" dirty="0"/>
              <a:t>בדוגמה שלנו לעץ לא משנה אם השרכים יגדלו עליו או לא ולכן </a:t>
            </a:r>
            <a:r>
              <a:rPr lang="he-IL" dirty="0" err="1"/>
              <a:t>האוכלוסיה</a:t>
            </a:r>
            <a:r>
              <a:rPr lang="he-IL" dirty="0"/>
              <a:t>/ העץ ימשיכו לגדול היטב גם בלי השרכים</a:t>
            </a:r>
            <a:br>
              <a:rPr lang="he-IL" dirty="0"/>
            </a:br>
            <a:r>
              <a:rPr lang="he-IL" dirty="0"/>
              <a:t>לשרכים לא יהיה </a:t>
            </a:r>
            <a:r>
              <a:rPr lang="he-IL" dirty="0" err="1"/>
              <a:t>היכןלצמוח</a:t>
            </a:r>
            <a:r>
              <a:rPr lang="he-IL" dirty="0"/>
              <a:t> / איך להגיע לקלוט יותר אור ולכן הם ניזוקים ואוכלוסייתם קטנה</a:t>
            </a:r>
          </a:p>
          <a:p>
            <a:pPr marL="0" lvl="0" indent="0" algn="l" rtl="0">
              <a:lnSpc>
                <a:spcPct val="100000"/>
              </a:lnSpc>
              <a:spcBef>
                <a:spcPts val="0"/>
              </a:spcBef>
              <a:spcAft>
                <a:spcPts val="0"/>
              </a:spcAft>
              <a:buSzPts val="1100"/>
              <a:buNone/>
            </a:pPr>
            <a:endParaRPr lang="he-IL" dirty="0"/>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24</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1499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he-IL" dirty="0"/>
              <a:t>זחלים מזיקים לעלה, הריר מזמין למקום טורפים של הזחלים הטורפים </a:t>
            </a:r>
            <a:r>
              <a:rPr lang="he-IL" dirty="0" err="1"/>
              <a:t>עוזריםלצמח</a:t>
            </a:r>
            <a:r>
              <a:rPr lang="he-IL" dirty="0"/>
              <a:t> בכך שהם מסלקים ממנו את הזחלים </a:t>
            </a:r>
            <a:br>
              <a:rPr lang="he-IL" dirty="0"/>
            </a:br>
            <a:r>
              <a:rPr lang="he-IL" dirty="0" err="1"/>
              <a:t>הזחלים</a:t>
            </a:r>
            <a:r>
              <a:rPr lang="he-IL" dirty="0"/>
              <a:t> הם טפילים של העלה </a:t>
            </a:r>
            <a:r>
              <a:rPr lang="he-IL" dirty="0" err="1"/>
              <a:t>החריקם</a:t>
            </a:r>
            <a:r>
              <a:rPr lang="he-IL" dirty="0"/>
              <a:t> הם טורפים של </a:t>
            </a:r>
            <a:r>
              <a:rPr lang="he-IL" dirty="0" err="1"/>
              <a:t>הזחליםולכן</a:t>
            </a:r>
            <a:r>
              <a:rPr lang="he-IL" dirty="0"/>
              <a:t> יש בין העלה והזחלים הדדיות </a:t>
            </a:r>
            <a:r>
              <a:rPr lang="he-IL" dirty="0" err="1"/>
              <a:t>החרקיםמקבלים</a:t>
            </a:r>
            <a:r>
              <a:rPr lang="he-IL" dirty="0"/>
              <a:t> מזון והעלה מקבל הגנה</a:t>
            </a:r>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25</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177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he-IL" dirty="0"/>
              <a:t>זחלים מזיקים לעלה, הריר מזמין למקום טורפים של הזחלים הטורפים </a:t>
            </a:r>
            <a:r>
              <a:rPr lang="he-IL" dirty="0" err="1"/>
              <a:t>עוזריםלצמח</a:t>
            </a:r>
            <a:r>
              <a:rPr lang="he-IL" dirty="0"/>
              <a:t> בכך שהם מסלקים ממנו את הזחלים </a:t>
            </a:r>
            <a:br>
              <a:rPr lang="he-IL" dirty="0"/>
            </a:br>
            <a:r>
              <a:rPr lang="he-IL" dirty="0" err="1"/>
              <a:t>הזחלים</a:t>
            </a:r>
            <a:r>
              <a:rPr lang="he-IL" dirty="0"/>
              <a:t> הם טפילים של העלה </a:t>
            </a:r>
            <a:r>
              <a:rPr lang="he-IL" dirty="0" err="1"/>
              <a:t>החריקם</a:t>
            </a:r>
            <a:r>
              <a:rPr lang="he-IL" dirty="0"/>
              <a:t> הם טורפים של </a:t>
            </a:r>
            <a:r>
              <a:rPr lang="he-IL" dirty="0" err="1"/>
              <a:t>הזחליםולכן</a:t>
            </a:r>
            <a:r>
              <a:rPr lang="he-IL" dirty="0"/>
              <a:t> יש בין העלה והזחלים הדדיות </a:t>
            </a:r>
            <a:r>
              <a:rPr lang="he-IL" dirty="0" err="1"/>
              <a:t>החרקיםמקבלים</a:t>
            </a:r>
            <a:r>
              <a:rPr lang="he-IL" dirty="0"/>
              <a:t> מזון והעלה מקבל הגנה</a:t>
            </a:r>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26</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כדי לענות על השאלה יש לתאר ולהבין את הגרפים בבית גידול 1 – הוספת מין ב היטיבה עם אוכלוסיית מין א הכנסת מין אל בית גידול ב לא העלתה ולא הורידה למין ב ולכן ניתן להבין שמין א מרוויח מנוכחות מין ב אך לא להפך, כלומר זו אינה הדדיות, בנוסף – אין פגיעה באחד המינים ולכן זו גם לא טפילות, מין אחד מרוויח והשני לא נתרם ולא ניזוק ולכן מדובר </a:t>
            </a:r>
            <a:r>
              <a:rPr lang="he-IL" dirty="0" err="1"/>
              <a:t>בקומנסליזם</a:t>
            </a:r>
            <a:r>
              <a:rPr lang="he-IL" dirty="0"/>
              <a:t> </a:t>
            </a:r>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27</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5322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4" name="Google Shape;2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95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e-IL" sz="1400" dirty="0"/>
              <a:t>בשיעור זה באקולוגיה נסביר מהי סימביוזה ונראה שלוש דרכים בהן היא באה לידי ביטוי ובחלקו השני של השיעור נלמד איך יחסי הגומלין משפיעים על גודלן של אוכלוסיות בעלי החיים המשתתפים בהן</a:t>
            </a:r>
          </a:p>
        </p:txBody>
      </p:sp>
    </p:spTree>
    <p:extLst>
      <p:ext uri="{BB962C8B-B14F-4D97-AF65-F5344CB8AC3E}">
        <p14:creationId xmlns:p14="http://schemas.microsoft.com/office/powerpoint/2010/main" val="214785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he-IL" dirty="0"/>
              <a:t>סימביוזה או בעברית </a:t>
            </a:r>
            <a:r>
              <a:rPr lang="he-IL" dirty="0" err="1"/>
              <a:t>צוותאות</a:t>
            </a:r>
            <a:r>
              <a:rPr lang="he-IL" dirty="0"/>
              <a:t> מהמילה בצוותא מתארת מצב שבו שני מינים חיים יחד בבית גידול ויש ביניהם קשר כלשהו שמתקיים לאורך זמן (לא מפגש מקרי אלא שכנות/ מגורים באותה דירה) </a:t>
            </a:r>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4</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5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he-IL" dirty="0"/>
              <a:t>הסוג הראשון של סימביוזה אליו נתייחס הוא טפילות מצב שבו מין אחד משתמש במשאבים של מין אחר הוא חי על חשבונו כמו </a:t>
            </a:r>
            <a:r>
              <a:rPr lang="he-IL" dirty="0" err="1"/>
              <a:t>היתושה</a:t>
            </a:r>
            <a:r>
              <a:rPr lang="he-IL" dirty="0"/>
              <a:t> שמוצצת מדמו של האדם כדי שיהיו לה מקורות מזון ואנרגיה לצורך רבייה והכנימה שמוצצת את הסוכרים מהצמח</a:t>
            </a:r>
          </a:p>
          <a:p>
            <a:pPr marL="0" lvl="0" indent="0" algn="r" rtl="1">
              <a:spcBef>
                <a:spcPts val="0"/>
              </a:spcBef>
              <a:spcAft>
                <a:spcPts val="0"/>
              </a:spcAft>
              <a:buClr>
                <a:schemeClr val="dk1"/>
              </a:buClr>
              <a:buSzPts val="1200"/>
              <a:buFont typeface="Calibri"/>
              <a:buNone/>
            </a:pPr>
            <a:endParaRPr lang="he-IL" baseline="0" dirty="0"/>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5</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82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he-IL" dirty="0"/>
              <a:t>יש לנו כאן דוגמאות של טפילות ביצורים שונים בכחול מסומן הטפיל ובאדום הפונדקאי, היצור אותו מנצל הטפיל, פונדקאי מהמילה פונדק, מלון דרכים הטפיל הוא מעין אורח שאינו משלם על המזון והמקום שהוא צורך שימו לב לתמונה שמימין רואים בה עלים ירוקים וגבעול עם פרחים אבל מדובר בשני מינים שונים של צמחים, הפרחים שייכים לצמח שנקרא עלקת לא קשה לנחש ששמו בא מהעלוקה שהיא טפיל שמוצץ דם מיונקים, שימו לב שלעלקת אין בכלל עלים ירוקים, היא צמח שאינו מבצע פוטוסינתזה, את החומרים האורגניים שלה ואת המים היא משיגה מהצמח אליו היא נטפלת בתמונה רואים את העלים של הקיסוס שהוא צמח ירוק שמבצע פוטוסינתזה אך חלק מהתוצרים של התהליך נלקחים ממנו על ידי העלקת</a:t>
            </a:r>
            <a:br>
              <a:rPr lang="he-IL" dirty="0"/>
            </a:br>
            <a:endParaRPr lang="he-IL" dirty="0"/>
          </a:p>
          <a:p>
            <a:pPr marL="0" lvl="0" indent="0" algn="l" rtl="0">
              <a:lnSpc>
                <a:spcPct val="100000"/>
              </a:lnSpc>
              <a:spcBef>
                <a:spcPts val="0"/>
              </a:spcBef>
              <a:spcAft>
                <a:spcPts val="0"/>
              </a:spcAft>
              <a:buSzPts val="1100"/>
              <a:buNone/>
            </a:pPr>
            <a:r>
              <a:rPr lang="he-IL" dirty="0"/>
              <a:t>חשוב מאוד לציין שטפיל </a:t>
            </a:r>
            <a:r>
              <a:rPr lang="he-IL" dirty="0" err="1"/>
              <a:t>אינויכול</a:t>
            </a:r>
            <a:r>
              <a:rPr lang="he-IL" dirty="0"/>
              <a:t> לנצל את הפונדקאי עד מוות מפני שאם זה יקרה הרי שלטפיל עצמו לא יהיה מקור קיום, ולכן במהלך האבולוציה התפתחו בעצם טפילים שאינם קוטלים את הפונדקאים שלהם . </a:t>
            </a:r>
          </a:p>
          <a:p>
            <a:endParaRPr lang="en-GB"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en-IL" sz="1200" b="0" i="0" u="none" strike="noStrike" cap="none" smtClean="0">
                <a:solidFill>
                  <a:schemeClr val="dk1"/>
                </a:solidFill>
                <a:latin typeface="Calibri"/>
                <a:ea typeface="Calibri"/>
                <a:cs typeface="Calibri"/>
                <a:sym typeface="Calibri"/>
              </a:rPr>
              <a:t>6</a:t>
            </a:fld>
            <a:endParaRPr lang="en-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411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r>
              <a:rPr lang="he-IL" dirty="0"/>
              <a:t>סוג נוסף של סימביוזה הוא </a:t>
            </a:r>
            <a:r>
              <a:rPr lang="he-IL" dirty="0" err="1"/>
              <a:t>הקומנסליזם</a:t>
            </a:r>
            <a:r>
              <a:rPr lang="he-IL" dirty="0"/>
              <a:t>, ובעברית </a:t>
            </a:r>
            <a:r>
              <a:rPr lang="he-IL" dirty="0" err="1"/>
              <a:t>סמוכנות</a:t>
            </a:r>
            <a:r>
              <a:rPr lang="he-IL" dirty="0"/>
              <a:t> מהמילה סמוך ליד, נראה סרטון קצר שמדגים סוג זה של יחסי גומלין</a:t>
            </a:r>
            <a:br>
              <a:rPr lang="he-IL" dirty="0"/>
            </a:br>
            <a:r>
              <a:rPr lang="he-IL" dirty="0"/>
              <a:t>כאן אנחנו רואים שהתאו הולך והאנפות הולכות לידו, התאו הוא צמחוני והאנפות אוכלות חרקים לכאורה אין קשר בין התאו והאנפה אבל כשהוא צועד בשדה הוא מבריח חרקים שחיים בעשב וכך העופות מוצאים אותם יותר בקלות ומצליחים להשיג את המזון יותר בקלות התאו לא מרוויח ולא מפסיד מזה שהאנפה בקרבתו אבל האנפה מרוויחה יותר מזון מכך שהיא </a:t>
            </a:r>
            <a:r>
              <a:rPr lang="he-IL" dirty="0" err="1"/>
              <a:t>מלוה</a:t>
            </a:r>
            <a:r>
              <a:rPr lang="he-IL" dirty="0"/>
              <a:t> את התאו. </a:t>
            </a:r>
          </a:p>
          <a:p>
            <a:pPr marL="0" lvl="0" indent="0" algn="l" rtl="0">
              <a:lnSpc>
                <a:spcPct val="100000"/>
              </a:lnSpc>
              <a:spcBef>
                <a:spcPts val="0"/>
              </a:spcBef>
              <a:spcAft>
                <a:spcPts val="0"/>
              </a:spcAft>
              <a:buSzPts val="1100"/>
              <a:buNone/>
            </a:pPr>
            <a:endParaRPr lang="he-IL" dirty="0"/>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he-IL" dirty="0"/>
              <a:t>הסוג השלישי של סימביוזה הוא הדדיות שכשמה כן היא, כל אחד מהשותפים תורם משהו ומקבל משהו שניהם מרוויחים</a:t>
            </a:r>
            <a:br>
              <a:rPr lang="he-IL" dirty="0"/>
            </a:br>
            <a:r>
              <a:rPr lang="he-IL" dirty="0"/>
              <a:t>בסרטון הבא נראה ציפור מנקה את שאריות המזון מפיו של התנין, הציפור מרוויחה מזון והתנין מקבל שירותי שיננית. </a:t>
            </a:r>
          </a:p>
          <a:p>
            <a:pPr marL="0" lvl="0" indent="0" algn="l" rtl="0">
              <a:lnSpc>
                <a:spcPct val="100000"/>
              </a:lnSpc>
              <a:spcBef>
                <a:spcPts val="0"/>
              </a:spcBef>
              <a:spcAft>
                <a:spcPts val="0"/>
              </a:spcAft>
              <a:buSzPts val="1100"/>
              <a:buNone/>
            </a:pPr>
            <a:endParaRPr lang="he-IL" dirty="0"/>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8</a:t>
            </a:fld>
            <a:endParaRPr/>
          </a:p>
        </p:txBody>
      </p:sp>
    </p:spTree>
    <p:extLst>
      <p:ext uri="{BB962C8B-B14F-4D97-AF65-F5344CB8AC3E}">
        <p14:creationId xmlns:p14="http://schemas.microsoft.com/office/powerpoint/2010/main" val="421733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e488cbc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e488cbc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he-IL" dirty="0"/>
              <a:t>כשיוצאים לטייל ניתן לראות על סלעים ועל גדרות אבן כתמים שונים בגוונים שונים של שחור, ירקרק, אפור ואפילו צהוב וכתום, זה לא כתמי צבע אלא חזזיות שגדלות אגב במקומות שונים ומורכבות </a:t>
            </a:r>
            <a:r>
              <a:rPr lang="he-IL" dirty="0" err="1"/>
              <a:t>מפטריה</a:t>
            </a:r>
            <a:r>
              <a:rPr lang="he-IL" dirty="0"/>
              <a:t> שהיא יצור </a:t>
            </a:r>
            <a:r>
              <a:rPr lang="he-IL" dirty="0" err="1"/>
              <a:t>הטרוטרופי</a:t>
            </a:r>
            <a:r>
              <a:rPr lang="he-IL" dirty="0"/>
              <a:t> ומאצות שהן </a:t>
            </a:r>
            <a:r>
              <a:rPr lang="he-IL" dirty="0" err="1"/>
              <a:t>אוטורופיות</a:t>
            </a:r>
            <a:r>
              <a:rPr lang="he-IL" dirty="0"/>
              <a:t> שאנחנו מכירים בדרך כלל מהים בשיתוף הפעולה ביניהן האצה מבצעת </a:t>
            </a:r>
            <a:r>
              <a:rPr lang="he-IL" dirty="0" err="1"/>
              <a:t>פוטוס</a:t>
            </a:r>
            <a:r>
              <a:rPr lang="he-IL" dirty="0"/>
              <a:t> ומספקת מזון </a:t>
            </a:r>
            <a:r>
              <a:rPr lang="he-IL" dirty="0" err="1"/>
              <a:t>לפטריה</a:t>
            </a:r>
            <a:r>
              <a:rPr lang="he-IL" dirty="0"/>
              <a:t> שמצידה מגינה על האצה מיובש ומסייעת לה בקליטת מים  ומינרלים מהסביבה</a:t>
            </a:r>
          </a:p>
          <a:p>
            <a:pPr eaLnBrk="1" hangingPunct="1">
              <a:defRPr/>
            </a:pPr>
            <a:endParaRPr dirty="0"/>
          </a:p>
        </p:txBody>
      </p:sp>
      <p:sp>
        <p:nvSpPr>
          <p:cNvPr id="164" name="Google Shape;164;g82e488cbc7_0_2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9</a:t>
            </a:fld>
            <a:endParaRPr/>
          </a:p>
        </p:txBody>
      </p:sp>
    </p:spTree>
    <p:extLst>
      <p:ext uri="{BB962C8B-B14F-4D97-AF65-F5344CB8AC3E}">
        <p14:creationId xmlns:p14="http://schemas.microsoft.com/office/powerpoint/2010/main" val="825563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תמונה">
  <p:cSld name="כותרת ותמונה">
    <p:spTree>
      <p:nvGrpSpPr>
        <p:cNvPr id="1" name="Shape 58"/>
        <p:cNvGrpSpPr/>
        <p:nvPr/>
      </p:nvGrpSpPr>
      <p:grpSpPr>
        <a:xfrm>
          <a:off x="0" y="0"/>
          <a:ext cx="0" cy="0"/>
          <a:chOff x="0" y="0"/>
          <a:chExt cx="0" cy="0"/>
        </a:xfrm>
      </p:grpSpPr>
      <p:sp>
        <p:nvSpPr>
          <p:cNvPr id="59" name="Google Shape;59;p22"/>
          <p:cNvSpPr>
            <a:spLocks noGrp="1"/>
          </p:cNvSpPr>
          <p:nvPr>
            <p:ph type="pic" idx="2"/>
          </p:nvPr>
        </p:nvSpPr>
        <p:spPr>
          <a:xfrm>
            <a:off x="161147" y="964351"/>
            <a:ext cx="8483175" cy="5721551"/>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60" name="Google Shape;60;p22"/>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2"/>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62" name="Google Shape;62;p22"/>
          <p:cNvSpPr/>
          <p:nvPr/>
        </p:nvSpPr>
        <p:spPr>
          <a:xfrm>
            <a:off x="11032901" y="950191"/>
            <a:ext cx="1159099" cy="3473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Varela Round"/>
                <a:ea typeface="Varela Round"/>
                <a:cs typeface="Varela Round"/>
                <a:sym typeface="Varela Round"/>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2"/>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64" name="Google Shape;64;p22"/>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56861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226408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052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A9C"/>
              </a:solidFill>
              <a:effectLst/>
              <a:uLnTx/>
              <a:uFillTx/>
              <a:latin typeface="Varela Round"/>
              <a:cs typeface="Varela Round"/>
              <a:sym typeface="Varela Round"/>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A9C"/>
              </a:solidFill>
              <a:effectLst/>
              <a:uLnTx/>
              <a:uFillTx/>
              <a:latin typeface="Varela Round"/>
              <a:cs typeface="Varela Round"/>
              <a:sym typeface="Varela Round"/>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7AE1B17D-8653-4EC8-B6F6-E2EB01E0D3D5}" type="slidenum">
              <a:rPr kumimoji="0" lang="he-IL" sz="1200" b="0" i="0" u="none" strike="noStrike" kern="0" cap="none" spc="0" normalizeH="0" baseline="0" noProof="0">
                <a:ln>
                  <a:noFill/>
                </a:ln>
                <a:solidFill>
                  <a:srgbClr val="888A9C"/>
                </a:solidFill>
                <a:effectLst/>
                <a:uLnTx/>
                <a:uFillTx/>
                <a:latin typeface="Varela Round"/>
                <a:cs typeface="Varela Round"/>
                <a:sym typeface="Varela Round"/>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88A9C"/>
              </a:solidFill>
              <a:effectLst/>
              <a:uLnTx/>
              <a:uFillTx/>
              <a:latin typeface="Varela Round"/>
              <a:cs typeface="Varela Round"/>
              <a:sym typeface="Varela Round"/>
            </a:endParaRPr>
          </a:p>
        </p:txBody>
      </p:sp>
    </p:spTree>
    <p:extLst>
      <p:ext uri="{BB962C8B-B14F-4D97-AF65-F5344CB8AC3E}">
        <p14:creationId xmlns:p14="http://schemas.microsoft.com/office/powerpoint/2010/main" val="359568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309034" y="419100"/>
            <a:ext cx="10953751"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 name="Title 1"/>
          <p:cNvSpPr>
            <a:spLocks noGrp="1"/>
          </p:cNvSpPr>
          <p:nvPr>
            <p:ph type="ctrTitle"/>
          </p:nvPr>
        </p:nvSpPr>
        <p:spPr>
          <a:xfrm>
            <a:off x="1047715" y="130162"/>
            <a:ext cx="103632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rtl="1">
              <a:buClrTx/>
              <a:defRPr/>
            </a:pPr>
            <a:fld id="{4597F0B5-D823-4D96-B425-2FFF56F93E4D}" type="datetime8">
              <a:rPr lang="he-IL" kern="1200" smtClean="0">
                <a:solidFill>
                  <a:prstClr val="black">
                    <a:tint val="75000"/>
                  </a:prstClr>
                </a:solidFill>
                <a:ea typeface="+mn-ea"/>
              </a:rPr>
              <a:pPr rtl="1">
                <a:buClrTx/>
                <a:defRPr/>
              </a:pPr>
              <a:t>19 אוגוסט 20</a:t>
            </a:fld>
            <a:endParaRPr lang="he-IL" kern="1200" dirty="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rtl="1">
              <a:buClrTx/>
              <a:defRPr/>
            </a:pPr>
            <a:endParaRPr lang="he-IL"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rtl="1">
              <a:buClrTx/>
              <a:defRPr/>
            </a:pPr>
            <a:fld id="{1879C37C-B12F-49B8-82F2-77F0E515135E}" type="slidenum">
              <a:rPr lang="he-IL" sz="1800" kern="1200" smtClean="0">
                <a:ea typeface="+mn-ea"/>
              </a:rPr>
              <a:pPr rtl="1">
                <a:buClrTx/>
                <a:defRPr/>
              </a:pPr>
              <a:t>‹#›</a:t>
            </a:fld>
            <a:endParaRPr lang="he-IL" sz="1800" kern="1200" dirty="0">
              <a:ea typeface="+mn-ea"/>
            </a:endParaRPr>
          </a:p>
        </p:txBody>
      </p:sp>
    </p:spTree>
    <p:extLst>
      <p:ext uri="{BB962C8B-B14F-4D97-AF65-F5344CB8AC3E}">
        <p14:creationId xmlns:p14="http://schemas.microsoft.com/office/powerpoint/2010/main" val="1250378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309034" y="419100"/>
            <a:ext cx="10953751"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 name="TextBox 3"/>
          <p:cNvSpPr txBox="1"/>
          <p:nvPr userDrawn="1"/>
        </p:nvSpPr>
        <p:spPr>
          <a:xfrm>
            <a:off x="476251" y="142876"/>
            <a:ext cx="10858500"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FF6600"/>
                </a:solidFill>
                <a:effectLst/>
                <a:uLnTx/>
                <a:uFillTx/>
                <a:latin typeface="Arial"/>
                <a:ea typeface="+mn-ea"/>
                <a:cs typeface="Arial"/>
              </a:rPr>
              <a:t>מעבר חומרים דרך הקרום באמצעות דיפוזיה</a:t>
            </a:r>
          </a:p>
        </p:txBody>
      </p:sp>
      <p:sp>
        <p:nvSpPr>
          <p:cNvPr id="5" name="TextBox 4"/>
          <p:cNvSpPr txBox="1"/>
          <p:nvPr userDrawn="1"/>
        </p:nvSpPr>
        <p:spPr>
          <a:xfrm>
            <a:off x="6477001" y="500064"/>
            <a:ext cx="4857751"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D4C72"/>
                </a:solidFill>
                <a:effectLst/>
                <a:uLnTx/>
                <a:uFillTx/>
                <a:latin typeface="Arial"/>
                <a:ea typeface="+mn-ea"/>
                <a:cs typeface="Arial"/>
              </a:rPr>
              <a:t>שאלות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0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sp>
        <p:nvSpPr>
          <p:cNvPr id="16" name="Text Placeholder 15"/>
          <p:cNvSpPr>
            <a:spLocks noGrp="1"/>
          </p:cNvSpPr>
          <p:nvPr>
            <p:ph type="body" sz="quarter" idx="10"/>
          </p:nvPr>
        </p:nvSpPr>
        <p:spPr>
          <a:xfrm>
            <a:off x="285751" y="857251"/>
            <a:ext cx="10953749" cy="1357303"/>
          </a:xfrm>
          <a:prstGeom prst="rect">
            <a:avLst/>
          </a:prstGeom>
        </p:spPr>
        <p:txBody>
          <a:bodyPr/>
          <a:lstStyle>
            <a:lvl1pPr>
              <a:buFontTx/>
              <a:buNone/>
              <a:defRPr sz="3200"/>
            </a:lvl1pPr>
          </a:lstStyle>
          <a:p>
            <a:pPr lvl="0"/>
            <a:r>
              <a:rPr lang="he-IL"/>
              <a:t>לחץ כדי לערוך סגנונות טקסט של תבנית בסיס</a:t>
            </a:r>
          </a:p>
          <a:p>
            <a:pPr lvl="1"/>
            <a:r>
              <a:rPr lang="he-IL"/>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rtl="1">
              <a:buClrTx/>
              <a:defRPr/>
            </a:pPr>
            <a:fld id="{B6CFD2CE-F128-42B8-BDA0-71AFE1C5ED13}" type="slidenum">
              <a:rPr lang="he-IL" sz="1800" kern="1200" smtClean="0">
                <a:ea typeface="+mn-ea"/>
              </a:rPr>
              <a:pPr rtl="1">
                <a:buClrTx/>
                <a:defRPr/>
              </a:pPr>
              <a:t>‹#›</a:t>
            </a:fld>
            <a:endParaRPr lang="he-IL" sz="1800" kern="1200" dirty="0">
              <a:ea typeface="+mn-ea"/>
            </a:endParaRPr>
          </a:p>
        </p:txBody>
      </p:sp>
    </p:spTree>
    <p:extLst>
      <p:ext uri="{BB962C8B-B14F-4D97-AF65-F5344CB8AC3E}">
        <p14:creationId xmlns:p14="http://schemas.microsoft.com/office/powerpoint/2010/main" val="277640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309034" y="419100"/>
            <a:ext cx="10953751"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TextBox 4"/>
          <p:cNvSpPr txBox="1"/>
          <p:nvPr userDrawn="1"/>
        </p:nvSpPr>
        <p:spPr>
          <a:xfrm>
            <a:off x="476251" y="142876"/>
            <a:ext cx="10858500"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FF6600"/>
                </a:solidFill>
                <a:effectLst/>
                <a:uLnTx/>
                <a:uFillTx/>
                <a:latin typeface="Arial"/>
                <a:ea typeface="+mn-ea"/>
                <a:cs typeface="Arial"/>
              </a:rPr>
              <a:t>מעבר חומרים דרך הקרום באמצעות דיפוזיה</a:t>
            </a:r>
          </a:p>
        </p:txBody>
      </p:sp>
      <p:sp>
        <p:nvSpPr>
          <p:cNvPr id="6" name="TextBox 5"/>
          <p:cNvSpPr txBox="1"/>
          <p:nvPr userDrawn="1"/>
        </p:nvSpPr>
        <p:spPr>
          <a:xfrm>
            <a:off x="6477001" y="500064"/>
            <a:ext cx="4857751"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D4C72"/>
                </a:solidFill>
                <a:effectLst/>
                <a:uLnTx/>
                <a:uFillTx/>
                <a:latin typeface="Arial"/>
                <a:ea typeface="+mn-ea"/>
                <a:cs typeface="Arial"/>
              </a:rPr>
              <a:t>תשובות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0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sp>
        <p:nvSpPr>
          <p:cNvPr id="19" name="Text Placeholder 15"/>
          <p:cNvSpPr>
            <a:spLocks noGrp="1"/>
          </p:cNvSpPr>
          <p:nvPr>
            <p:ph type="body" sz="quarter" idx="10"/>
          </p:nvPr>
        </p:nvSpPr>
        <p:spPr>
          <a:xfrm>
            <a:off x="285751" y="857251"/>
            <a:ext cx="10953749" cy="1357303"/>
          </a:xfrm>
          <a:prstGeom prst="rect">
            <a:avLst/>
          </a:prstGeom>
        </p:spPr>
        <p:txBody>
          <a:bodyPr/>
          <a:lstStyle>
            <a:lvl1pPr>
              <a:buFontTx/>
              <a:buNone/>
              <a:defRPr sz="3200"/>
            </a:lvl1pPr>
          </a:lstStyle>
          <a:p>
            <a:pPr lvl="0"/>
            <a:r>
              <a:rPr lang="he-IL"/>
              <a:t>לחץ כדי לערוך סגנונות טקסט של תבנית בסיס</a:t>
            </a:r>
          </a:p>
          <a:p>
            <a:pPr lvl="1"/>
            <a:r>
              <a:rPr lang="he-IL"/>
              <a:t>רמה שנייה</a:t>
            </a:r>
          </a:p>
        </p:txBody>
      </p:sp>
      <p:sp>
        <p:nvSpPr>
          <p:cNvPr id="21" name="Text Placeholder 20"/>
          <p:cNvSpPr>
            <a:spLocks noGrp="1"/>
          </p:cNvSpPr>
          <p:nvPr>
            <p:ph type="body" sz="quarter" idx="11"/>
          </p:nvPr>
        </p:nvSpPr>
        <p:spPr>
          <a:xfrm>
            <a:off x="285710" y="2500306"/>
            <a:ext cx="10953749"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a:t>לחץ כדי לערוך סגנונות טקסט של תבנית בסיס</a:t>
            </a:r>
          </a:p>
          <a:p>
            <a:pPr lvl="1"/>
            <a:r>
              <a:rPr lang="he-IL"/>
              <a:t>רמה שנייה</a:t>
            </a:r>
          </a:p>
          <a:p>
            <a:pPr lvl="2"/>
            <a:r>
              <a:rPr lang="he-IL"/>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rtl="1">
              <a:buClrTx/>
              <a:defRPr/>
            </a:pPr>
            <a:fld id="{129729A6-E677-47C6-92C4-6466E0A1E2D2}" type="slidenum">
              <a:rPr lang="he-IL" sz="1800" kern="1200" smtClean="0">
                <a:ea typeface="+mn-ea"/>
              </a:rPr>
              <a:pPr rtl="1">
                <a:buClrTx/>
                <a:defRPr/>
              </a:pPr>
              <a:t>‹#›</a:t>
            </a:fld>
            <a:endParaRPr lang="he-IL" sz="1800" kern="1200" dirty="0">
              <a:ea typeface="+mn-ea"/>
            </a:endParaRPr>
          </a:p>
        </p:txBody>
      </p:sp>
    </p:spTree>
    <p:extLst>
      <p:ext uri="{BB962C8B-B14F-4D97-AF65-F5344CB8AC3E}">
        <p14:creationId xmlns:p14="http://schemas.microsoft.com/office/powerpoint/2010/main" val="410478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he-IL"/>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rtl="1">
              <a:buClrTx/>
              <a:defRPr/>
            </a:pPr>
            <a:fld id="{82F4F17F-D06C-4229-9CFE-9DFE667F6B71}" type="datetime8">
              <a:rPr lang="he-IL" kern="1200" smtClean="0">
                <a:solidFill>
                  <a:prstClr val="black">
                    <a:tint val="75000"/>
                  </a:prstClr>
                </a:solidFill>
                <a:ea typeface="+mn-ea"/>
              </a:rPr>
              <a:pPr rtl="1">
                <a:buClrTx/>
                <a:defRPr/>
              </a:pPr>
              <a:t>19 אוגוסט 20</a:t>
            </a:fld>
            <a:endParaRPr lang="he-IL" kern="1200" dirty="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rtl="1">
              <a:buClrTx/>
              <a:defRPr/>
            </a:pPr>
            <a:endParaRPr lang="he-IL"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rtl="1">
              <a:buClrTx/>
              <a:defRPr/>
            </a:pPr>
            <a:fld id="{B0904878-10DC-4167-9769-C013699BD18D}" type="slidenum">
              <a:rPr lang="he-IL" sz="1800" kern="1200" smtClean="0">
                <a:ea typeface="+mn-ea"/>
              </a:rPr>
              <a:pPr rtl="1">
                <a:buClrTx/>
                <a:defRPr/>
              </a:pPr>
              <a:t>‹#›</a:t>
            </a:fld>
            <a:endParaRPr lang="he-IL" sz="1800" kern="1200" dirty="0">
              <a:ea typeface="+mn-ea"/>
            </a:endParaRPr>
          </a:p>
        </p:txBody>
      </p:sp>
    </p:spTree>
    <p:extLst>
      <p:ext uri="{BB962C8B-B14F-4D97-AF65-F5344CB8AC3E}">
        <p14:creationId xmlns:p14="http://schemas.microsoft.com/office/powerpoint/2010/main" val="3972669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he-IL"/>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rtl="1">
              <a:buClrTx/>
              <a:defRPr/>
            </a:pPr>
            <a:fld id="{BB63DD6F-F6D5-4102-92FE-4815B56D44D2}" type="datetime8">
              <a:rPr lang="he-IL" kern="1200" smtClean="0">
                <a:solidFill>
                  <a:prstClr val="black">
                    <a:tint val="75000"/>
                  </a:prstClr>
                </a:solidFill>
                <a:ea typeface="+mn-ea"/>
              </a:rPr>
              <a:pPr rtl="1">
                <a:buClrTx/>
                <a:defRPr/>
              </a:pPr>
              <a:t>19 אוגוסט 20</a:t>
            </a:fld>
            <a:endParaRPr lang="he-IL" kern="1200" dirty="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rtl="1">
              <a:buClrTx/>
              <a:defRPr/>
            </a:pPr>
            <a:endParaRPr lang="he-IL" kern="1200">
              <a:solidFill>
                <a:prstClr val="black">
                  <a:tint val="75000"/>
                </a:prstClr>
              </a:solidFill>
              <a:ea typeface="+mn-ea"/>
            </a:endParaRPr>
          </a:p>
        </p:txBody>
      </p:sp>
      <p:sp>
        <p:nvSpPr>
          <p:cNvPr id="6" name="Slide Number Placeholder 5"/>
          <p:cNvSpPr>
            <a:spLocks noGrp="1"/>
          </p:cNvSpPr>
          <p:nvPr>
            <p:ph type="sldNum" sz="quarter" idx="12"/>
          </p:nvPr>
        </p:nvSpPr>
        <p:spPr>
          <a:xfrm>
            <a:off x="571500" y="6572251"/>
            <a:ext cx="2844800" cy="214313"/>
          </a:xfrm>
        </p:spPr>
        <p:txBody>
          <a:bodyPr/>
          <a:lstStyle>
            <a:lvl1pPr algn="l">
              <a:defRPr sz="1400">
                <a:solidFill>
                  <a:srgbClr val="FFFCF7"/>
                </a:solidFill>
              </a:defRPr>
            </a:lvl1pPr>
          </a:lstStyle>
          <a:p>
            <a:pPr rtl="1">
              <a:buClrTx/>
              <a:defRPr/>
            </a:pPr>
            <a:fld id="{12A93121-BB4F-476E-B3F8-55744B75AF85}" type="slidenum">
              <a:rPr lang="he-IL" kern="1200" smtClean="0">
                <a:ea typeface="+mn-ea"/>
              </a:rPr>
              <a:pPr rtl="1">
                <a:buClrTx/>
                <a:defRPr/>
              </a:pPr>
              <a:t>‹#›</a:t>
            </a:fld>
            <a:endParaRPr lang="he-IL" kern="1200" dirty="0">
              <a:ea typeface="+mn-ea"/>
            </a:endParaRPr>
          </a:p>
        </p:txBody>
      </p:sp>
    </p:spTree>
    <p:extLst>
      <p:ext uri="{BB962C8B-B14F-4D97-AF65-F5344CB8AC3E}">
        <p14:creationId xmlns:p14="http://schemas.microsoft.com/office/powerpoint/2010/main" val="587246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כותרת וטבל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0972800" cy="1143000"/>
          </a:xfrm>
          <a:prstGeom prst="rect">
            <a:avLst/>
          </a:prstGeom>
        </p:spPr>
        <p:txBody>
          <a:bodyPr/>
          <a:lstStyle/>
          <a:p>
            <a:r>
              <a:rPr lang="he-IL"/>
              <a:t>לחץ כדי לערוך סגנון כותרת של תבנית בסיס</a:t>
            </a:r>
          </a:p>
        </p:txBody>
      </p:sp>
      <p:sp>
        <p:nvSpPr>
          <p:cNvPr id="3" name="מציין מיקום של טבלה 2"/>
          <p:cNvSpPr>
            <a:spLocks noGrp="1"/>
          </p:cNvSpPr>
          <p:nvPr>
            <p:ph type="tbl" idx="1"/>
          </p:nvPr>
        </p:nvSpPr>
        <p:spPr>
          <a:xfrm>
            <a:off x="609600" y="1600201"/>
            <a:ext cx="10972800" cy="4525963"/>
          </a:xfrm>
          <a:prstGeom prst="rect">
            <a:avLst/>
          </a:prstGeom>
        </p:spPr>
        <p:txBody>
          <a:bodyPr/>
          <a:lstStyle/>
          <a:p>
            <a:pPr lvl="0"/>
            <a:endParaRPr lang="he-IL" noProof="0"/>
          </a:p>
        </p:txBody>
      </p:sp>
      <p:sp>
        <p:nvSpPr>
          <p:cNvPr id="4" name="Rectangle 4"/>
          <p:cNvSpPr>
            <a:spLocks noGrp="1" noChangeArrowheads="1"/>
          </p:cNvSpPr>
          <p:nvPr>
            <p:ph type="dt" sz="half" idx="10"/>
          </p:nvPr>
        </p:nvSpPr>
        <p:spPr>
          <a:ln/>
        </p:spPr>
        <p:txBody>
          <a:bodyPr/>
          <a:lstStyle>
            <a:lvl1pPr>
              <a:defRPr/>
            </a:lvl1pPr>
          </a:lstStyle>
          <a:p>
            <a:pPr rtl="1">
              <a:buClrTx/>
              <a:defRPr/>
            </a:pPr>
            <a:endParaRPr lang="en-US" kern="1200">
              <a:solidFill>
                <a:prstClr val="black">
                  <a:tint val="75000"/>
                </a:prstClr>
              </a:solidFill>
              <a:ea typeface="+mn-ea"/>
            </a:endParaRPr>
          </a:p>
        </p:txBody>
      </p:sp>
      <p:sp>
        <p:nvSpPr>
          <p:cNvPr id="5" name="Rectangle 5"/>
          <p:cNvSpPr>
            <a:spLocks noGrp="1" noChangeArrowheads="1"/>
          </p:cNvSpPr>
          <p:nvPr>
            <p:ph type="ftr" sz="quarter" idx="11"/>
          </p:nvPr>
        </p:nvSpPr>
        <p:spPr>
          <a:ln/>
        </p:spPr>
        <p:txBody>
          <a:bodyPr/>
          <a:lstStyle>
            <a:lvl1pPr>
              <a:defRPr/>
            </a:lvl1pPr>
          </a:lstStyle>
          <a:p>
            <a:pPr rtl="1">
              <a:buClrTx/>
              <a:defRPr/>
            </a:pPr>
            <a:endParaRPr lang="en-US" kern="1200">
              <a:solidFill>
                <a:prstClr val="black">
                  <a:tint val="75000"/>
                </a:prstClr>
              </a:solidFill>
              <a:ea typeface="+mn-ea"/>
            </a:endParaRPr>
          </a:p>
        </p:txBody>
      </p:sp>
      <p:sp>
        <p:nvSpPr>
          <p:cNvPr id="6" name="Rectangle 6"/>
          <p:cNvSpPr>
            <a:spLocks noGrp="1" noChangeArrowheads="1"/>
          </p:cNvSpPr>
          <p:nvPr>
            <p:ph type="sldNum" sz="quarter" idx="12"/>
          </p:nvPr>
        </p:nvSpPr>
        <p:spPr>
          <a:ln/>
        </p:spPr>
        <p:txBody>
          <a:bodyPr/>
          <a:lstStyle>
            <a:lvl1pPr>
              <a:defRPr/>
            </a:lvl1pPr>
          </a:lstStyle>
          <a:p>
            <a:pPr rtl="1">
              <a:buClrTx/>
              <a:defRPr/>
            </a:pPr>
            <a:fld id="{5933B1F7-BB1A-4F16-BEF3-1845A8374C6E}" type="slidenum">
              <a:rPr lang="he-IL" sz="1800" kern="1200" smtClean="0">
                <a:ea typeface="+mn-ea"/>
              </a:rPr>
              <a:pPr rtl="1">
                <a:buClrTx/>
                <a:defRPr/>
              </a:pPr>
              <a:t>‹#›</a:t>
            </a:fld>
            <a:endParaRPr lang="en-US" sz="1800" kern="1200">
              <a:ea typeface="+mn-ea"/>
            </a:endParaRPr>
          </a:p>
        </p:txBody>
      </p:sp>
    </p:spTree>
    <p:extLst>
      <p:ext uri="{BB962C8B-B14F-4D97-AF65-F5344CB8AC3E}">
        <p14:creationId xmlns:p14="http://schemas.microsoft.com/office/powerpoint/2010/main" val="220128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extLst>
      <p:ext uri="{BB962C8B-B14F-4D97-AF65-F5344CB8AC3E}">
        <p14:creationId xmlns:p14="http://schemas.microsoft.com/office/powerpoint/2010/main" val="4132335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208805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20"/>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2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2004309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כותרת ותמונה">
  <p:cSld name="כותרת ותמונה">
    <p:spTree>
      <p:nvGrpSpPr>
        <p:cNvPr id="1" name="Shape 58"/>
        <p:cNvGrpSpPr/>
        <p:nvPr/>
      </p:nvGrpSpPr>
      <p:grpSpPr>
        <a:xfrm>
          <a:off x="0" y="0"/>
          <a:ext cx="0" cy="0"/>
          <a:chOff x="0" y="0"/>
          <a:chExt cx="0" cy="0"/>
        </a:xfrm>
      </p:grpSpPr>
      <p:sp>
        <p:nvSpPr>
          <p:cNvPr id="59" name="Google Shape;59;p22"/>
          <p:cNvSpPr>
            <a:spLocks noGrp="1"/>
          </p:cNvSpPr>
          <p:nvPr>
            <p:ph type="pic" idx="2"/>
          </p:nvPr>
        </p:nvSpPr>
        <p:spPr>
          <a:xfrm>
            <a:off x="161147" y="964351"/>
            <a:ext cx="8483175" cy="5721551"/>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60" name="Google Shape;60;p22"/>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2"/>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2" name="Google Shape;62;p22"/>
          <p:cNvSpPr/>
          <p:nvPr/>
        </p:nvSpPr>
        <p:spPr>
          <a:xfrm>
            <a:off x="11032901" y="950191"/>
            <a:ext cx="1159099" cy="3473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Varela Round"/>
                <a:ea typeface="Varela Round"/>
                <a:cs typeface="Varela Round"/>
                <a:sym typeface="Varela Round"/>
              </a:rPr>
              <a:t> </a:t>
            </a:r>
            <a:endParaRPr/>
          </a:p>
        </p:txBody>
      </p:sp>
      <p:sp>
        <p:nvSpPr>
          <p:cNvPr id="63" name="Google Shape;63;p22"/>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4" name="Google Shape;64;p22"/>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352064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351106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78818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Varela Round"/>
                <a:ea typeface="Varela Round"/>
                <a:cs typeface="Varela Round"/>
                <a:sym typeface="Varela Round"/>
              </a:rPr>
              <a:t>  </a:t>
            </a:r>
            <a:endParaRPr/>
          </a:p>
        </p:txBody>
      </p:sp>
      <p:sp>
        <p:nvSpPr>
          <p:cNvPr id="24" name="Google Shape;24;p17"/>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17"/>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17"/>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17"/>
          <p:cNvSpPr txBox="1">
            <a:spLocks noGrp="1"/>
          </p:cNvSpPr>
          <p:nvPr>
            <p:ph type="subTitle" idx="1"/>
          </p:nvPr>
        </p:nvSpPr>
        <p:spPr>
          <a:xfrm>
            <a:off x="1" y="2895892"/>
            <a:ext cx="12192000" cy="7652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17"/>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17"/>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40522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מונה">
  <p:cSld name="כותרת ותמונה">
    <p:spTree>
      <p:nvGrpSpPr>
        <p:cNvPr id="1" name="Shape 58"/>
        <p:cNvGrpSpPr/>
        <p:nvPr/>
      </p:nvGrpSpPr>
      <p:grpSpPr>
        <a:xfrm>
          <a:off x="0" y="0"/>
          <a:ext cx="0" cy="0"/>
          <a:chOff x="0" y="0"/>
          <a:chExt cx="0" cy="0"/>
        </a:xfrm>
      </p:grpSpPr>
      <p:sp>
        <p:nvSpPr>
          <p:cNvPr id="59" name="Google Shape;59;p22"/>
          <p:cNvSpPr>
            <a:spLocks noGrp="1"/>
          </p:cNvSpPr>
          <p:nvPr>
            <p:ph type="pic" idx="2"/>
          </p:nvPr>
        </p:nvSpPr>
        <p:spPr>
          <a:xfrm>
            <a:off x="161147" y="964351"/>
            <a:ext cx="8483175" cy="5721551"/>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60" name="Google Shape;60;p22"/>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2"/>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2" name="Google Shape;62;p22"/>
          <p:cNvSpPr/>
          <p:nvPr/>
        </p:nvSpPr>
        <p:spPr>
          <a:xfrm>
            <a:off x="11032901" y="950191"/>
            <a:ext cx="1159099" cy="3473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63" name="Google Shape;63;p22"/>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4" name="Google Shape;64;p22"/>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extLst>
      <p:ext uri="{BB962C8B-B14F-4D97-AF65-F5344CB8AC3E}">
        <p14:creationId xmlns:p14="http://schemas.microsoft.com/office/powerpoint/2010/main" val="80488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Varela Round"/>
                <a:ea typeface="Varela Round"/>
                <a:cs typeface="Varela Round"/>
                <a:sym typeface="Varela Round"/>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17"/>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26" name="Google Shape;26;p17"/>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27" name="Google Shape;27;p17"/>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28" name="Google Shape;28;p17"/>
          <p:cNvSpPr txBox="1">
            <a:spLocks noGrp="1"/>
          </p:cNvSpPr>
          <p:nvPr>
            <p:ph type="subTitle" idx="1"/>
          </p:nvPr>
        </p:nvSpPr>
        <p:spPr>
          <a:xfrm>
            <a:off x="1" y="2895892"/>
            <a:ext cx="12192000" cy="7652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17"/>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17"/>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3379311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285894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9"/>
        <p:cNvGrpSpPr/>
        <p:nvPr/>
      </p:nvGrpSpPr>
      <p:grpSpPr>
        <a:xfrm>
          <a:off x="0" y="0"/>
          <a:ext cx="0" cy="0"/>
          <a:chOff x="0" y="0"/>
          <a:chExt cx="0" cy="0"/>
        </a:xfrm>
      </p:grpSpPr>
      <p:sp>
        <p:nvSpPr>
          <p:cNvPr id="40" name="Google Shape;40;p19"/>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192A72"/>
                </a:solidFill>
                <a:effectLst/>
                <a:uLnTx/>
                <a:uFillTx/>
                <a:latin typeface="Varela Round"/>
                <a:ea typeface="Varela Round"/>
                <a:cs typeface="Varela Round"/>
                <a:sym typeface="Varela Round"/>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19"/>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subTitle" idx="1"/>
          </p:nvPr>
        </p:nvSpPr>
        <p:spPr>
          <a:xfrm>
            <a:off x="1" y="2918493"/>
            <a:ext cx="12192000" cy="64209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3" name="Google Shape;43;p19"/>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44" name="Google Shape;44;p19"/>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45" name="Google Shape;45;p19"/>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46" name="Google Shape;46;p19"/>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2317686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5"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A9C"/>
              </a:solidFill>
              <a:effectLst/>
              <a:uLnTx/>
              <a:uFillTx/>
              <a:latin typeface="Varela Round"/>
              <a:cs typeface="Varela Round"/>
              <a:sym typeface="Varela Round"/>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A9C"/>
              </a:solidFill>
              <a:effectLst/>
              <a:uLnTx/>
              <a:uFillTx/>
              <a:latin typeface="Varela Round"/>
              <a:cs typeface="Varela Round"/>
              <a:sym typeface="Varela Round"/>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A9C"/>
                </a:solidFill>
                <a:effectLst/>
                <a:uLnTx/>
                <a:uFillTx/>
                <a:latin typeface="Varela Round"/>
                <a:cs typeface="Varela Round"/>
                <a:sym typeface="Varela Round"/>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A9C"/>
              </a:solidFill>
              <a:effectLst/>
              <a:uLnTx/>
              <a:uFillTx/>
              <a:latin typeface="Varela Round"/>
              <a:cs typeface="Varela Round"/>
              <a:sym typeface="Varela Round"/>
            </a:endParaRPr>
          </a:p>
        </p:txBody>
      </p:sp>
    </p:spTree>
    <p:extLst>
      <p:ext uri="{BB962C8B-B14F-4D97-AF65-F5344CB8AC3E}">
        <p14:creationId xmlns:p14="http://schemas.microsoft.com/office/powerpoint/2010/main" val="334633890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buClrTx/>
              <a:defRPr/>
            </a:pPr>
            <a:fld id="{BA856D67-0BEF-4CB7-8D4F-D31C5E09C908}" type="datetime8">
              <a:rPr lang="he-IL" kern="1200" smtClean="0">
                <a:solidFill>
                  <a:prstClr val="black">
                    <a:tint val="75000"/>
                  </a:prstClr>
                </a:solidFill>
                <a:ea typeface="+mn-ea"/>
              </a:rPr>
              <a:pPr rtl="1">
                <a:buClrTx/>
                <a:defRPr/>
              </a:pPr>
              <a:t>19 אוגוסט 20</a:t>
            </a:fld>
            <a:endParaRPr lang="he-IL" kern="1200" dirty="0">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buClrTx/>
              <a:defRPr/>
            </a:pPr>
            <a:endParaRPr lang="he-IL" kern="1200">
              <a:solidFill>
                <a:prstClr val="black">
                  <a:tint val="75000"/>
                </a:prstClr>
              </a:solidFill>
              <a:ea typeface="+mn-ea"/>
            </a:endParaRPr>
          </a:p>
        </p:txBody>
      </p:sp>
      <p:sp>
        <p:nvSpPr>
          <p:cNvPr id="7" name="Slide Number Placeholder 5"/>
          <p:cNvSpPr>
            <a:spLocks noGrp="1"/>
          </p:cNvSpPr>
          <p:nvPr>
            <p:ph type="sldNum" sz="quarter" idx="4"/>
          </p:nvPr>
        </p:nvSpPr>
        <p:spPr>
          <a:xfrm>
            <a:off x="571500" y="6564314"/>
            <a:ext cx="28448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rtl="1">
              <a:buClrTx/>
              <a:defRPr/>
            </a:pPr>
            <a:fld id="{2D277DD0-46BB-443B-BF1C-6DCA22C0222E}" type="slidenum">
              <a:rPr lang="he-IL" sz="1800" kern="1200" smtClean="0">
                <a:ea typeface="+mn-ea"/>
              </a:rPr>
              <a:pPr rtl="1">
                <a:buClrTx/>
                <a:defRPr/>
              </a:pPr>
              <a:t>‹#›</a:t>
            </a:fld>
            <a:endParaRPr lang="he-IL" sz="1800" kern="1200" dirty="0">
              <a:ea typeface="+mn-ea"/>
            </a:endParaRPr>
          </a:p>
        </p:txBody>
      </p:sp>
    </p:spTree>
    <p:extLst>
      <p:ext uri="{BB962C8B-B14F-4D97-AF65-F5344CB8AC3E}">
        <p14:creationId xmlns:p14="http://schemas.microsoft.com/office/powerpoint/2010/main" val="2204086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275157021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tmp"/></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tm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hyperlink" Target="mailto:&#1575;&#1604;&#1573;&#1604;&#1603;&#1578;&#1585;&#1608;&#1606;&#1610;rights@education.gov.i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youtube.com/watch?v=Dd6GcQrkMDM" TargetMode="External"/><Relationship Id="rId4" Type="http://schemas.openxmlformats.org/officeDocument/2006/relationships/image" Target="../media/image17.tm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 y="2693893"/>
            <a:ext cx="12192000" cy="1470216"/>
          </a:xfrm>
          <a:prstGeom prst="rect">
            <a:avLst/>
          </a:prstGeom>
          <a:noFill/>
          <a:ln>
            <a:noFill/>
          </a:ln>
        </p:spPr>
        <p:txBody>
          <a:bodyPr spcFirstLastPara="1" wrap="square" lIns="91425" tIns="45700" rIns="91425" bIns="45700" anchor="ctr" anchorCtr="0">
            <a:normAutofit fontScale="90000"/>
          </a:bodyPr>
          <a:lstStyle/>
          <a:p>
            <a:pPr lvl="0">
              <a:buSzPts val="6600"/>
            </a:pPr>
            <a:r>
              <a:rPr lang="he-IL" sz="6600" dirty="0">
                <a:latin typeface="+mj-lt"/>
                <a:ea typeface="Tahoma" panose="020B0604030504040204" pitchFamily="34" charset="0"/>
                <a:cs typeface="+mn-cs"/>
              </a:rPr>
              <a:t>מערכת שידורים לאומית</a:t>
            </a:r>
            <a:br>
              <a:rPr lang="he-IL" sz="6600" dirty="0">
                <a:latin typeface="+mj-lt"/>
                <a:ea typeface="Tahoma" panose="020B0604030504040204" pitchFamily="34" charset="0"/>
                <a:cs typeface="+mn-cs"/>
              </a:rPr>
            </a:br>
            <a:r>
              <a:rPr lang="ar-JO" sz="6600" dirty="0">
                <a:latin typeface="+mj-lt"/>
                <a:ea typeface="Tahoma" panose="020B0604030504040204" pitchFamily="34" charset="0"/>
                <a:cs typeface="+mn-cs"/>
              </a:rPr>
              <a:t>منظومة البثّ ال</a:t>
            </a:r>
            <a:r>
              <a:rPr lang="ar-SA" sz="6600" dirty="0">
                <a:latin typeface="+mj-lt"/>
                <a:ea typeface="Tahoma" panose="020B0604030504040204" pitchFamily="34" charset="0"/>
                <a:cs typeface="+mn-cs"/>
              </a:rPr>
              <a:t>وطنيّة</a:t>
            </a:r>
            <a:endParaRPr dirty="0">
              <a:latin typeface="+mj-lt"/>
              <a:ea typeface="Tahoma" panose="020B0604030504040204" pitchFamily="34" charset="0"/>
              <a:cs typeface="+mn-cs"/>
            </a:endParaRPr>
          </a:p>
        </p:txBody>
      </p:sp>
      <p:sp>
        <p:nvSpPr>
          <p:cNvPr id="2" name="תיבת טקסט 1">
            <a:extLst>
              <a:ext uri="{FF2B5EF4-FFF2-40B4-BE49-F238E27FC236}">
                <a16:creationId xmlns:a16="http://schemas.microsoft.com/office/drawing/2014/main" id="{44EB74EE-E91C-4382-92E9-F80AA12549D9}"/>
              </a:ext>
            </a:extLst>
          </p:cNvPr>
          <p:cNvSpPr txBox="1"/>
          <p:nvPr/>
        </p:nvSpPr>
        <p:spPr>
          <a:xfrm>
            <a:off x="5194852" y="2054087"/>
            <a:ext cx="1722783" cy="400110"/>
          </a:xfrm>
          <a:prstGeom prst="rect">
            <a:avLst/>
          </a:prstGeom>
          <a:noFill/>
        </p:spPr>
        <p:txBody>
          <a:bodyPr wrap="square" rtlCol="1">
            <a:spAutoFit/>
          </a:bodyPr>
          <a:lstStyle/>
          <a:p>
            <a:pPr algn="ctr" rtl="1"/>
            <a:r>
              <a:rPr lang="ar-SA" sz="2000" b="1" dirty="0">
                <a:solidFill>
                  <a:srgbClr val="002060"/>
                </a:solidFill>
              </a:rPr>
              <a:t>وزارة المعارف</a:t>
            </a:r>
            <a:endParaRPr lang="he-IL" sz="2000"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223;p22">
            <a:extLst>
              <a:ext uri="{FF2B5EF4-FFF2-40B4-BE49-F238E27FC236}">
                <a16:creationId xmlns:a16="http://schemas.microsoft.com/office/drawing/2014/main" id="{7FCF9D71-010A-468E-A8E0-F4F1EAE9953B}"/>
              </a:ext>
            </a:extLst>
          </p:cNvPr>
          <p:cNvSpPr txBox="1">
            <a:spLocks noGrp="1"/>
          </p:cNvSpPr>
          <p:nvPr>
            <p:ph type="title"/>
          </p:nvPr>
        </p:nvSpPr>
        <p:spPr>
          <a:xfrm>
            <a:off x="2730800" y="59177"/>
            <a:ext cx="6210000" cy="540000"/>
          </a:xfrm>
          <a:prstGeom prst="rect">
            <a:avLst/>
          </a:prstGeom>
          <a:solidFill>
            <a:schemeClr val="bg1"/>
          </a:solidFill>
          <a:ln>
            <a:noFill/>
          </a:ln>
        </p:spPr>
        <p:txBody>
          <a:bodyPr spcFirstLastPara="1" wrap="square" lIns="68575" tIns="34275" rIns="68575" bIns="34275" anchor="b" anchorCtr="0">
            <a:noAutofit/>
          </a:bodyPr>
          <a:lstStyle/>
          <a:p>
            <a:pPr marL="0" lvl="0" indent="0" rtl="1">
              <a:lnSpc>
                <a:spcPct val="90000"/>
              </a:lnSpc>
              <a:spcBef>
                <a:spcPts val="0"/>
              </a:spcBef>
              <a:spcAft>
                <a:spcPts val="0"/>
              </a:spcAft>
              <a:buSzPts val="3300"/>
              <a:buNone/>
            </a:pPr>
            <a:r>
              <a:rPr lang="ar-SA" sz="3600" dirty="0">
                <a:latin typeface="Arial" panose="020B0604020202020204" pitchFamily="34" charset="0"/>
                <a:cs typeface="Arial" panose="020B0604020202020204" pitchFamily="34" charset="0"/>
              </a:rPr>
              <a:t>تكافل في بيت التنمية</a:t>
            </a:r>
            <a:endParaRPr sz="3600" dirty="0">
              <a:latin typeface="Arial" panose="020B0604020202020204" pitchFamily="34" charset="0"/>
              <a:cs typeface="Arial" panose="020B0604020202020204" pitchFamily="34" charset="0"/>
            </a:endParaRPr>
          </a:p>
        </p:txBody>
      </p:sp>
      <p:pic>
        <p:nvPicPr>
          <p:cNvPr id="7" name="Picture 5" descr="תוצאת תמונה עבור חזזית">
            <a:extLst>
              <a:ext uri="{FF2B5EF4-FFF2-40B4-BE49-F238E27FC236}">
                <a16:creationId xmlns:a16="http://schemas.microsoft.com/office/drawing/2014/main" id="{0F481A71-92C4-477F-8B25-D4D17DE94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06" y="2051007"/>
            <a:ext cx="6332135" cy="474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תיבת טקסט 7">
            <a:extLst>
              <a:ext uri="{FF2B5EF4-FFF2-40B4-BE49-F238E27FC236}">
                <a16:creationId xmlns:a16="http://schemas.microsoft.com/office/drawing/2014/main" id="{B688F379-DCF1-4622-98F6-2DDAE3324E55}"/>
              </a:ext>
            </a:extLst>
          </p:cNvPr>
          <p:cNvSpPr txBox="1"/>
          <p:nvPr/>
        </p:nvSpPr>
        <p:spPr>
          <a:xfrm>
            <a:off x="3433861" y="1479523"/>
            <a:ext cx="3263280" cy="461665"/>
          </a:xfrm>
          <a:prstGeom prst="rect">
            <a:avLst/>
          </a:prstGeom>
          <a:noFill/>
        </p:spPr>
        <p:txBody>
          <a:bodyPr wrap="square" rtlCol="1">
            <a:spAutoFit/>
          </a:bodyPr>
          <a:lstStyle/>
          <a:p>
            <a:pPr algn="ctr" rtl="1"/>
            <a:r>
              <a:rPr lang="ar-SA" sz="2400" dirty="0" err="1">
                <a:latin typeface="Arial" panose="020B0604020202020204" pitchFamily="34" charset="0"/>
                <a:cs typeface="Arial" panose="020B0604020202020204" pitchFamily="34" charset="0"/>
              </a:rPr>
              <a:t>أشنات</a:t>
            </a:r>
            <a:r>
              <a:rPr lang="ar-SA" sz="2400" dirty="0">
                <a:latin typeface="Arial" panose="020B0604020202020204" pitchFamily="34" charset="0"/>
                <a:cs typeface="Arial" panose="020B0604020202020204" pitchFamily="34" charset="0"/>
              </a:rPr>
              <a:t> على جذع الشجرة</a:t>
            </a:r>
            <a:endParaRPr lang="he-I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116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Google Shape;223;p22">
            <a:extLst>
              <a:ext uri="{FF2B5EF4-FFF2-40B4-BE49-F238E27FC236}">
                <a16:creationId xmlns:a16="http://schemas.microsoft.com/office/drawing/2014/main" id="{BCFD1284-71E8-49A1-B27F-144F7F23733F}"/>
              </a:ext>
            </a:extLst>
          </p:cNvPr>
          <p:cNvSpPr txBox="1">
            <a:spLocks noGrp="1"/>
          </p:cNvSpPr>
          <p:nvPr>
            <p:ph type="title"/>
          </p:nvPr>
        </p:nvSpPr>
        <p:spPr>
          <a:xfrm>
            <a:off x="2991000" y="14465"/>
            <a:ext cx="6210000" cy="540000"/>
          </a:xfrm>
          <a:prstGeom prst="rect">
            <a:avLst/>
          </a:prstGeom>
          <a:solidFill>
            <a:schemeClr val="bg1"/>
          </a:solidFill>
          <a:ln>
            <a:noFill/>
          </a:ln>
        </p:spPr>
        <p:txBody>
          <a:bodyPr spcFirstLastPara="1" wrap="square" lIns="68575" tIns="34275" rIns="68575" bIns="34275" anchor="b" anchorCtr="0">
            <a:noAutofit/>
          </a:bodyPr>
          <a:lstStyle/>
          <a:p>
            <a:pPr marL="0" lvl="0" indent="0" rtl="1">
              <a:lnSpc>
                <a:spcPct val="90000"/>
              </a:lnSpc>
              <a:spcBef>
                <a:spcPts val="0"/>
              </a:spcBef>
              <a:spcAft>
                <a:spcPts val="0"/>
              </a:spcAft>
              <a:buSzPts val="3300"/>
              <a:buNone/>
            </a:pPr>
            <a:r>
              <a:rPr lang="ar-SA" sz="3200" b="0" dirty="0">
                <a:latin typeface="Arial" panose="020B0604020202020204" pitchFamily="34" charset="0"/>
                <a:cs typeface="Arial" panose="020B0604020202020204" pitchFamily="34" charset="0"/>
              </a:rPr>
              <a:t>سؤال من بجروت محوسب 2017</a:t>
            </a:r>
            <a:endParaRPr sz="3200" b="0" dirty="0">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FAD94306-F612-4A54-A67A-25E5BADE3F5B}"/>
              </a:ext>
            </a:extLst>
          </p:cNvPr>
          <p:cNvPicPr>
            <a:picLocks noChangeAspect="1"/>
          </p:cNvPicPr>
          <p:nvPr/>
        </p:nvPicPr>
        <p:blipFill>
          <a:blip r:embed="rId3"/>
          <a:stretch>
            <a:fillRect/>
          </a:stretch>
        </p:blipFill>
        <p:spPr>
          <a:xfrm>
            <a:off x="0" y="2125271"/>
            <a:ext cx="4888164" cy="4679880"/>
          </a:xfrm>
          <a:prstGeom prst="rect">
            <a:avLst/>
          </a:prstGeom>
        </p:spPr>
      </p:pic>
      <p:pic>
        <p:nvPicPr>
          <p:cNvPr id="10" name="תמונה 9">
            <a:extLst>
              <a:ext uri="{FF2B5EF4-FFF2-40B4-BE49-F238E27FC236}">
                <a16:creationId xmlns:a16="http://schemas.microsoft.com/office/drawing/2014/main" id="{9A7AB364-BDB4-40E1-9510-C53E1CF5FFC9}"/>
              </a:ext>
            </a:extLst>
          </p:cNvPr>
          <p:cNvPicPr>
            <a:picLocks noChangeAspect="1"/>
          </p:cNvPicPr>
          <p:nvPr/>
        </p:nvPicPr>
        <p:blipFill>
          <a:blip r:embed="rId4"/>
          <a:stretch>
            <a:fillRect/>
          </a:stretch>
        </p:blipFill>
        <p:spPr>
          <a:xfrm>
            <a:off x="0" y="554465"/>
            <a:ext cx="12022137" cy="1838325"/>
          </a:xfrm>
          <a:prstGeom prst="rect">
            <a:avLst/>
          </a:prstGeom>
        </p:spPr>
      </p:pic>
      <p:pic>
        <p:nvPicPr>
          <p:cNvPr id="11" name="תמונה 10">
            <a:extLst>
              <a:ext uri="{FF2B5EF4-FFF2-40B4-BE49-F238E27FC236}">
                <a16:creationId xmlns:a16="http://schemas.microsoft.com/office/drawing/2014/main" id="{D257EC08-E12A-438D-826C-A73C18486674}"/>
              </a:ext>
            </a:extLst>
          </p:cNvPr>
          <p:cNvPicPr>
            <a:picLocks noChangeAspect="1"/>
          </p:cNvPicPr>
          <p:nvPr/>
        </p:nvPicPr>
        <p:blipFill>
          <a:blip r:embed="rId5"/>
          <a:stretch>
            <a:fillRect/>
          </a:stretch>
        </p:blipFill>
        <p:spPr>
          <a:xfrm>
            <a:off x="5697537" y="2392790"/>
            <a:ext cx="6324600" cy="1809750"/>
          </a:xfrm>
          <a:prstGeom prst="rect">
            <a:avLst/>
          </a:prstGeom>
        </p:spPr>
      </p:pic>
    </p:spTree>
    <p:extLst>
      <p:ext uri="{BB962C8B-B14F-4D97-AF65-F5344CB8AC3E}">
        <p14:creationId xmlns:p14="http://schemas.microsoft.com/office/powerpoint/2010/main" val="109000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223;p22">
            <a:extLst>
              <a:ext uri="{FF2B5EF4-FFF2-40B4-BE49-F238E27FC236}">
                <a16:creationId xmlns:a16="http://schemas.microsoft.com/office/drawing/2014/main" id="{7746940E-C03D-4979-AE9A-F5314BE4949F}"/>
              </a:ext>
            </a:extLst>
          </p:cNvPr>
          <p:cNvSpPr txBox="1">
            <a:spLocks noGrp="1"/>
          </p:cNvSpPr>
          <p:nvPr>
            <p:ph type="title"/>
          </p:nvPr>
        </p:nvSpPr>
        <p:spPr>
          <a:xfrm>
            <a:off x="2737078" y="59515"/>
            <a:ext cx="6210000" cy="540000"/>
          </a:xfrm>
          <a:prstGeom prst="rect">
            <a:avLst/>
          </a:prstGeom>
          <a:solidFill>
            <a:schemeClr val="bg1"/>
          </a:solidFill>
          <a:ln>
            <a:noFill/>
          </a:ln>
        </p:spPr>
        <p:txBody>
          <a:bodyPr spcFirstLastPara="1" wrap="square" lIns="68575" tIns="34275" rIns="68575" bIns="34275" anchor="b" anchorCtr="0">
            <a:noAutofit/>
          </a:bodyPr>
          <a:lstStyle/>
          <a:p>
            <a:pPr marL="0" lvl="0" indent="0" rtl="1">
              <a:lnSpc>
                <a:spcPct val="90000"/>
              </a:lnSpc>
              <a:spcBef>
                <a:spcPts val="0"/>
              </a:spcBef>
              <a:spcAft>
                <a:spcPts val="0"/>
              </a:spcAft>
              <a:buSzPts val="3300"/>
              <a:buNone/>
            </a:pPr>
            <a:r>
              <a:rPr lang="ar-SA" sz="3600" dirty="0">
                <a:latin typeface="Arial" panose="020B0604020202020204" pitchFamily="34" charset="0"/>
                <a:cs typeface="Arial" panose="020B0604020202020204" pitchFamily="34" charset="0"/>
              </a:rPr>
              <a:t>علاقات متبادلة </a:t>
            </a:r>
            <a:r>
              <a:rPr lang="he-IL" sz="3600" dirty="0">
                <a:latin typeface="Arial" panose="020B0604020202020204" pitchFamily="34" charset="0"/>
                <a:cs typeface="Arial" panose="020B0604020202020204" pitchFamily="34" charset="0"/>
              </a:rPr>
              <a:t> - </a:t>
            </a:r>
            <a:r>
              <a:rPr lang="ar-SA" sz="3600" dirty="0">
                <a:latin typeface="Arial" panose="020B0604020202020204" pitchFamily="34" charset="0"/>
                <a:cs typeface="Arial" panose="020B0604020202020204" pitchFamily="34" charset="0"/>
              </a:rPr>
              <a:t>تكافل</a:t>
            </a:r>
            <a:endParaRPr sz="3600" dirty="0">
              <a:latin typeface="Arial" panose="020B0604020202020204" pitchFamily="34" charset="0"/>
              <a:cs typeface="Arial" panose="020B0604020202020204" pitchFamily="34" charset="0"/>
            </a:endParaRPr>
          </a:p>
        </p:txBody>
      </p:sp>
      <p:pic>
        <p:nvPicPr>
          <p:cNvPr id="7" name="Picture 16" descr="תוצאת תמונה עבור comensalism">
            <a:extLst>
              <a:ext uri="{FF2B5EF4-FFF2-40B4-BE49-F238E27FC236}">
                <a16:creationId xmlns:a16="http://schemas.microsoft.com/office/drawing/2014/main" id="{26B1DD4B-E8B3-4290-B2D7-D95A5B67B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05" y="820664"/>
            <a:ext cx="10502522" cy="39893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3C75969-9123-4EEC-B112-496678EDBEAB}"/>
              </a:ext>
            </a:extLst>
          </p:cNvPr>
          <p:cNvSpPr txBox="1">
            <a:spLocks noChangeArrowheads="1"/>
          </p:cNvSpPr>
          <p:nvPr/>
        </p:nvSpPr>
        <p:spPr bwMode="auto">
          <a:xfrm>
            <a:off x="-177581" y="5031142"/>
            <a:ext cx="9124659" cy="1049867"/>
          </a:xfrm>
          <a:prstGeom prst="rect">
            <a:avLst/>
          </a:prstGeom>
          <a:noFill/>
          <a:ln>
            <a:noFill/>
          </a:ln>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algn="ctr" eaLnBrk="1" hangingPunct="1">
              <a:spcBef>
                <a:spcPct val="0"/>
              </a:spcBef>
            </a:pPr>
            <a:r>
              <a:rPr lang="ar-SA" altLang="he-IL" sz="2400" b="1" dirty="0">
                <a:solidFill>
                  <a:schemeClr val="tx1"/>
                </a:solidFill>
                <a:latin typeface="Arial" panose="020B0604020202020204" pitchFamily="34" charset="0"/>
                <a:ea typeface="Open Sans Hebrew Condensed"/>
                <a:cs typeface="Arial" panose="020B0604020202020204" pitchFamily="34" charset="0"/>
              </a:rPr>
              <a:t>الى اللقاء بالجزء الثاني من الدرس</a:t>
            </a:r>
            <a:endParaRPr lang="he-IL" altLang="he-IL" sz="2400" b="1" dirty="0">
              <a:solidFill>
                <a:schemeClr val="tx1"/>
              </a:solidFill>
              <a:latin typeface="Arial" panose="020B0604020202020204" pitchFamily="34" charset="0"/>
              <a:ea typeface="Open Sans Hebrew Condensed"/>
              <a:cs typeface="Arial" panose="020B0604020202020204" pitchFamily="34" charset="0"/>
            </a:endParaRPr>
          </a:p>
          <a:p>
            <a:pPr algn="ctr" eaLnBrk="1" hangingPunct="1">
              <a:spcBef>
                <a:spcPct val="0"/>
              </a:spcBef>
            </a:pPr>
            <a:endParaRPr lang="he-IL" altLang="he-IL" sz="2400" b="1" dirty="0">
              <a:solidFill>
                <a:schemeClr val="tx1"/>
              </a:solidFill>
              <a:latin typeface="Arial" panose="020B0604020202020204" pitchFamily="34" charset="0"/>
              <a:ea typeface="Open Sans Hebrew Condensed"/>
              <a:cs typeface="Arial" panose="020B0604020202020204" pitchFamily="34" charset="0"/>
            </a:endParaRPr>
          </a:p>
          <a:p>
            <a:pPr algn="ctr" eaLnBrk="1" hangingPunct="1">
              <a:spcBef>
                <a:spcPct val="0"/>
              </a:spcBef>
            </a:pPr>
            <a:endParaRPr lang="he-IL" altLang="he-IL" sz="2400" b="1" dirty="0">
              <a:solidFill>
                <a:schemeClr val="tx1"/>
              </a:solidFill>
              <a:latin typeface="Arial" panose="020B0604020202020204" pitchFamily="34" charset="0"/>
              <a:ea typeface="Open Sans Hebrew Condensed"/>
              <a:cs typeface="Arial" panose="020B0604020202020204" pitchFamily="34" charset="0"/>
            </a:endParaRPr>
          </a:p>
          <a:p>
            <a:pPr eaLnBrk="1" hangingPunct="1">
              <a:spcBef>
                <a:spcPct val="0"/>
              </a:spcBef>
            </a:pPr>
            <a:r>
              <a:rPr lang="ar-SA" altLang="he-IL" sz="2400" b="1" dirty="0">
                <a:solidFill>
                  <a:schemeClr val="tx1"/>
                </a:solidFill>
                <a:latin typeface="Arial" panose="020B0604020202020204" pitchFamily="34" charset="0"/>
                <a:ea typeface="Open Sans Hebrew Condensed"/>
                <a:cs typeface="Arial" panose="020B0604020202020204" pitchFamily="34" charset="0"/>
              </a:rPr>
              <a:t>الذي فيه سنتعلم عن تأثير التكافل بأنواعه المختلفة على </a:t>
            </a:r>
            <a:r>
              <a:rPr lang="he-IL" altLang="he-IL" sz="2400" b="1" dirty="0">
                <a:solidFill>
                  <a:schemeClr val="tx1"/>
                </a:solidFill>
                <a:latin typeface="Arial" panose="020B0604020202020204" pitchFamily="34" charset="0"/>
                <a:ea typeface="Open Sans Hebrew Condensed"/>
                <a:cs typeface="Arial" panose="020B0604020202020204" pitchFamily="34" charset="0"/>
              </a:rPr>
              <a:t> </a:t>
            </a:r>
            <a:r>
              <a:rPr lang="ar-SA" altLang="he-IL" sz="2400" b="1" dirty="0">
                <a:solidFill>
                  <a:schemeClr val="tx1"/>
                </a:solidFill>
                <a:latin typeface="Arial" panose="020B0604020202020204" pitchFamily="34" charset="0"/>
                <a:ea typeface="Open Sans Hebrew Condensed"/>
                <a:cs typeface="Arial" panose="020B0604020202020204" pitchFamily="34" charset="0"/>
              </a:rPr>
              <a:t>كبر المجموعات المشتركة به </a:t>
            </a:r>
            <a:br>
              <a:rPr lang="en-US" altLang="he-IL" sz="2400" b="1" dirty="0">
                <a:solidFill>
                  <a:schemeClr val="tx1"/>
                </a:solidFill>
                <a:latin typeface="Arial" panose="020B0604020202020204" pitchFamily="34" charset="0"/>
                <a:ea typeface="Open Sans Hebrew Condensed"/>
                <a:cs typeface="Arial" panose="020B0604020202020204" pitchFamily="34" charset="0"/>
              </a:rPr>
            </a:br>
            <a:endParaRPr lang="en-US" altLang="he-IL" sz="2400" b="1" dirty="0">
              <a:solidFill>
                <a:schemeClr val="tx1"/>
              </a:solidFill>
              <a:latin typeface="Arial" panose="020B0604020202020204" pitchFamily="34" charset="0"/>
              <a:ea typeface="Open Sans Hebrew Condensed"/>
              <a:cs typeface="Arial" panose="020B0604020202020204" pitchFamily="34" charset="0"/>
            </a:endParaRPr>
          </a:p>
        </p:txBody>
      </p:sp>
    </p:spTree>
    <p:extLst>
      <p:ext uri="{BB962C8B-B14F-4D97-AF65-F5344CB8AC3E}">
        <p14:creationId xmlns:p14="http://schemas.microsoft.com/office/powerpoint/2010/main" val="49818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Google Shape;223;p22">
            <a:extLst>
              <a:ext uri="{FF2B5EF4-FFF2-40B4-BE49-F238E27FC236}">
                <a16:creationId xmlns:a16="http://schemas.microsoft.com/office/drawing/2014/main" id="{BCFD1284-71E8-49A1-B27F-144F7F23733F}"/>
              </a:ext>
            </a:extLst>
          </p:cNvPr>
          <p:cNvSpPr txBox="1">
            <a:spLocks noGrp="1"/>
          </p:cNvSpPr>
          <p:nvPr>
            <p:ph type="title"/>
          </p:nvPr>
        </p:nvSpPr>
        <p:spPr>
          <a:xfrm>
            <a:off x="2991000" y="14465"/>
            <a:ext cx="6210000" cy="540000"/>
          </a:xfrm>
          <a:prstGeom prst="rect">
            <a:avLst/>
          </a:prstGeom>
          <a:solidFill>
            <a:schemeClr val="bg1"/>
          </a:solidFill>
          <a:ln>
            <a:noFill/>
          </a:ln>
        </p:spPr>
        <p:txBody>
          <a:bodyPr spcFirstLastPara="1" wrap="square" lIns="68575" tIns="34275" rIns="68575" bIns="34275" anchor="b" anchorCtr="0">
            <a:noAutofit/>
          </a:bodyPr>
          <a:lstStyle/>
          <a:p>
            <a:pPr marL="0" lvl="0" indent="0" rtl="1">
              <a:lnSpc>
                <a:spcPct val="90000"/>
              </a:lnSpc>
              <a:spcBef>
                <a:spcPts val="0"/>
              </a:spcBef>
              <a:spcAft>
                <a:spcPts val="0"/>
              </a:spcAft>
              <a:buSzPts val="3300"/>
              <a:buNone/>
            </a:pPr>
            <a:r>
              <a:rPr lang="ar-SA" sz="3200" b="0" dirty="0">
                <a:latin typeface="Arial" panose="020B0604020202020204" pitchFamily="34" charset="0"/>
                <a:cs typeface="Arial" panose="020B0604020202020204" pitchFamily="34" charset="0"/>
              </a:rPr>
              <a:t>سؤال من بجروت محوسب 2017</a:t>
            </a:r>
            <a:endParaRPr sz="3200" b="0" dirty="0">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FAD94306-F612-4A54-A67A-25E5BADE3F5B}"/>
              </a:ext>
            </a:extLst>
          </p:cNvPr>
          <p:cNvPicPr>
            <a:picLocks noChangeAspect="1"/>
          </p:cNvPicPr>
          <p:nvPr/>
        </p:nvPicPr>
        <p:blipFill>
          <a:blip r:embed="rId3"/>
          <a:stretch>
            <a:fillRect/>
          </a:stretch>
        </p:blipFill>
        <p:spPr>
          <a:xfrm>
            <a:off x="0" y="2125271"/>
            <a:ext cx="4888164" cy="4679880"/>
          </a:xfrm>
          <a:prstGeom prst="rect">
            <a:avLst/>
          </a:prstGeom>
        </p:spPr>
      </p:pic>
      <p:pic>
        <p:nvPicPr>
          <p:cNvPr id="10" name="תמונה 9">
            <a:extLst>
              <a:ext uri="{FF2B5EF4-FFF2-40B4-BE49-F238E27FC236}">
                <a16:creationId xmlns:a16="http://schemas.microsoft.com/office/drawing/2014/main" id="{9A7AB364-BDB4-40E1-9510-C53E1CF5FFC9}"/>
              </a:ext>
            </a:extLst>
          </p:cNvPr>
          <p:cNvPicPr>
            <a:picLocks noChangeAspect="1"/>
          </p:cNvPicPr>
          <p:nvPr/>
        </p:nvPicPr>
        <p:blipFill>
          <a:blip r:embed="rId4"/>
          <a:stretch>
            <a:fillRect/>
          </a:stretch>
        </p:blipFill>
        <p:spPr>
          <a:xfrm>
            <a:off x="0" y="554465"/>
            <a:ext cx="12022137" cy="1838325"/>
          </a:xfrm>
          <a:prstGeom prst="rect">
            <a:avLst/>
          </a:prstGeom>
        </p:spPr>
      </p:pic>
      <p:pic>
        <p:nvPicPr>
          <p:cNvPr id="11" name="תמונה 10">
            <a:extLst>
              <a:ext uri="{FF2B5EF4-FFF2-40B4-BE49-F238E27FC236}">
                <a16:creationId xmlns:a16="http://schemas.microsoft.com/office/drawing/2014/main" id="{D257EC08-E12A-438D-826C-A73C18486674}"/>
              </a:ext>
            </a:extLst>
          </p:cNvPr>
          <p:cNvPicPr>
            <a:picLocks noChangeAspect="1"/>
          </p:cNvPicPr>
          <p:nvPr/>
        </p:nvPicPr>
        <p:blipFill>
          <a:blip r:embed="rId5"/>
          <a:stretch>
            <a:fillRect/>
          </a:stretch>
        </p:blipFill>
        <p:spPr>
          <a:xfrm>
            <a:off x="5697537" y="2392790"/>
            <a:ext cx="6324600" cy="1809750"/>
          </a:xfrm>
          <a:prstGeom prst="rect">
            <a:avLst/>
          </a:prstGeom>
        </p:spPr>
      </p:pic>
    </p:spTree>
    <p:extLst>
      <p:ext uri="{BB962C8B-B14F-4D97-AF65-F5344CB8AC3E}">
        <p14:creationId xmlns:p14="http://schemas.microsoft.com/office/powerpoint/2010/main" val="4210716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223;p22">
            <a:extLst>
              <a:ext uri="{FF2B5EF4-FFF2-40B4-BE49-F238E27FC236}">
                <a16:creationId xmlns:a16="http://schemas.microsoft.com/office/drawing/2014/main" id="{AE8A1813-2F5B-492A-B961-FDFFF44DFE91}"/>
              </a:ext>
            </a:extLst>
          </p:cNvPr>
          <p:cNvSpPr txBox="1">
            <a:spLocks/>
          </p:cNvSpPr>
          <p:nvPr/>
        </p:nvSpPr>
        <p:spPr>
          <a:xfrm>
            <a:off x="2661921" y="93432"/>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علاقات متبادلة  – تكافل (الجزء الثاني)</a:t>
            </a:r>
          </a:p>
        </p:txBody>
      </p:sp>
      <p:sp>
        <p:nvSpPr>
          <p:cNvPr id="8" name="תיבת טקסט 7">
            <a:extLst>
              <a:ext uri="{FF2B5EF4-FFF2-40B4-BE49-F238E27FC236}">
                <a16:creationId xmlns:a16="http://schemas.microsoft.com/office/drawing/2014/main" id="{D3744ABD-F627-43F9-8703-204EB0B9258F}"/>
              </a:ext>
            </a:extLst>
          </p:cNvPr>
          <p:cNvSpPr txBox="1"/>
          <p:nvPr/>
        </p:nvSpPr>
        <p:spPr>
          <a:xfrm>
            <a:off x="3588435" y="633432"/>
            <a:ext cx="8287533" cy="1131848"/>
          </a:xfrm>
          <a:prstGeom prst="rect">
            <a:avLst/>
          </a:prstGeom>
          <a:solidFill>
            <a:srgbClr val="FFFFFF"/>
          </a:solidFill>
        </p:spPr>
        <p:txBody>
          <a:bodyPr wrap="square" rtlCol="1">
            <a:spAutoFit/>
          </a:bodyPr>
          <a:lstStyle/>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SA"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المن الذي يتغذى من النبتة </a:t>
            </a:r>
            <a:r>
              <a:rPr kumimoji="0" lang="he-IL"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r>
              <a:rPr kumimoji="0" lang="ar-SA"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تطفل</a:t>
            </a:r>
            <a:r>
              <a:rPr kumimoji="0" lang="he-IL"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r>
              <a:rPr kumimoji="0" lang="ar-SA"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ar-SA" sz="2400" b="0" i="0" u="none" strike="noStrike" kern="0" cap="none" spc="0" normalizeH="0" baseline="0" noProof="0" dirty="0">
                <a:ln>
                  <a:noFill/>
                </a:ln>
                <a:solidFill>
                  <a:srgbClr val="424242"/>
                </a:solidFill>
                <a:effectLst/>
                <a:uLnTx/>
                <a:uFillTx/>
                <a:latin typeface="Arial" panose="020B0604020202020204" pitchFamily="34" charset="0"/>
                <a:cs typeface="Arial" panose="020B0604020202020204" pitchFamily="34" charset="0"/>
              </a:rPr>
              <a:t>النمل يتغذى من إفرازاتها ويحميها من المفترسات</a:t>
            </a:r>
            <a:r>
              <a:rPr kumimoji="0" lang="ar-SA"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(تبادل منفعة) </a:t>
            </a:r>
            <a:endParaRPr kumimoji="0" lang="he-IL"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id="{07004142-08A5-40B7-8CB0-D7BE618CC82F}"/>
              </a:ext>
            </a:extLst>
          </p:cNvPr>
          <p:cNvPicPr>
            <a:picLocks noChangeAspect="1"/>
          </p:cNvPicPr>
          <p:nvPr/>
        </p:nvPicPr>
        <p:blipFill>
          <a:blip r:embed="rId3"/>
          <a:stretch>
            <a:fillRect/>
          </a:stretch>
        </p:blipFill>
        <p:spPr>
          <a:xfrm>
            <a:off x="0" y="2125271"/>
            <a:ext cx="4888164" cy="4679880"/>
          </a:xfrm>
          <a:prstGeom prst="rect">
            <a:avLst/>
          </a:prstGeom>
        </p:spPr>
      </p:pic>
    </p:spTree>
    <p:extLst>
      <p:ext uri="{BB962C8B-B14F-4D97-AF65-F5344CB8AC3E}">
        <p14:creationId xmlns:p14="http://schemas.microsoft.com/office/powerpoint/2010/main" val="1303492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 name="Google Shape;223;p22">
            <a:extLst>
              <a:ext uri="{FF2B5EF4-FFF2-40B4-BE49-F238E27FC236}">
                <a16:creationId xmlns:a16="http://schemas.microsoft.com/office/drawing/2014/main" id="{0239E637-7FF2-4B0D-BE12-CC41914D9B71}"/>
              </a:ext>
            </a:extLst>
          </p:cNvPr>
          <p:cNvSpPr txBox="1">
            <a:spLocks/>
          </p:cNvSpPr>
          <p:nvPr/>
        </p:nvSpPr>
        <p:spPr>
          <a:xfrm>
            <a:off x="2824760" y="93816"/>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تأثير التكافل على المشتركين بها </a:t>
            </a:r>
          </a:p>
        </p:txBody>
      </p:sp>
      <p:sp>
        <p:nvSpPr>
          <p:cNvPr id="7" name="Rectangle 2">
            <a:extLst>
              <a:ext uri="{FF2B5EF4-FFF2-40B4-BE49-F238E27FC236}">
                <a16:creationId xmlns:a16="http://schemas.microsoft.com/office/drawing/2014/main" id="{E6637354-9587-4267-BC8F-29DD0000C625}"/>
              </a:ext>
            </a:extLst>
          </p:cNvPr>
          <p:cNvSpPr txBox="1">
            <a:spLocks noChangeArrowheads="1"/>
          </p:cNvSpPr>
          <p:nvPr/>
        </p:nvSpPr>
        <p:spPr bwMode="auto">
          <a:xfrm>
            <a:off x="0" y="1107714"/>
            <a:ext cx="9158113" cy="72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algn="ctr">
              <a:spcBef>
                <a:spcPct val="0"/>
              </a:spcBef>
            </a:pPr>
            <a:br>
              <a:rPr lang="en-US" altLang="he-IL" sz="3200" b="1" u="sng" dirty="0">
                <a:solidFill>
                  <a:srgbClr val="424242"/>
                </a:solidFill>
                <a:latin typeface="Arial" panose="020B0604020202020204" pitchFamily="34" charset="0"/>
                <a:ea typeface="Open Sans Hebrew Condensed"/>
                <a:cs typeface="Arial" panose="020B0604020202020204" pitchFamily="34" charset="0"/>
              </a:rPr>
            </a:br>
            <a:r>
              <a:rPr lang="ar-SA" altLang="he-IL" sz="3200" dirty="0">
                <a:solidFill>
                  <a:srgbClr val="424242"/>
                </a:solidFill>
                <a:latin typeface="Arial" panose="020B0604020202020204" pitchFamily="34" charset="0"/>
                <a:ea typeface="Open Sans Hebrew Condensed"/>
                <a:cs typeface="Arial" panose="020B0604020202020204" pitchFamily="34" charset="0"/>
              </a:rPr>
              <a:t>ربح وخسارة بأنواع مختلفة من التكافل</a:t>
            </a:r>
            <a:endParaRPr lang="en-US" altLang="he-IL" sz="3200" b="1" dirty="0">
              <a:solidFill>
                <a:srgbClr val="424242"/>
              </a:solidFill>
              <a:latin typeface="Arial" panose="020B0604020202020204" pitchFamily="34" charset="0"/>
              <a:ea typeface="Open Sans Hebrew Condensed"/>
              <a:cs typeface="Arial" panose="020B0604020202020204" pitchFamily="34" charset="0"/>
            </a:endParaRPr>
          </a:p>
        </p:txBody>
      </p:sp>
      <p:graphicFrame>
        <p:nvGraphicFramePr>
          <p:cNvPr id="8" name="טבלה 4">
            <a:extLst>
              <a:ext uri="{FF2B5EF4-FFF2-40B4-BE49-F238E27FC236}">
                <a16:creationId xmlns:a16="http://schemas.microsoft.com/office/drawing/2014/main" id="{5F8A5186-C4A3-4BAA-807D-410276AD058B}"/>
              </a:ext>
            </a:extLst>
          </p:cNvPr>
          <p:cNvGraphicFramePr>
            <a:graphicFrameLocks noGrp="1"/>
          </p:cNvGraphicFramePr>
          <p:nvPr>
            <p:extLst>
              <p:ext uri="{D42A27DB-BD31-4B8C-83A1-F6EECF244321}">
                <p14:modId xmlns:p14="http://schemas.microsoft.com/office/powerpoint/2010/main" val="3233020127"/>
              </p:ext>
            </p:extLst>
          </p:nvPr>
        </p:nvGraphicFramePr>
        <p:xfrm>
          <a:off x="1271219" y="2167702"/>
          <a:ext cx="6903396" cy="3361956"/>
        </p:xfrm>
        <a:graphic>
          <a:graphicData uri="http://schemas.openxmlformats.org/drawingml/2006/table">
            <a:tbl>
              <a:tblPr rtl="1" firstRow="1" bandRow="1"/>
              <a:tblGrid>
                <a:gridCol w="1725849">
                  <a:extLst>
                    <a:ext uri="{9D8B030D-6E8A-4147-A177-3AD203B41FA5}">
                      <a16:colId xmlns:a16="http://schemas.microsoft.com/office/drawing/2014/main" val="845187186"/>
                    </a:ext>
                  </a:extLst>
                </a:gridCol>
                <a:gridCol w="1725849">
                  <a:extLst>
                    <a:ext uri="{9D8B030D-6E8A-4147-A177-3AD203B41FA5}">
                      <a16:colId xmlns:a16="http://schemas.microsoft.com/office/drawing/2014/main" val="1754216516"/>
                    </a:ext>
                  </a:extLst>
                </a:gridCol>
                <a:gridCol w="1725849">
                  <a:extLst>
                    <a:ext uri="{9D8B030D-6E8A-4147-A177-3AD203B41FA5}">
                      <a16:colId xmlns:a16="http://schemas.microsoft.com/office/drawing/2014/main" val="528383755"/>
                    </a:ext>
                  </a:extLst>
                </a:gridCol>
                <a:gridCol w="1725849">
                  <a:extLst>
                    <a:ext uri="{9D8B030D-6E8A-4147-A177-3AD203B41FA5}">
                      <a16:colId xmlns:a16="http://schemas.microsoft.com/office/drawing/2014/main" val="3415971741"/>
                    </a:ext>
                  </a:extLst>
                </a:gridCol>
              </a:tblGrid>
              <a:tr h="995178">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أنواع</a:t>
                      </a:r>
                      <a:r>
                        <a:rPr lang="ar-SA" sz="2800" baseline="0" dirty="0"/>
                        <a:t> من العلاقات المتبادلة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تطفل</a:t>
                      </a:r>
                      <a:r>
                        <a:rPr lang="ar-SA" sz="2800" baseline="0" dirty="0"/>
                        <a:t>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تعايش</a:t>
                      </a:r>
                      <a:r>
                        <a:rPr lang="ar-SA" sz="2800" baseline="0" dirty="0"/>
                        <a:t>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تبادل</a:t>
                      </a:r>
                      <a:r>
                        <a:rPr lang="ar-SA" sz="2800" baseline="0" dirty="0"/>
                        <a:t> منفعي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extLst>
                  <a:ext uri="{0D108BD9-81ED-4DB2-BD59-A6C34878D82A}">
                    <a16:rowId xmlns:a16="http://schemas.microsoft.com/office/drawing/2014/main" val="705996992"/>
                  </a:ext>
                </a:extLst>
              </a:tr>
              <a:tr h="99517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ar-SA" sz="2800" dirty="0"/>
                        <a:t>مشترك (</a:t>
                      </a:r>
                      <a:r>
                        <a:rPr lang="ar-SA" sz="2800" baseline="0" dirty="0"/>
                        <a:t>أ)</a:t>
                      </a:r>
                      <a:endParaRPr lang="he-IL" sz="28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endParaRPr lang="he-IL" sz="28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endParaRPr lang="he-IL" sz="28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endParaRPr lang="he-IL" sz="28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extLst>
                  <a:ext uri="{0D108BD9-81ED-4DB2-BD59-A6C34878D82A}">
                    <a16:rowId xmlns:a16="http://schemas.microsoft.com/office/drawing/2014/main" val="3528239884"/>
                  </a:ext>
                </a:extLst>
              </a:tr>
              <a:tr h="99517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ar-SA" sz="2800" dirty="0"/>
                        <a:t>مشترك</a:t>
                      </a:r>
                      <a:r>
                        <a:rPr lang="ar-SA" sz="2800" baseline="0" dirty="0"/>
                        <a:t> (ب) </a:t>
                      </a:r>
                      <a:endParaRPr lang="he-IL" sz="2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endParaRPr lang="he-IL" sz="2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endParaRPr lang="he-IL" sz="2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endParaRPr lang="he-IL" sz="2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extLst>
                  <a:ext uri="{0D108BD9-81ED-4DB2-BD59-A6C34878D82A}">
                    <a16:rowId xmlns:a16="http://schemas.microsoft.com/office/drawing/2014/main" val="728267836"/>
                  </a:ext>
                </a:extLst>
              </a:tr>
            </a:tbl>
          </a:graphicData>
        </a:graphic>
      </p:graphicFrame>
    </p:spTree>
    <p:extLst>
      <p:ext uri="{BB962C8B-B14F-4D97-AF65-F5344CB8AC3E}">
        <p14:creationId xmlns:p14="http://schemas.microsoft.com/office/powerpoint/2010/main" val="151413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 name="Google Shape;223;p22">
            <a:extLst>
              <a:ext uri="{FF2B5EF4-FFF2-40B4-BE49-F238E27FC236}">
                <a16:creationId xmlns:a16="http://schemas.microsoft.com/office/drawing/2014/main" id="{0239E637-7FF2-4B0D-BE12-CC41914D9B71}"/>
              </a:ext>
            </a:extLst>
          </p:cNvPr>
          <p:cNvSpPr txBox="1">
            <a:spLocks/>
          </p:cNvSpPr>
          <p:nvPr/>
        </p:nvSpPr>
        <p:spPr>
          <a:xfrm>
            <a:off x="2824760" y="93816"/>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تأثير التكافل على المشتركين بها </a:t>
            </a:r>
          </a:p>
        </p:txBody>
      </p:sp>
      <p:sp>
        <p:nvSpPr>
          <p:cNvPr id="7" name="Rectangle 2">
            <a:extLst>
              <a:ext uri="{FF2B5EF4-FFF2-40B4-BE49-F238E27FC236}">
                <a16:creationId xmlns:a16="http://schemas.microsoft.com/office/drawing/2014/main" id="{E6637354-9587-4267-BC8F-29DD0000C625}"/>
              </a:ext>
            </a:extLst>
          </p:cNvPr>
          <p:cNvSpPr txBox="1">
            <a:spLocks noChangeArrowheads="1"/>
          </p:cNvSpPr>
          <p:nvPr/>
        </p:nvSpPr>
        <p:spPr bwMode="auto">
          <a:xfrm>
            <a:off x="0" y="1107714"/>
            <a:ext cx="9158113" cy="72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algn="ctr">
              <a:spcBef>
                <a:spcPct val="0"/>
              </a:spcBef>
            </a:pPr>
            <a:br>
              <a:rPr lang="en-US" altLang="he-IL" sz="3200" b="1" u="sng" dirty="0">
                <a:solidFill>
                  <a:srgbClr val="424242"/>
                </a:solidFill>
                <a:latin typeface="Arial" panose="020B0604020202020204" pitchFamily="34" charset="0"/>
                <a:ea typeface="Open Sans Hebrew Condensed"/>
                <a:cs typeface="Arial" panose="020B0604020202020204" pitchFamily="34" charset="0"/>
              </a:rPr>
            </a:br>
            <a:r>
              <a:rPr lang="ar-SA" altLang="he-IL" sz="3200" dirty="0">
                <a:solidFill>
                  <a:srgbClr val="424242"/>
                </a:solidFill>
                <a:latin typeface="Arial" panose="020B0604020202020204" pitchFamily="34" charset="0"/>
                <a:ea typeface="Open Sans Hebrew Condensed"/>
                <a:cs typeface="Arial" panose="020B0604020202020204" pitchFamily="34" charset="0"/>
              </a:rPr>
              <a:t>ربح وخسارة بأنواع مختلفة من التكافل</a:t>
            </a:r>
            <a:endParaRPr lang="en-US" altLang="he-IL" sz="3200" b="1" dirty="0">
              <a:solidFill>
                <a:srgbClr val="424242"/>
              </a:solidFill>
              <a:latin typeface="Arial" panose="020B0604020202020204" pitchFamily="34" charset="0"/>
              <a:ea typeface="Open Sans Hebrew Condensed"/>
              <a:cs typeface="Arial" panose="020B0604020202020204" pitchFamily="34" charset="0"/>
            </a:endParaRPr>
          </a:p>
        </p:txBody>
      </p:sp>
      <p:graphicFrame>
        <p:nvGraphicFramePr>
          <p:cNvPr id="8" name="טבלה 4">
            <a:extLst>
              <a:ext uri="{FF2B5EF4-FFF2-40B4-BE49-F238E27FC236}">
                <a16:creationId xmlns:a16="http://schemas.microsoft.com/office/drawing/2014/main" id="{5F8A5186-C4A3-4BAA-807D-410276AD058B}"/>
              </a:ext>
            </a:extLst>
          </p:cNvPr>
          <p:cNvGraphicFramePr>
            <a:graphicFrameLocks noGrp="1"/>
          </p:cNvGraphicFramePr>
          <p:nvPr>
            <p:extLst>
              <p:ext uri="{D42A27DB-BD31-4B8C-83A1-F6EECF244321}">
                <p14:modId xmlns:p14="http://schemas.microsoft.com/office/powerpoint/2010/main" val="2001015712"/>
              </p:ext>
            </p:extLst>
          </p:nvPr>
        </p:nvGraphicFramePr>
        <p:xfrm>
          <a:off x="1271219" y="2167702"/>
          <a:ext cx="6903396" cy="3361956"/>
        </p:xfrm>
        <a:graphic>
          <a:graphicData uri="http://schemas.openxmlformats.org/drawingml/2006/table">
            <a:tbl>
              <a:tblPr rtl="1" firstRow="1" bandRow="1"/>
              <a:tblGrid>
                <a:gridCol w="1725849">
                  <a:extLst>
                    <a:ext uri="{9D8B030D-6E8A-4147-A177-3AD203B41FA5}">
                      <a16:colId xmlns:a16="http://schemas.microsoft.com/office/drawing/2014/main" val="845187186"/>
                    </a:ext>
                  </a:extLst>
                </a:gridCol>
                <a:gridCol w="1725849">
                  <a:extLst>
                    <a:ext uri="{9D8B030D-6E8A-4147-A177-3AD203B41FA5}">
                      <a16:colId xmlns:a16="http://schemas.microsoft.com/office/drawing/2014/main" val="1754216516"/>
                    </a:ext>
                  </a:extLst>
                </a:gridCol>
                <a:gridCol w="1725849">
                  <a:extLst>
                    <a:ext uri="{9D8B030D-6E8A-4147-A177-3AD203B41FA5}">
                      <a16:colId xmlns:a16="http://schemas.microsoft.com/office/drawing/2014/main" val="528383755"/>
                    </a:ext>
                  </a:extLst>
                </a:gridCol>
                <a:gridCol w="1725849">
                  <a:extLst>
                    <a:ext uri="{9D8B030D-6E8A-4147-A177-3AD203B41FA5}">
                      <a16:colId xmlns:a16="http://schemas.microsoft.com/office/drawing/2014/main" val="3415971741"/>
                    </a:ext>
                  </a:extLst>
                </a:gridCol>
              </a:tblGrid>
              <a:tr h="995178">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أنواع</a:t>
                      </a:r>
                      <a:r>
                        <a:rPr lang="ar-SA" sz="2800" baseline="0" dirty="0"/>
                        <a:t> من العلاقات المتبادلة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تطفل</a:t>
                      </a:r>
                      <a:r>
                        <a:rPr lang="ar-SA" sz="2800" baseline="0" dirty="0"/>
                        <a:t>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تعايش</a:t>
                      </a:r>
                      <a:r>
                        <a:rPr lang="ar-SA" sz="2800" baseline="0" dirty="0"/>
                        <a:t>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rtl="1"/>
                      <a:r>
                        <a:rPr lang="ar-SA" sz="2800" dirty="0"/>
                        <a:t>تبادل</a:t>
                      </a:r>
                      <a:r>
                        <a:rPr lang="ar-SA" sz="2800" baseline="0" dirty="0"/>
                        <a:t> منفعي </a:t>
                      </a:r>
                      <a:endParaRPr lang="he-IL" sz="28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152C9"/>
                    </a:solidFill>
                  </a:tcPr>
                </a:tc>
                <a:extLst>
                  <a:ext uri="{0D108BD9-81ED-4DB2-BD59-A6C34878D82A}">
                    <a16:rowId xmlns:a16="http://schemas.microsoft.com/office/drawing/2014/main" val="705996992"/>
                  </a:ext>
                </a:extLst>
              </a:tr>
              <a:tr h="99517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ar-SA" sz="2800" dirty="0"/>
                        <a:t>مشترك (</a:t>
                      </a:r>
                      <a:r>
                        <a:rPr lang="ar-SA" sz="2800" baseline="0" dirty="0"/>
                        <a:t>أ)</a:t>
                      </a:r>
                      <a:endParaRPr lang="he-IL" sz="28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he-IL" sz="4000" dirty="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he-IL" sz="4000" dirty="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he-IL" sz="4000" dirty="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40000"/>
                      </a:srgbClr>
                    </a:solidFill>
                  </a:tcPr>
                </a:tc>
                <a:extLst>
                  <a:ext uri="{0D108BD9-81ED-4DB2-BD59-A6C34878D82A}">
                    <a16:rowId xmlns:a16="http://schemas.microsoft.com/office/drawing/2014/main" val="3528239884"/>
                  </a:ext>
                </a:extLst>
              </a:tr>
              <a:tr h="99517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ar-SA" sz="2800" dirty="0"/>
                        <a:t>مشترك</a:t>
                      </a:r>
                      <a:r>
                        <a:rPr lang="ar-SA" sz="2800" baseline="0" dirty="0"/>
                        <a:t> (ب) </a:t>
                      </a:r>
                      <a:endParaRPr lang="he-IL" sz="2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he-IL" sz="40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he-IL" sz="4000"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rtl="1"/>
                      <a:r>
                        <a:rPr lang="he-IL" sz="40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152C9">
                        <a:tint val="20000"/>
                      </a:srgbClr>
                    </a:solidFill>
                  </a:tcPr>
                </a:tc>
                <a:extLst>
                  <a:ext uri="{0D108BD9-81ED-4DB2-BD59-A6C34878D82A}">
                    <a16:rowId xmlns:a16="http://schemas.microsoft.com/office/drawing/2014/main" val="728267836"/>
                  </a:ext>
                </a:extLst>
              </a:tr>
            </a:tbl>
          </a:graphicData>
        </a:graphic>
      </p:graphicFrame>
    </p:spTree>
    <p:extLst>
      <p:ext uri="{BB962C8B-B14F-4D97-AF65-F5344CB8AC3E}">
        <p14:creationId xmlns:p14="http://schemas.microsoft.com/office/powerpoint/2010/main" val="2536237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223;p22">
            <a:extLst>
              <a:ext uri="{FF2B5EF4-FFF2-40B4-BE49-F238E27FC236}">
                <a16:creationId xmlns:a16="http://schemas.microsoft.com/office/drawing/2014/main" id="{6726CAB9-1AC3-4DFF-8507-724E5D696FB8}"/>
              </a:ext>
            </a:extLst>
          </p:cNvPr>
          <p:cNvSpPr txBox="1">
            <a:spLocks/>
          </p:cNvSpPr>
          <p:nvPr/>
        </p:nvSpPr>
        <p:spPr>
          <a:xfrm>
            <a:off x="3231715" y="129216"/>
            <a:ext cx="5014599"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4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علاقات متبادلة – تكافل</a:t>
            </a:r>
          </a:p>
        </p:txBody>
      </p:sp>
      <p:sp>
        <p:nvSpPr>
          <p:cNvPr id="7" name="Rectangle 2">
            <a:extLst>
              <a:ext uri="{FF2B5EF4-FFF2-40B4-BE49-F238E27FC236}">
                <a16:creationId xmlns:a16="http://schemas.microsoft.com/office/drawing/2014/main" id="{D4A68E65-E465-4328-A3C1-11BA1C4C2BA0}"/>
              </a:ext>
            </a:extLst>
          </p:cNvPr>
          <p:cNvSpPr>
            <a:spLocks noChangeArrowheads="1"/>
          </p:cNvSpPr>
          <p:nvPr/>
        </p:nvSpPr>
        <p:spPr bwMode="auto">
          <a:xfrm>
            <a:off x="1785662" y="761220"/>
            <a:ext cx="11283159" cy="563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algn="r" defTabSz="336550" rtl="1">
              <a:lnSpc>
                <a:spcPct val="90000"/>
              </a:lnSpc>
              <a:spcBef>
                <a:spcPts val="750"/>
              </a:spcBef>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tabLst>
                <a:tab pos="0" algn="l"/>
                <a:tab pos="334963" algn="l"/>
                <a:tab pos="671513" algn="l"/>
                <a:tab pos="1008063" algn="l"/>
                <a:tab pos="1346200" algn="l"/>
                <a:tab pos="1682750" algn="l"/>
                <a:tab pos="2019300" algn="l"/>
                <a:tab pos="2355850" algn="l"/>
                <a:tab pos="2693988" algn="l"/>
                <a:tab pos="3030538" algn="l"/>
                <a:tab pos="3367088" algn="l"/>
                <a:tab pos="3703638" algn="l"/>
                <a:tab pos="4040188" algn="l"/>
                <a:tab pos="4378325" algn="l"/>
                <a:tab pos="4714875" algn="l"/>
                <a:tab pos="5051425" algn="l"/>
                <a:tab pos="5387975" algn="l"/>
                <a:tab pos="5726113" algn="l"/>
                <a:tab pos="6062663" algn="l"/>
                <a:tab pos="6399213" algn="l"/>
                <a:tab pos="6735763" algn="l"/>
                <a:tab pos="7056438" algn="l"/>
                <a:tab pos="7599363" algn="l"/>
              </a:tabLst>
              <a:defRPr>
                <a:solidFill>
                  <a:srgbClr val="FAF6EB"/>
                </a:solidFill>
                <a:latin typeface="Open Sans Hebrew Light"/>
                <a:ea typeface="Open Sans Hebrew"/>
                <a:cs typeface="Open Sans Hebrew"/>
              </a:defRPr>
            </a:lvl9pPr>
          </a:lstStyle>
          <a:p>
            <a:pPr algn="ctr">
              <a:lnSpc>
                <a:spcPct val="100000"/>
              </a:lnSpc>
              <a:spcBef>
                <a:spcPct val="0"/>
              </a:spcBef>
              <a:buClrTx/>
            </a:pPr>
            <a:r>
              <a:rPr lang="he-IL" altLang="he-IL" sz="3200" dirty="0">
                <a:solidFill>
                  <a:srgbClr val="0070C0"/>
                </a:solidFill>
                <a:latin typeface="Arial" panose="020B0604020202020204" pitchFamily="34" charset="0"/>
                <a:cs typeface="Arial" panose="020B0604020202020204" pitchFamily="34" charset="0"/>
              </a:rPr>
              <a:t>* </a:t>
            </a:r>
            <a:r>
              <a:rPr lang="ar-SA" altLang="he-IL" sz="3200" dirty="0">
                <a:solidFill>
                  <a:srgbClr val="0070C0"/>
                </a:solidFill>
                <a:latin typeface="Arial" panose="020B0604020202020204" pitchFamily="34" charset="0"/>
                <a:cs typeface="Arial" panose="020B0604020202020204" pitchFamily="34" charset="0"/>
              </a:rPr>
              <a:t>تأثير أنواع مختلفة من التكافل على كِبَر مجموعة الانواع المشاركة به</a:t>
            </a:r>
            <a:endParaRPr lang="en-US" altLang="he-IL" sz="3200" dirty="0">
              <a:solidFill>
                <a:srgbClr val="0070C0"/>
              </a:solidFill>
              <a:latin typeface="Arial" panose="020B0604020202020204" pitchFamily="34" charset="0"/>
              <a:cs typeface="Arial" panose="020B0604020202020204" pitchFamily="34" charset="0"/>
            </a:endParaRPr>
          </a:p>
        </p:txBody>
      </p:sp>
      <p:pic>
        <p:nvPicPr>
          <p:cNvPr id="8" name="Picture 11" descr="תוצאת תמונה עבור pollination&quot;">
            <a:extLst>
              <a:ext uri="{FF2B5EF4-FFF2-40B4-BE49-F238E27FC236}">
                <a16:creationId xmlns:a16="http://schemas.microsoft.com/office/drawing/2014/main" id="{F65E956D-3856-4827-8F56-A4993581F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230" y="1584198"/>
            <a:ext cx="3760534" cy="24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תמונה 8">
            <a:extLst>
              <a:ext uri="{FF2B5EF4-FFF2-40B4-BE49-F238E27FC236}">
                <a16:creationId xmlns:a16="http://schemas.microsoft.com/office/drawing/2014/main" id="{75D2AAE9-DC73-4E3D-9973-87E6B1F04688}"/>
              </a:ext>
            </a:extLst>
          </p:cNvPr>
          <p:cNvPicPr/>
          <p:nvPr/>
        </p:nvPicPr>
        <p:blipFill>
          <a:blip r:embed="rId4">
            <a:extLst>
              <a:ext uri="{28A0092B-C50C-407E-A947-70E740481C1C}">
                <a14:useLocalDpi xmlns:a14="http://schemas.microsoft.com/office/drawing/2010/main" val="0"/>
              </a:ext>
            </a:extLst>
          </a:blip>
          <a:stretch>
            <a:fillRect/>
          </a:stretch>
        </p:blipFill>
        <p:spPr>
          <a:xfrm>
            <a:off x="3455506" y="4337255"/>
            <a:ext cx="3032976" cy="2493397"/>
          </a:xfrm>
          <a:prstGeom prst="rect">
            <a:avLst/>
          </a:prstGeom>
        </p:spPr>
      </p:pic>
      <p:pic>
        <p:nvPicPr>
          <p:cNvPr id="10" name="Picture 2" descr="תוצאת תמונה עבור קיפודן">
            <a:extLst>
              <a:ext uri="{FF2B5EF4-FFF2-40B4-BE49-F238E27FC236}">
                <a16:creationId xmlns:a16="http://schemas.microsoft.com/office/drawing/2014/main" id="{0D4ABEE7-A61B-4A13-A10A-52A74B910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4" y="4337255"/>
            <a:ext cx="3324532" cy="24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210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223;p22">
            <a:extLst>
              <a:ext uri="{FF2B5EF4-FFF2-40B4-BE49-F238E27FC236}">
                <a16:creationId xmlns:a16="http://schemas.microsoft.com/office/drawing/2014/main" id="{5A9B5ED8-C8F0-449E-8206-6EDEE2BF855B}"/>
              </a:ext>
            </a:extLst>
          </p:cNvPr>
          <p:cNvSpPr txBox="1">
            <a:spLocks noGrp="1"/>
          </p:cNvSpPr>
          <p:nvPr>
            <p:ph type="title"/>
          </p:nvPr>
        </p:nvSpPr>
        <p:spPr>
          <a:xfrm>
            <a:off x="2707858" y="17859"/>
            <a:ext cx="6776283" cy="540000"/>
          </a:xfrm>
          <a:prstGeom prst="rect">
            <a:avLst/>
          </a:prstGeom>
          <a:solidFill>
            <a:schemeClr val="bg1"/>
          </a:solidFill>
          <a:ln>
            <a:noFill/>
          </a:ln>
        </p:spPr>
        <p:txBody>
          <a:bodyPr spcFirstLastPara="1" wrap="square" lIns="68575" tIns="34275" rIns="68575" bIns="34275" anchor="b" anchorCtr="0">
            <a:noAutofit/>
          </a:bodyPr>
          <a:lstStyle/>
          <a:p>
            <a:pPr marL="0" lvl="0" indent="0" rtl="1">
              <a:lnSpc>
                <a:spcPct val="90000"/>
              </a:lnSpc>
              <a:spcBef>
                <a:spcPts val="0"/>
              </a:spcBef>
              <a:spcAft>
                <a:spcPts val="0"/>
              </a:spcAft>
              <a:buSzPts val="3300"/>
              <a:buNone/>
            </a:pPr>
            <a:r>
              <a:rPr lang="ar-SA" sz="3600" dirty="0">
                <a:latin typeface="Arial" panose="020B0604020202020204" pitchFamily="34" charset="0"/>
                <a:cs typeface="Arial" panose="020B0604020202020204" pitchFamily="34" charset="0"/>
              </a:rPr>
              <a:t>تأثير التكافل على كبر المجموعة </a:t>
            </a:r>
            <a:endParaRPr sz="3600" dirty="0">
              <a:latin typeface="Arial" panose="020B0604020202020204" pitchFamily="34" charset="0"/>
              <a:cs typeface="Arial" panose="020B0604020202020204" pitchFamily="34" charset="0"/>
            </a:endParaRPr>
          </a:p>
        </p:txBody>
      </p:sp>
      <p:graphicFrame>
        <p:nvGraphicFramePr>
          <p:cNvPr id="7" name="תרשים 6">
            <a:extLst>
              <a:ext uri="{FF2B5EF4-FFF2-40B4-BE49-F238E27FC236}">
                <a16:creationId xmlns:a16="http://schemas.microsoft.com/office/drawing/2014/main" id="{CD92F7F2-86AA-4CED-B2BC-5AC91EB6FCDF}"/>
              </a:ext>
            </a:extLst>
          </p:cNvPr>
          <p:cNvGraphicFramePr>
            <a:graphicFrameLocks/>
          </p:cNvGraphicFramePr>
          <p:nvPr>
            <p:extLst>
              <p:ext uri="{D42A27DB-BD31-4B8C-83A1-F6EECF244321}">
                <p14:modId xmlns:p14="http://schemas.microsoft.com/office/powerpoint/2010/main" val="904828603"/>
              </p:ext>
            </p:extLst>
          </p:nvPr>
        </p:nvGraphicFramePr>
        <p:xfrm>
          <a:off x="281313" y="3018773"/>
          <a:ext cx="6620527" cy="3635919"/>
        </p:xfrm>
        <a:graphic>
          <a:graphicData uri="http://schemas.openxmlformats.org/drawingml/2006/chart">
            <c:chart xmlns:c="http://schemas.openxmlformats.org/drawingml/2006/chart" xmlns:r="http://schemas.openxmlformats.org/officeDocument/2006/relationships" r:id="rId3"/>
          </a:graphicData>
        </a:graphic>
      </p:graphicFrame>
      <p:sp>
        <p:nvSpPr>
          <p:cNvPr id="8" name="תיבת טקסט 7">
            <a:extLst>
              <a:ext uri="{FF2B5EF4-FFF2-40B4-BE49-F238E27FC236}">
                <a16:creationId xmlns:a16="http://schemas.microsoft.com/office/drawing/2014/main" id="{8E133C57-D009-4F94-9ED3-08B8E778B391}"/>
              </a:ext>
            </a:extLst>
          </p:cNvPr>
          <p:cNvSpPr txBox="1"/>
          <p:nvPr/>
        </p:nvSpPr>
        <p:spPr>
          <a:xfrm>
            <a:off x="1503123" y="814899"/>
            <a:ext cx="10510630" cy="1131848"/>
          </a:xfrm>
          <a:prstGeom prst="rect">
            <a:avLst/>
          </a:prstGeom>
          <a:noFill/>
        </p:spPr>
        <p:txBody>
          <a:bodyPr wrap="square" rtlCol="1">
            <a:spAutoFit/>
          </a:bodyPr>
          <a:lstStyle/>
          <a:p>
            <a:pPr algn="r" rtl="1">
              <a:lnSpc>
                <a:spcPct val="150000"/>
              </a:lnSpc>
            </a:pPr>
            <a:r>
              <a:rPr lang="ar-SA" sz="2400" dirty="0">
                <a:latin typeface="Arial" panose="020B0604020202020204" pitchFamily="34" charset="0"/>
                <a:cs typeface="Arial" panose="020B0604020202020204" pitchFamily="34" charset="0"/>
              </a:rPr>
              <a:t>الطريقة لفحص تأثير العلاقات المتبادلة على الانواع المختلفة هي بواسطة </a:t>
            </a:r>
            <a:r>
              <a:rPr lang="ar-SA" sz="2400" b="1" dirty="0">
                <a:solidFill>
                  <a:srgbClr val="0070C0"/>
                </a:solidFill>
                <a:latin typeface="Arial" panose="020B0604020202020204" pitchFamily="34" charset="0"/>
                <a:cs typeface="Arial" panose="020B0604020202020204" pitchFamily="34" charset="0"/>
              </a:rPr>
              <a:t>تنميتها معا وعلى انفراد</a:t>
            </a:r>
          </a:p>
          <a:p>
            <a:pPr algn="r" rtl="1">
              <a:lnSpc>
                <a:spcPct val="150000"/>
              </a:lnSpc>
            </a:pPr>
            <a:r>
              <a:rPr lang="en-US" sz="2400" dirty="0">
                <a:latin typeface="Arial" panose="020B0604020202020204" pitchFamily="34" charset="0"/>
                <a:cs typeface="Arial" panose="020B0604020202020204" pitchFamily="34" charset="0"/>
              </a:rPr>
              <a:t> </a:t>
            </a:r>
            <a:r>
              <a:rPr lang="ar-SA" sz="2400" dirty="0">
                <a:latin typeface="Arial" panose="020B0604020202020204" pitchFamily="34" charset="0"/>
                <a:cs typeface="Arial" panose="020B0604020202020204" pitchFamily="34" charset="0"/>
              </a:rPr>
              <a:t>وفحص كبر المجموعة لكل واحد منها في الحالتين.  </a:t>
            </a:r>
            <a:endParaRPr lang="he-IL" sz="2400" dirty="0">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661A31F8-FCF2-4221-9D2E-554C9D446113}"/>
              </a:ext>
            </a:extLst>
          </p:cNvPr>
          <p:cNvSpPr txBox="1"/>
          <p:nvPr/>
        </p:nvSpPr>
        <p:spPr>
          <a:xfrm>
            <a:off x="4166992" y="6239193"/>
            <a:ext cx="824108" cy="307777"/>
          </a:xfrm>
          <a:prstGeom prst="rect">
            <a:avLst/>
          </a:prstGeom>
          <a:solidFill>
            <a:schemeClr val="bg1"/>
          </a:solidFill>
        </p:spPr>
        <p:txBody>
          <a:bodyPr wrap="square" rtlCol="1">
            <a:spAutoFit/>
          </a:bodyPr>
          <a:lstStyle/>
          <a:p>
            <a:pPr algn="ctr" rtl="1"/>
            <a:r>
              <a:rPr lang="ar-SA" b="1" dirty="0"/>
              <a:t>نوع (ب)</a:t>
            </a:r>
            <a:endParaRPr lang="he-IL" b="1" dirty="0"/>
          </a:p>
        </p:txBody>
      </p:sp>
      <p:sp>
        <p:nvSpPr>
          <p:cNvPr id="11" name="תיבת טקסט 10">
            <a:extLst>
              <a:ext uri="{FF2B5EF4-FFF2-40B4-BE49-F238E27FC236}">
                <a16:creationId xmlns:a16="http://schemas.microsoft.com/office/drawing/2014/main" id="{415EC86B-5738-437E-81E4-41A74686CEAC}"/>
              </a:ext>
            </a:extLst>
          </p:cNvPr>
          <p:cNvSpPr txBox="1"/>
          <p:nvPr/>
        </p:nvSpPr>
        <p:spPr>
          <a:xfrm>
            <a:off x="3179522" y="6239194"/>
            <a:ext cx="703546" cy="307777"/>
          </a:xfrm>
          <a:prstGeom prst="rect">
            <a:avLst/>
          </a:prstGeom>
          <a:solidFill>
            <a:schemeClr val="bg1"/>
          </a:solidFill>
        </p:spPr>
        <p:txBody>
          <a:bodyPr wrap="square" rtlCol="1">
            <a:spAutoFit/>
          </a:bodyPr>
          <a:lstStyle/>
          <a:p>
            <a:pPr algn="ctr" rtl="1"/>
            <a:r>
              <a:rPr lang="ar-SA" b="1" dirty="0"/>
              <a:t>نوع أ</a:t>
            </a:r>
            <a:endParaRPr lang="he-IL" b="1" dirty="0"/>
          </a:p>
        </p:txBody>
      </p:sp>
    </p:spTree>
    <p:extLst>
      <p:ext uri="{BB962C8B-B14F-4D97-AF65-F5344CB8AC3E}">
        <p14:creationId xmlns:p14="http://schemas.microsoft.com/office/powerpoint/2010/main" val="298633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 name="Google Shape;223;p22">
            <a:extLst>
              <a:ext uri="{FF2B5EF4-FFF2-40B4-BE49-F238E27FC236}">
                <a16:creationId xmlns:a16="http://schemas.microsoft.com/office/drawing/2014/main" id="{370B37BD-D4B4-451F-A439-038378C69EAE}"/>
              </a:ext>
            </a:extLst>
          </p:cNvPr>
          <p:cNvSpPr txBox="1">
            <a:spLocks/>
          </p:cNvSpPr>
          <p:nvPr/>
        </p:nvSpPr>
        <p:spPr>
          <a:xfrm>
            <a:off x="2871444" y="189828"/>
            <a:ext cx="6449112"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3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تأثير التكافل على كِبَر المجموعة </a:t>
            </a:r>
          </a:p>
        </p:txBody>
      </p:sp>
      <p:graphicFrame>
        <p:nvGraphicFramePr>
          <p:cNvPr id="7" name="תרשים 6">
            <a:extLst>
              <a:ext uri="{FF2B5EF4-FFF2-40B4-BE49-F238E27FC236}">
                <a16:creationId xmlns:a16="http://schemas.microsoft.com/office/drawing/2014/main" id="{9A960615-35A2-4481-82A5-EF064D916340}"/>
              </a:ext>
            </a:extLst>
          </p:cNvPr>
          <p:cNvGraphicFramePr>
            <a:graphicFrameLocks/>
          </p:cNvGraphicFramePr>
          <p:nvPr>
            <p:extLst>
              <p:ext uri="{D42A27DB-BD31-4B8C-83A1-F6EECF244321}">
                <p14:modId xmlns:p14="http://schemas.microsoft.com/office/powerpoint/2010/main" val="4090025824"/>
              </p:ext>
            </p:extLst>
          </p:nvPr>
        </p:nvGraphicFramePr>
        <p:xfrm>
          <a:off x="2229634" y="1187085"/>
          <a:ext cx="6663352" cy="4900564"/>
        </p:xfrm>
        <a:graphic>
          <a:graphicData uri="http://schemas.openxmlformats.org/drawingml/2006/chart">
            <c:chart xmlns:c="http://schemas.openxmlformats.org/drawingml/2006/chart" xmlns:r="http://schemas.openxmlformats.org/officeDocument/2006/relationships" r:id="rId3"/>
          </a:graphicData>
        </a:graphic>
      </p:graphicFrame>
      <p:pic>
        <p:nvPicPr>
          <p:cNvPr id="8" name="תמונה 12">
            <a:extLst>
              <a:ext uri="{FF2B5EF4-FFF2-40B4-BE49-F238E27FC236}">
                <a16:creationId xmlns:a16="http://schemas.microsoft.com/office/drawing/2014/main" id="{A87907B5-4B2B-4C31-BE92-35F8B0B5D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08" y="1508583"/>
            <a:ext cx="1141076"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תיבת טקסט 1">
            <a:extLst>
              <a:ext uri="{FF2B5EF4-FFF2-40B4-BE49-F238E27FC236}">
                <a16:creationId xmlns:a16="http://schemas.microsoft.com/office/drawing/2014/main" id="{95F943C5-6351-4951-91BC-E7744A875539}"/>
              </a:ext>
            </a:extLst>
          </p:cNvPr>
          <p:cNvSpPr txBox="1"/>
          <p:nvPr/>
        </p:nvSpPr>
        <p:spPr>
          <a:xfrm>
            <a:off x="5642207" y="5758597"/>
            <a:ext cx="824108"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(ب)</a:t>
            </a:r>
            <a:endParaRPr lang="he-IL" b="1" dirty="0">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C6BFE62E-50D8-4233-B1EA-B2182D5441B8}"/>
              </a:ext>
            </a:extLst>
          </p:cNvPr>
          <p:cNvSpPr txBox="1"/>
          <p:nvPr/>
        </p:nvSpPr>
        <p:spPr>
          <a:xfrm>
            <a:off x="4639327" y="5779872"/>
            <a:ext cx="703546"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أ</a:t>
            </a:r>
            <a:endParaRPr lang="he-I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900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
          <p:cNvSpPr txBox="1">
            <a:spLocks noGrp="1"/>
          </p:cNvSpPr>
          <p:nvPr>
            <p:ph type="ctrTitle"/>
          </p:nvPr>
        </p:nvSpPr>
        <p:spPr>
          <a:xfrm>
            <a:off x="316524" y="1227991"/>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ar-SA" sz="3600" dirty="0">
                <a:latin typeface="Tahoma" panose="020B0604030504040204" pitchFamily="34" charset="0"/>
                <a:ea typeface="Tahoma" panose="020B0604030504040204" pitchFamily="34" charset="0"/>
                <a:cs typeface="+mn-cs"/>
              </a:rPr>
              <a:t>علاقات متبادلة – </a:t>
            </a:r>
            <a:r>
              <a:rPr lang="ar-SA" sz="3600" dirty="0" err="1">
                <a:latin typeface="Tahoma" panose="020B0604030504040204" pitchFamily="34" charset="0"/>
                <a:ea typeface="Tahoma" panose="020B0604030504040204" pitchFamily="34" charset="0"/>
                <a:cs typeface="+mn-cs"/>
              </a:rPr>
              <a:t>سِمبيوزا</a:t>
            </a:r>
            <a:r>
              <a:rPr lang="ar-SA" sz="3600" dirty="0">
                <a:latin typeface="Tahoma" panose="020B0604030504040204" pitchFamily="34" charset="0"/>
                <a:ea typeface="Tahoma" panose="020B0604030504040204" pitchFamily="34" charset="0"/>
                <a:cs typeface="+mn-cs"/>
              </a:rPr>
              <a:t> </a:t>
            </a:r>
            <a:r>
              <a:rPr lang="he-IL" sz="3600" dirty="0">
                <a:latin typeface="Tahoma" panose="020B0604030504040204" pitchFamily="34" charset="0"/>
                <a:ea typeface="Tahoma" panose="020B0604030504040204" pitchFamily="34" charset="0"/>
                <a:cs typeface="+mn-cs"/>
              </a:rPr>
              <a:t>(</a:t>
            </a:r>
            <a:r>
              <a:rPr lang="ar-SA" sz="3600" dirty="0">
                <a:latin typeface="Tahoma" panose="020B0604030504040204" pitchFamily="34" charset="0"/>
                <a:ea typeface="Tahoma" panose="020B0604030504040204" pitchFamily="34" charset="0"/>
                <a:cs typeface="+mn-cs"/>
              </a:rPr>
              <a:t>تكافل)</a:t>
            </a:r>
            <a:br>
              <a:rPr lang="he-IL" sz="3600" dirty="0">
                <a:latin typeface="Tahoma" panose="020B0604030504040204" pitchFamily="34" charset="0"/>
                <a:ea typeface="Tahoma" panose="020B0604030504040204" pitchFamily="34" charset="0"/>
                <a:cs typeface="+mn-cs"/>
              </a:rPr>
            </a:br>
            <a:r>
              <a:rPr lang="he-IL" sz="3600" dirty="0">
                <a:latin typeface="Tahoma" panose="020B0604030504040204" pitchFamily="34" charset="0"/>
                <a:ea typeface="Tahoma" panose="020B0604030504040204" pitchFamily="34" charset="0"/>
                <a:cs typeface="+mn-cs"/>
              </a:rPr>
              <a:t>יחסי גומלין - סימביוזה</a:t>
            </a:r>
            <a:endParaRPr sz="3600" dirty="0">
              <a:latin typeface="Tahoma" panose="020B0604030504040204" pitchFamily="34" charset="0"/>
              <a:ea typeface="Tahoma" panose="020B0604030504040204" pitchFamily="34" charset="0"/>
              <a:cs typeface="+mn-cs"/>
            </a:endParaRPr>
          </a:p>
        </p:txBody>
      </p:sp>
      <p:sp>
        <p:nvSpPr>
          <p:cNvPr id="115" name="Google Shape;115;p2"/>
          <p:cNvSpPr txBox="1">
            <a:spLocks noGrp="1"/>
          </p:cNvSpPr>
          <p:nvPr>
            <p:ph type="subTitle" idx="1"/>
          </p:nvPr>
        </p:nvSpPr>
        <p:spPr>
          <a:xfrm>
            <a:off x="0" y="2394968"/>
            <a:ext cx="12192000" cy="580534"/>
          </a:xfrm>
          <a:prstGeom prst="rect">
            <a:avLst/>
          </a:prstGeom>
          <a:noFill/>
          <a:ln>
            <a:noFill/>
          </a:ln>
        </p:spPr>
        <p:txBody>
          <a:bodyPr spcFirstLastPara="1" wrap="square" lIns="36000" tIns="36000" rIns="36000" bIns="36000" anchor="ctr" anchorCtr="0">
            <a:spAutoFit/>
          </a:bodyPr>
          <a:lstStyle/>
          <a:p>
            <a:pPr marL="0" lvl="0" indent="0" algn="ctr" rtl="1">
              <a:lnSpc>
                <a:spcPct val="100000"/>
              </a:lnSpc>
              <a:spcBef>
                <a:spcPts val="0"/>
              </a:spcBef>
              <a:spcAft>
                <a:spcPts val="600"/>
              </a:spcAft>
              <a:buClr>
                <a:srgbClr val="002060"/>
              </a:buClr>
              <a:buSzPts val="2800"/>
              <a:buNone/>
            </a:pPr>
            <a:r>
              <a:rPr lang="ar-JO" sz="2800" dirty="0">
                <a:latin typeface="Tahoma" panose="020B0604030504040204" pitchFamily="34" charset="0"/>
                <a:ea typeface="Tahoma" panose="020B0604030504040204" pitchFamily="34" charset="0"/>
                <a:cs typeface="+mn-cs"/>
              </a:rPr>
              <a:t>بيولوجيا </a:t>
            </a:r>
            <a:r>
              <a:rPr lang="he-IL" sz="2800" dirty="0">
                <a:cs typeface="+mn-cs"/>
              </a:rPr>
              <a:t> 5 </a:t>
            </a:r>
            <a:r>
              <a:rPr lang="ar-JO" sz="2800" dirty="0">
                <a:latin typeface="Tahoma" panose="020B0604030504040204" pitchFamily="34" charset="0"/>
                <a:ea typeface="Tahoma" panose="020B0604030504040204" pitchFamily="34" charset="0"/>
                <a:cs typeface="+mn-cs"/>
              </a:rPr>
              <a:t>وحدات</a:t>
            </a:r>
            <a:r>
              <a:rPr lang="he-IL" sz="2800" dirty="0">
                <a:cs typeface="+mn-cs"/>
              </a:rPr>
              <a:t> </a:t>
            </a:r>
            <a:endParaRPr sz="2800" dirty="0">
              <a:cs typeface="+mn-cs"/>
            </a:endParaRPr>
          </a:p>
        </p:txBody>
      </p:sp>
      <p:sp>
        <p:nvSpPr>
          <p:cNvPr id="116" name="Google Shape;116;p2"/>
          <p:cNvSpPr txBox="1">
            <a:spLocks noGrp="1"/>
          </p:cNvSpPr>
          <p:nvPr>
            <p:ph type="body" idx="2"/>
          </p:nvPr>
        </p:nvSpPr>
        <p:spPr>
          <a:xfrm>
            <a:off x="316524" y="3462850"/>
            <a:ext cx="12192000" cy="720094"/>
          </a:xfrm>
          <a:prstGeom prst="rect">
            <a:avLst/>
          </a:prstGeom>
          <a:noFill/>
          <a:ln>
            <a:noFill/>
          </a:ln>
        </p:spPr>
        <p:txBody>
          <a:bodyPr spcFirstLastPara="1" wrap="square" lIns="91425" tIns="45700" rIns="91425" bIns="45700" anchor="ctr" anchorCtr="0">
            <a:noAutofit/>
          </a:bodyPr>
          <a:lstStyle/>
          <a:p>
            <a:pPr marL="0" lvl="0" indent="0"/>
            <a:r>
              <a:rPr lang="ar-JO" sz="2400" dirty="0">
                <a:latin typeface="Tahoma" panose="020B0604030504040204" pitchFamily="34" charset="0"/>
                <a:ea typeface="Tahoma" panose="020B0604030504040204" pitchFamily="34" charset="0"/>
                <a:cs typeface="+mn-cs"/>
              </a:rPr>
              <a:t>تحضير المعلمة:</a:t>
            </a:r>
            <a:r>
              <a:rPr lang="he-IL" sz="2400" dirty="0">
                <a:latin typeface="Tahoma" panose="020B0604030504040204" pitchFamily="34" charset="0"/>
                <a:ea typeface="Tahoma" panose="020B0604030504040204" pitchFamily="34" charset="0"/>
                <a:cs typeface="+mn-cs"/>
              </a:rPr>
              <a:t>אסנת </a:t>
            </a:r>
            <a:r>
              <a:rPr lang="he-IL" sz="2400" dirty="0" err="1">
                <a:latin typeface="Tahoma" panose="020B0604030504040204" pitchFamily="34" charset="0"/>
                <a:ea typeface="Tahoma" panose="020B0604030504040204" pitchFamily="34" charset="0"/>
                <a:cs typeface="+mn-cs"/>
              </a:rPr>
              <a:t>יוטקו</a:t>
            </a:r>
            <a:r>
              <a:rPr lang="he-IL" sz="2400" dirty="0">
                <a:latin typeface="Tahoma" panose="020B0604030504040204" pitchFamily="34" charset="0"/>
                <a:ea typeface="Tahoma" panose="020B0604030504040204" pitchFamily="34" charset="0"/>
                <a:cs typeface="+mn-cs"/>
              </a:rPr>
              <a:t> צרפתי</a:t>
            </a:r>
          </a:p>
          <a:p>
            <a:pPr marL="609600" lvl="0" rtl="1">
              <a:lnSpc>
                <a:spcPct val="150000"/>
              </a:lnSpc>
              <a:defRPr/>
            </a:pPr>
            <a:r>
              <a:rPr lang="ar-JO" sz="2400" b="1" dirty="0">
                <a:solidFill>
                  <a:schemeClr val="tx1"/>
                </a:solidFill>
                <a:latin typeface="Tahoma" panose="020B0604030504040204" pitchFamily="34" charset="0"/>
                <a:ea typeface="Tahoma" panose="020B0604030504040204" pitchFamily="34" charset="0"/>
                <a:cs typeface="+mn-cs"/>
                <a:sym typeface="Varela Round"/>
              </a:rPr>
              <a:t>ترجمة معلمة: </a:t>
            </a:r>
            <a:r>
              <a:rPr lang="ar-JO" sz="2400" b="1" dirty="0" err="1">
                <a:solidFill>
                  <a:schemeClr val="tx1"/>
                </a:solidFill>
                <a:latin typeface="Tahoma" panose="020B0604030504040204" pitchFamily="34" charset="0"/>
                <a:ea typeface="Tahoma" panose="020B0604030504040204" pitchFamily="34" charset="0"/>
                <a:cs typeface="+mn-cs"/>
                <a:sym typeface="Varela Round"/>
              </a:rPr>
              <a:t>تاريزة</a:t>
            </a:r>
            <a:r>
              <a:rPr lang="ar-JO" sz="2400" b="1" dirty="0">
                <a:solidFill>
                  <a:schemeClr val="tx1"/>
                </a:solidFill>
                <a:latin typeface="Tahoma" panose="020B0604030504040204" pitchFamily="34" charset="0"/>
                <a:ea typeface="Tahoma" panose="020B0604030504040204" pitchFamily="34" charset="0"/>
                <a:cs typeface="+mn-cs"/>
                <a:sym typeface="Varela Round"/>
              </a:rPr>
              <a:t> </a:t>
            </a:r>
            <a:r>
              <a:rPr lang="ar-JO" sz="2400" b="1" dirty="0" err="1">
                <a:solidFill>
                  <a:schemeClr val="tx1"/>
                </a:solidFill>
                <a:latin typeface="Tahoma" panose="020B0604030504040204" pitchFamily="34" charset="0"/>
                <a:ea typeface="Tahoma" panose="020B0604030504040204" pitchFamily="34" charset="0"/>
                <a:cs typeface="+mn-cs"/>
                <a:sym typeface="Varela Round"/>
              </a:rPr>
              <a:t>كشكوش</a:t>
            </a:r>
            <a:endParaRPr lang="ar-JO" sz="2400" b="1" dirty="0">
              <a:solidFill>
                <a:schemeClr val="tx1"/>
              </a:solidFill>
              <a:latin typeface="Tahoma" panose="020B0604030504040204" pitchFamily="34" charset="0"/>
              <a:ea typeface="Tahoma" panose="020B0604030504040204" pitchFamily="34" charset="0"/>
              <a:cs typeface="+mn-cs"/>
              <a:sym typeface="Varela Round"/>
            </a:endParaRPr>
          </a:p>
          <a:p>
            <a:pPr marL="609600" lvl="0" rtl="1">
              <a:lnSpc>
                <a:spcPct val="150000"/>
              </a:lnSpc>
              <a:defRPr/>
            </a:pPr>
            <a:r>
              <a:rPr kumimoji="0" lang="ar-JO" sz="2400" b="1"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mn-cs"/>
                <a:sym typeface="Varela Round"/>
              </a:rPr>
              <a:t>تقديم:</a:t>
            </a:r>
            <a:r>
              <a:rPr kumimoji="0" lang="ar-SA" sz="2400" b="1"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mn-cs"/>
                <a:sym typeface="Varela Round"/>
              </a:rPr>
              <a:t>د. سهير ريحاني بشارات</a:t>
            </a:r>
            <a:endParaRPr kumimoji="0" lang="ar-JO" sz="2400" b="1"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mn-cs"/>
              <a:sym typeface="Varela Round"/>
            </a:endParaRPr>
          </a:p>
          <a:p>
            <a:pPr marL="0" lvl="0" indent="0"/>
            <a:endParaRPr sz="2400" dirty="0">
              <a:cs typeface="+mn-cs"/>
            </a:endParaRPr>
          </a:p>
        </p:txBody>
      </p:sp>
    </p:spTree>
    <p:extLst>
      <p:ext uri="{BB962C8B-B14F-4D97-AF65-F5344CB8AC3E}">
        <p14:creationId xmlns:p14="http://schemas.microsoft.com/office/powerpoint/2010/main" val="410182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aphicFrame>
        <p:nvGraphicFramePr>
          <p:cNvPr id="5" name="תרשים 4">
            <a:extLst>
              <a:ext uri="{FF2B5EF4-FFF2-40B4-BE49-F238E27FC236}">
                <a16:creationId xmlns:a16="http://schemas.microsoft.com/office/drawing/2014/main" id="{04AC3246-E6A0-4F9E-AF44-C8F570580D70}"/>
              </a:ext>
            </a:extLst>
          </p:cNvPr>
          <p:cNvGraphicFramePr>
            <a:graphicFrameLocks/>
          </p:cNvGraphicFramePr>
          <p:nvPr>
            <p:extLst>
              <p:ext uri="{D42A27DB-BD31-4B8C-83A1-F6EECF244321}">
                <p14:modId xmlns:p14="http://schemas.microsoft.com/office/powerpoint/2010/main" val="4552971"/>
              </p:ext>
            </p:extLst>
          </p:nvPr>
        </p:nvGraphicFramePr>
        <p:xfrm>
          <a:off x="751562" y="1446821"/>
          <a:ext cx="7197894" cy="4624532"/>
        </p:xfrm>
        <a:graphic>
          <a:graphicData uri="http://schemas.openxmlformats.org/drawingml/2006/chart">
            <c:chart xmlns:c="http://schemas.openxmlformats.org/drawingml/2006/chart" xmlns:r="http://schemas.openxmlformats.org/officeDocument/2006/relationships" r:id="rId3"/>
          </a:graphicData>
        </a:graphic>
      </p:graphicFrame>
      <p:sp>
        <p:nvSpPr>
          <p:cNvPr id="7" name="תיבת טקסט 1">
            <a:extLst>
              <a:ext uri="{FF2B5EF4-FFF2-40B4-BE49-F238E27FC236}">
                <a16:creationId xmlns:a16="http://schemas.microsoft.com/office/drawing/2014/main" id="{5DF67128-528D-483F-9CFC-CA3CE79B1926}"/>
              </a:ext>
            </a:extLst>
          </p:cNvPr>
          <p:cNvSpPr txBox="1">
            <a:spLocks noChangeArrowheads="1"/>
          </p:cNvSpPr>
          <p:nvPr/>
        </p:nvSpPr>
        <p:spPr bwMode="auto">
          <a:xfrm>
            <a:off x="5285955" y="3234134"/>
            <a:ext cx="1351360" cy="33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ar-SA" altLang="he-IL" sz="2000" dirty="0">
                <a:solidFill>
                  <a:srgbClr val="424242"/>
                </a:solidFill>
                <a:latin typeface="Arial" panose="020B0604020202020204" pitchFamily="34" charset="0"/>
                <a:ea typeface="Open Sans Hebrew"/>
              </a:rPr>
              <a:t>بعد </a:t>
            </a:r>
            <a:r>
              <a:rPr lang="ar-SA" altLang="he-IL" sz="2000" b="1" dirty="0" err="1">
                <a:solidFill>
                  <a:srgbClr val="424242"/>
                </a:solidFill>
                <a:latin typeface="Arial" panose="020B0604020202020204" pitchFamily="34" charset="0"/>
                <a:ea typeface="Open Sans Hebrew"/>
              </a:rPr>
              <a:t>الإنفصال</a:t>
            </a:r>
            <a:r>
              <a:rPr lang="ar-SA" altLang="he-IL" sz="2000" dirty="0">
                <a:solidFill>
                  <a:srgbClr val="424242"/>
                </a:solidFill>
                <a:latin typeface="Arial" panose="020B0604020202020204" pitchFamily="34" charset="0"/>
                <a:ea typeface="Open Sans Hebrew"/>
              </a:rPr>
              <a:t> </a:t>
            </a:r>
            <a:endParaRPr lang="he-IL" altLang="he-IL" sz="2000" dirty="0">
              <a:solidFill>
                <a:srgbClr val="424242"/>
              </a:solidFill>
              <a:latin typeface="Arial" panose="020B0604020202020204" pitchFamily="34" charset="0"/>
              <a:ea typeface="Open Sans Hebrew"/>
            </a:endParaRPr>
          </a:p>
        </p:txBody>
      </p:sp>
      <p:sp>
        <p:nvSpPr>
          <p:cNvPr id="8" name="תיבת טקסט 1">
            <a:extLst>
              <a:ext uri="{FF2B5EF4-FFF2-40B4-BE49-F238E27FC236}">
                <a16:creationId xmlns:a16="http://schemas.microsoft.com/office/drawing/2014/main" id="{6FCCBB18-0B84-4D23-8D53-F89D9DDE368E}"/>
              </a:ext>
            </a:extLst>
          </p:cNvPr>
          <p:cNvSpPr txBox="1">
            <a:spLocks noChangeArrowheads="1"/>
          </p:cNvSpPr>
          <p:nvPr/>
        </p:nvSpPr>
        <p:spPr bwMode="auto">
          <a:xfrm>
            <a:off x="1584631" y="4114800"/>
            <a:ext cx="1218856" cy="52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rtl="1"/>
            <a:r>
              <a:rPr lang="ar-SA" altLang="he-IL" sz="2000" dirty="0">
                <a:solidFill>
                  <a:srgbClr val="424242"/>
                </a:solidFill>
                <a:latin typeface="Arial" panose="020B0604020202020204" pitchFamily="34" charset="0"/>
                <a:ea typeface="Open Sans Hebrew"/>
              </a:rPr>
              <a:t>تنمية معاً </a:t>
            </a:r>
            <a:endParaRPr lang="he-IL" altLang="he-IL" sz="2000" dirty="0">
              <a:solidFill>
                <a:srgbClr val="424242"/>
              </a:solidFill>
              <a:latin typeface="Arial" panose="020B0604020202020204" pitchFamily="34" charset="0"/>
              <a:ea typeface="Open Sans Hebrew"/>
            </a:endParaRPr>
          </a:p>
        </p:txBody>
      </p:sp>
      <p:cxnSp>
        <p:nvCxnSpPr>
          <p:cNvPr id="9" name="מחבר חץ ישר 11">
            <a:extLst>
              <a:ext uri="{FF2B5EF4-FFF2-40B4-BE49-F238E27FC236}">
                <a16:creationId xmlns:a16="http://schemas.microsoft.com/office/drawing/2014/main" id="{60AB8B05-697A-40F2-8CEB-2CEED14DEF03}"/>
              </a:ext>
            </a:extLst>
          </p:cNvPr>
          <p:cNvCxnSpPr>
            <a:cxnSpLocks noChangeShapeType="1"/>
          </p:cNvCxnSpPr>
          <p:nvPr/>
        </p:nvCxnSpPr>
        <p:spPr bwMode="auto">
          <a:xfrm flipV="1">
            <a:off x="1755620" y="3799829"/>
            <a:ext cx="0" cy="1026319"/>
          </a:xfrm>
          <a:prstGeom prst="straightConnector1">
            <a:avLst/>
          </a:prstGeom>
          <a:noFill/>
          <a:ln w="57150" algn="ctr">
            <a:solidFill>
              <a:srgbClr val="42424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2" descr="תוצאת תמונה עבור symbiosys">
            <a:extLst>
              <a:ext uri="{FF2B5EF4-FFF2-40B4-BE49-F238E27FC236}">
                <a16:creationId xmlns:a16="http://schemas.microsoft.com/office/drawing/2014/main" id="{81EF88EE-D5D1-49E7-B97E-0A71F65BD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5245" y="1409136"/>
            <a:ext cx="2401541" cy="2839646"/>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F66EFE15-A793-4BFE-B9B1-143602EF0B69}"/>
              </a:ext>
            </a:extLst>
          </p:cNvPr>
          <p:cNvSpPr txBox="1"/>
          <p:nvPr/>
        </p:nvSpPr>
        <p:spPr>
          <a:xfrm>
            <a:off x="9745249" y="885916"/>
            <a:ext cx="2241537" cy="523220"/>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تطفل </a:t>
            </a:r>
            <a:endParaRPr kumimoji="0" lang="he-IL"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 name="Google Shape;223;p22">
            <a:extLst>
              <a:ext uri="{FF2B5EF4-FFF2-40B4-BE49-F238E27FC236}">
                <a16:creationId xmlns:a16="http://schemas.microsoft.com/office/drawing/2014/main" id="{C1208DDC-1833-4898-AB5F-37AA38F9433A}"/>
              </a:ext>
            </a:extLst>
          </p:cNvPr>
          <p:cNvSpPr txBox="1">
            <a:spLocks/>
          </p:cNvSpPr>
          <p:nvPr/>
        </p:nvSpPr>
        <p:spPr>
          <a:xfrm>
            <a:off x="2951840" y="99796"/>
            <a:ext cx="5421036"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تأثير التكافل على كبر المجموعة </a:t>
            </a:r>
            <a:endParaRPr kumimoji="0" lang="he-IL"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2" name="תיבת טקסט 1">
            <a:extLst>
              <a:ext uri="{FF2B5EF4-FFF2-40B4-BE49-F238E27FC236}">
                <a16:creationId xmlns:a16="http://schemas.microsoft.com/office/drawing/2014/main" id="{BECFA649-6735-4FDF-BF97-52ABFFA9F36F}"/>
              </a:ext>
            </a:extLst>
          </p:cNvPr>
          <p:cNvSpPr txBox="1"/>
          <p:nvPr/>
        </p:nvSpPr>
        <p:spPr>
          <a:xfrm>
            <a:off x="4325457" y="5709702"/>
            <a:ext cx="824108"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(ب)</a:t>
            </a:r>
            <a:endParaRPr lang="he-IL" b="1" dirty="0">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D80EDF20-032D-49A1-B312-9652C83B8E2C}"/>
              </a:ext>
            </a:extLst>
          </p:cNvPr>
          <p:cNvSpPr txBox="1"/>
          <p:nvPr/>
        </p:nvSpPr>
        <p:spPr>
          <a:xfrm>
            <a:off x="3302872" y="5712270"/>
            <a:ext cx="703546"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أ</a:t>
            </a:r>
            <a:endParaRPr lang="he-I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12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תרשים 2">
            <a:extLst>
              <a:ext uri="{FF2B5EF4-FFF2-40B4-BE49-F238E27FC236}">
                <a16:creationId xmlns:a16="http://schemas.microsoft.com/office/drawing/2014/main" id="{4510C26D-617F-48F7-BB0C-FB2C6CB53DBC}"/>
              </a:ext>
            </a:extLst>
          </p:cNvPr>
          <p:cNvGraphicFramePr>
            <a:graphicFrameLocks/>
          </p:cNvGraphicFramePr>
          <p:nvPr>
            <p:extLst>
              <p:ext uri="{D42A27DB-BD31-4B8C-83A1-F6EECF244321}">
                <p14:modId xmlns:p14="http://schemas.microsoft.com/office/powerpoint/2010/main" val="1004257754"/>
              </p:ext>
            </p:extLst>
          </p:nvPr>
        </p:nvGraphicFramePr>
        <p:xfrm>
          <a:off x="2112901" y="1540701"/>
          <a:ext cx="6604900" cy="4677495"/>
        </p:xfrm>
        <a:graphic>
          <a:graphicData uri="http://schemas.openxmlformats.org/drawingml/2006/chart">
            <c:chart xmlns:c="http://schemas.openxmlformats.org/drawingml/2006/chart" xmlns:r="http://schemas.openxmlformats.org/officeDocument/2006/relationships" r:id="rId3"/>
          </a:graphicData>
        </a:graphic>
      </p:graphicFrame>
      <p:sp>
        <p:nvSpPr>
          <p:cNvPr id="4" name="תיבת טקסט 1">
            <a:extLst>
              <a:ext uri="{FF2B5EF4-FFF2-40B4-BE49-F238E27FC236}">
                <a16:creationId xmlns:a16="http://schemas.microsoft.com/office/drawing/2014/main" id="{53BFF4FD-A289-4BBB-9EAE-1D27DD547A64}"/>
              </a:ext>
            </a:extLst>
          </p:cNvPr>
          <p:cNvSpPr txBox="1">
            <a:spLocks noChangeArrowheads="1"/>
          </p:cNvSpPr>
          <p:nvPr/>
        </p:nvSpPr>
        <p:spPr bwMode="auto">
          <a:xfrm>
            <a:off x="3029335" y="3879448"/>
            <a:ext cx="917972" cy="3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ar-SA" altLang="he-IL" sz="2000" dirty="0">
                <a:solidFill>
                  <a:srgbClr val="424242"/>
                </a:solidFill>
                <a:latin typeface="Arial" panose="020B0604020202020204" pitchFamily="34" charset="0"/>
                <a:ea typeface="Open Sans Hebrew"/>
              </a:rPr>
              <a:t>تنمية معاً </a:t>
            </a:r>
            <a:endParaRPr lang="he-IL" altLang="he-IL" sz="2000" dirty="0">
              <a:solidFill>
                <a:srgbClr val="424242"/>
              </a:solidFill>
              <a:latin typeface="Arial" panose="020B0604020202020204" pitchFamily="34" charset="0"/>
              <a:ea typeface="Open Sans Hebrew"/>
            </a:endParaRPr>
          </a:p>
        </p:txBody>
      </p:sp>
      <p:sp>
        <p:nvSpPr>
          <p:cNvPr id="5" name="תיבת טקסט 1">
            <a:extLst>
              <a:ext uri="{FF2B5EF4-FFF2-40B4-BE49-F238E27FC236}">
                <a16:creationId xmlns:a16="http://schemas.microsoft.com/office/drawing/2014/main" id="{F944FED3-87C5-4059-8A3B-7A2F138CCF91}"/>
              </a:ext>
            </a:extLst>
          </p:cNvPr>
          <p:cNvSpPr txBox="1">
            <a:spLocks noChangeArrowheads="1"/>
          </p:cNvSpPr>
          <p:nvPr/>
        </p:nvSpPr>
        <p:spPr bwMode="auto">
          <a:xfrm>
            <a:off x="4837297" y="3429000"/>
            <a:ext cx="1351360" cy="28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ar-SA" altLang="he-IL" sz="2000" dirty="0">
                <a:solidFill>
                  <a:srgbClr val="424242"/>
                </a:solidFill>
                <a:latin typeface="Arial" panose="020B0604020202020204" pitchFamily="34" charset="0"/>
                <a:ea typeface="Open Sans Hebrew"/>
              </a:rPr>
              <a:t>بعد </a:t>
            </a:r>
            <a:r>
              <a:rPr lang="ar-SA" altLang="he-IL" sz="2000" dirty="0" err="1">
                <a:solidFill>
                  <a:srgbClr val="424242"/>
                </a:solidFill>
                <a:latin typeface="Arial" panose="020B0604020202020204" pitchFamily="34" charset="0"/>
                <a:ea typeface="Open Sans Hebrew"/>
              </a:rPr>
              <a:t>الإنفصال</a:t>
            </a:r>
            <a:endParaRPr lang="he-IL" altLang="he-IL" sz="2000" dirty="0">
              <a:solidFill>
                <a:srgbClr val="424242"/>
              </a:solidFill>
              <a:latin typeface="Arial" panose="020B0604020202020204" pitchFamily="34" charset="0"/>
              <a:ea typeface="Open Sans Hebrew"/>
            </a:endParaRPr>
          </a:p>
        </p:txBody>
      </p:sp>
      <p:pic>
        <p:nvPicPr>
          <p:cNvPr id="6" name="תמונה 12">
            <a:extLst>
              <a:ext uri="{FF2B5EF4-FFF2-40B4-BE49-F238E27FC236}">
                <a16:creationId xmlns:a16="http://schemas.microsoft.com/office/drawing/2014/main" id="{28B63FBD-90AE-494B-9935-D22D44BD5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8" y="1643387"/>
            <a:ext cx="1141076"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23;p22">
            <a:extLst>
              <a:ext uri="{FF2B5EF4-FFF2-40B4-BE49-F238E27FC236}">
                <a16:creationId xmlns:a16="http://schemas.microsoft.com/office/drawing/2014/main" id="{EB48DC43-1E69-4FF9-AA07-6136EF5DC828}"/>
              </a:ext>
            </a:extLst>
          </p:cNvPr>
          <p:cNvSpPr txBox="1">
            <a:spLocks/>
          </p:cNvSpPr>
          <p:nvPr/>
        </p:nvSpPr>
        <p:spPr>
          <a:xfrm>
            <a:off x="3256767" y="79567"/>
            <a:ext cx="5461034"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تأثير التكافل على كبر المجموعة </a:t>
            </a:r>
            <a:endParaRPr kumimoji="0" lang="he-IL"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endParaRPr>
          </a:p>
        </p:txBody>
      </p:sp>
      <p:cxnSp>
        <p:nvCxnSpPr>
          <p:cNvPr id="8" name="מחבר חץ ישר 11">
            <a:extLst>
              <a:ext uri="{FF2B5EF4-FFF2-40B4-BE49-F238E27FC236}">
                <a16:creationId xmlns:a16="http://schemas.microsoft.com/office/drawing/2014/main" id="{1D9E2403-734D-4638-9F9C-823462CCDE42}"/>
              </a:ext>
            </a:extLst>
          </p:cNvPr>
          <p:cNvCxnSpPr>
            <a:cxnSpLocks noChangeShapeType="1"/>
          </p:cNvCxnSpPr>
          <p:nvPr/>
        </p:nvCxnSpPr>
        <p:spPr bwMode="auto">
          <a:xfrm flipV="1">
            <a:off x="3029335" y="3745689"/>
            <a:ext cx="0" cy="1026319"/>
          </a:xfrm>
          <a:prstGeom prst="straightConnector1">
            <a:avLst/>
          </a:prstGeom>
          <a:noFill/>
          <a:ln w="57150" algn="ctr">
            <a:solidFill>
              <a:srgbClr val="42424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תיבת טקסט 1">
            <a:extLst>
              <a:ext uri="{FF2B5EF4-FFF2-40B4-BE49-F238E27FC236}">
                <a16:creationId xmlns:a16="http://schemas.microsoft.com/office/drawing/2014/main" id="{66CD1F0F-118C-4B5C-8899-658450BDD223}"/>
              </a:ext>
            </a:extLst>
          </p:cNvPr>
          <p:cNvSpPr txBox="1"/>
          <p:nvPr/>
        </p:nvSpPr>
        <p:spPr>
          <a:xfrm>
            <a:off x="5326971" y="5886238"/>
            <a:ext cx="824108"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(ب)</a:t>
            </a:r>
            <a:endParaRPr lang="he-IL" b="1" dirty="0">
              <a:latin typeface="Arial" panose="020B0604020202020204" pitchFamily="34" charset="0"/>
              <a:cs typeface="Arial" panose="020B0604020202020204" pitchFamily="34" charset="0"/>
            </a:endParaRPr>
          </a:p>
        </p:txBody>
      </p:sp>
      <p:sp>
        <p:nvSpPr>
          <p:cNvPr id="10" name="תיבת טקסט 9">
            <a:extLst>
              <a:ext uri="{FF2B5EF4-FFF2-40B4-BE49-F238E27FC236}">
                <a16:creationId xmlns:a16="http://schemas.microsoft.com/office/drawing/2014/main" id="{AF7C955B-15FD-46EA-8A77-BEFBE72434A1}"/>
              </a:ext>
            </a:extLst>
          </p:cNvPr>
          <p:cNvSpPr txBox="1"/>
          <p:nvPr/>
        </p:nvSpPr>
        <p:spPr>
          <a:xfrm>
            <a:off x="4279902" y="5886237"/>
            <a:ext cx="703546"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أ</a:t>
            </a:r>
            <a:endParaRPr lang="he-I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6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4977980" y="3962290"/>
            <a:ext cx="117575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endParaRPr lang="he-IL" sz="2000" dirty="0"/>
          </a:p>
        </p:txBody>
      </p:sp>
      <p:graphicFrame>
        <p:nvGraphicFramePr>
          <p:cNvPr id="4" name="תרשים 3">
            <a:extLst>
              <a:ext uri="{FF2B5EF4-FFF2-40B4-BE49-F238E27FC236}">
                <a16:creationId xmlns:a16="http://schemas.microsoft.com/office/drawing/2014/main" id="{28258E24-ADE6-4593-B508-CC86C4956114}"/>
              </a:ext>
            </a:extLst>
          </p:cNvPr>
          <p:cNvGraphicFramePr>
            <a:graphicFrameLocks/>
          </p:cNvGraphicFramePr>
          <p:nvPr>
            <p:extLst>
              <p:ext uri="{D42A27DB-BD31-4B8C-83A1-F6EECF244321}">
                <p14:modId xmlns:p14="http://schemas.microsoft.com/office/powerpoint/2010/main" val="4274875516"/>
              </p:ext>
            </p:extLst>
          </p:nvPr>
        </p:nvGraphicFramePr>
        <p:xfrm>
          <a:off x="281980" y="1804428"/>
          <a:ext cx="7133428" cy="4600498"/>
        </p:xfrm>
        <a:graphic>
          <a:graphicData uri="http://schemas.openxmlformats.org/drawingml/2006/chart">
            <c:chart xmlns:c="http://schemas.openxmlformats.org/drawingml/2006/chart" xmlns:r="http://schemas.openxmlformats.org/officeDocument/2006/relationships" r:id="rId3"/>
          </a:graphicData>
        </a:graphic>
      </p:graphicFrame>
      <p:sp>
        <p:nvSpPr>
          <p:cNvPr id="7" name="תיבת טקסט 6">
            <a:extLst>
              <a:ext uri="{FF2B5EF4-FFF2-40B4-BE49-F238E27FC236}">
                <a16:creationId xmlns:a16="http://schemas.microsoft.com/office/drawing/2014/main" id="{49F8D4FF-59D0-4EDD-9F15-1C802E6E3751}"/>
              </a:ext>
            </a:extLst>
          </p:cNvPr>
          <p:cNvSpPr txBox="1"/>
          <p:nvPr/>
        </p:nvSpPr>
        <p:spPr>
          <a:xfrm>
            <a:off x="8985137" y="1342763"/>
            <a:ext cx="3445905" cy="523220"/>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0" i="0" u="none" strike="noStrike" kern="0" cap="none" spc="0" normalizeH="0" baseline="0" noProof="0" dirty="0">
                <a:ln>
                  <a:noFill/>
                </a:ln>
                <a:solidFill>
                  <a:sysClr val="windowText" lastClr="000000"/>
                </a:solidFill>
                <a:effectLst/>
                <a:uLnTx/>
                <a:uFillTx/>
              </a:rPr>
              <a:t>تبادل منفعة </a:t>
            </a:r>
            <a:endParaRPr kumimoji="0" lang="he-IL" sz="2800" b="0" i="0" u="none" strike="noStrike" kern="0" cap="none" spc="0" normalizeH="0" baseline="0" noProof="0" dirty="0">
              <a:ln>
                <a:noFill/>
              </a:ln>
              <a:solidFill>
                <a:sysClr val="windowText" lastClr="000000"/>
              </a:solidFill>
              <a:effectLst/>
              <a:uLnTx/>
              <a:uFillTx/>
            </a:endParaRPr>
          </a:p>
        </p:txBody>
      </p:sp>
      <p:pic>
        <p:nvPicPr>
          <p:cNvPr id="8" name="Picture 10" descr="תוצאת תמונה עבור comensalism">
            <a:extLst>
              <a:ext uri="{FF2B5EF4-FFF2-40B4-BE49-F238E27FC236}">
                <a16:creationId xmlns:a16="http://schemas.microsoft.com/office/drawing/2014/main" id="{0F3DA579-49F4-4473-8610-6D5A70ACA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137" y="1965976"/>
            <a:ext cx="3206863" cy="213790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23;p22">
            <a:extLst>
              <a:ext uri="{FF2B5EF4-FFF2-40B4-BE49-F238E27FC236}">
                <a16:creationId xmlns:a16="http://schemas.microsoft.com/office/drawing/2014/main" id="{AA91A67D-AA3F-40C7-93B7-9BFC04CCDD3D}"/>
              </a:ext>
            </a:extLst>
          </p:cNvPr>
          <p:cNvSpPr txBox="1">
            <a:spLocks/>
          </p:cNvSpPr>
          <p:nvPr/>
        </p:nvSpPr>
        <p:spPr>
          <a:xfrm>
            <a:off x="2424805" y="199163"/>
            <a:ext cx="6449112"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rPr>
              <a:t>تأثير التكافل على كبر المجموعة </a:t>
            </a:r>
            <a:endParaRPr kumimoji="0" lang="he-IL"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endParaRPr>
          </a:p>
        </p:txBody>
      </p:sp>
      <p:sp>
        <p:nvSpPr>
          <p:cNvPr id="11" name="תיבת טקסט 1">
            <a:extLst>
              <a:ext uri="{FF2B5EF4-FFF2-40B4-BE49-F238E27FC236}">
                <a16:creationId xmlns:a16="http://schemas.microsoft.com/office/drawing/2014/main" id="{861821AD-D291-4476-9764-1DE17B630F63}"/>
              </a:ext>
            </a:extLst>
          </p:cNvPr>
          <p:cNvSpPr txBox="1">
            <a:spLocks noChangeArrowheads="1"/>
          </p:cNvSpPr>
          <p:nvPr/>
        </p:nvSpPr>
        <p:spPr bwMode="auto">
          <a:xfrm>
            <a:off x="1288218" y="4103885"/>
            <a:ext cx="917972" cy="3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ar-SA" altLang="he-IL" sz="2000" dirty="0">
                <a:solidFill>
                  <a:srgbClr val="424242"/>
                </a:solidFill>
                <a:latin typeface="Arial" panose="020B0604020202020204" pitchFamily="34" charset="0"/>
                <a:ea typeface="Open Sans Hebrew"/>
              </a:rPr>
              <a:t>تنمية معاً </a:t>
            </a:r>
            <a:endParaRPr lang="he-IL" altLang="he-IL" sz="2000" dirty="0">
              <a:solidFill>
                <a:srgbClr val="424242"/>
              </a:solidFill>
              <a:latin typeface="Arial" panose="020B0604020202020204" pitchFamily="34" charset="0"/>
              <a:ea typeface="Open Sans Hebrew"/>
            </a:endParaRPr>
          </a:p>
        </p:txBody>
      </p:sp>
      <p:sp>
        <p:nvSpPr>
          <p:cNvPr id="12" name="תיבת טקסט 1">
            <a:extLst>
              <a:ext uri="{FF2B5EF4-FFF2-40B4-BE49-F238E27FC236}">
                <a16:creationId xmlns:a16="http://schemas.microsoft.com/office/drawing/2014/main" id="{B4BF870D-9D97-4221-932E-8AF2FDED1BEC}"/>
              </a:ext>
            </a:extLst>
          </p:cNvPr>
          <p:cNvSpPr txBox="1">
            <a:spLocks noChangeArrowheads="1"/>
          </p:cNvSpPr>
          <p:nvPr/>
        </p:nvSpPr>
        <p:spPr bwMode="auto">
          <a:xfrm>
            <a:off x="3096180" y="3653437"/>
            <a:ext cx="1351360" cy="28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ar-SA" altLang="he-IL" sz="2000" dirty="0">
                <a:solidFill>
                  <a:srgbClr val="424242"/>
                </a:solidFill>
                <a:latin typeface="Arial" panose="020B0604020202020204" pitchFamily="34" charset="0"/>
                <a:ea typeface="Open Sans Hebrew"/>
              </a:rPr>
              <a:t>بعد </a:t>
            </a:r>
            <a:r>
              <a:rPr lang="ar-SA" altLang="he-IL" sz="2000" dirty="0" err="1">
                <a:solidFill>
                  <a:srgbClr val="424242"/>
                </a:solidFill>
                <a:latin typeface="Arial" panose="020B0604020202020204" pitchFamily="34" charset="0"/>
                <a:ea typeface="Open Sans Hebrew"/>
              </a:rPr>
              <a:t>الإنفصال</a:t>
            </a:r>
            <a:endParaRPr lang="he-IL" altLang="he-IL" sz="2000" dirty="0">
              <a:solidFill>
                <a:srgbClr val="424242"/>
              </a:solidFill>
              <a:latin typeface="Arial" panose="020B0604020202020204" pitchFamily="34" charset="0"/>
              <a:ea typeface="Open Sans Hebrew"/>
            </a:endParaRPr>
          </a:p>
        </p:txBody>
      </p:sp>
      <p:cxnSp>
        <p:nvCxnSpPr>
          <p:cNvPr id="13" name="מחבר חץ ישר 11">
            <a:extLst>
              <a:ext uri="{FF2B5EF4-FFF2-40B4-BE49-F238E27FC236}">
                <a16:creationId xmlns:a16="http://schemas.microsoft.com/office/drawing/2014/main" id="{62D01446-93A1-4602-A736-E780926F3736}"/>
              </a:ext>
            </a:extLst>
          </p:cNvPr>
          <p:cNvCxnSpPr>
            <a:cxnSpLocks noChangeShapeType="1"/>
          </p:cNvCxnSpPr>
          <p:nvPr/>
        </p:nvCxnSpPr>
        <p:spPr bwMode="auto">
          <a:xfrm flipV="1">
            <a:off x="1288218" y="3970126"/>
            <a:ext cx="0" cy="1026319"/>
          </a:xfrm>
          <a:prstGeom prst="straightConnector1">
            <a:avLst/>
          </a:prstGeom>
          <a:noFill/>
          <a:ln w="57150" algn="ctr">
            <a:solidFill>
              <a:srgbClr val="42424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תיבת טקסט 1">
            <a:extLst>
              <a:ext uri="{FF2B5EF4-FFF2-40B4-BE49-F238E27FC236}">
                <a16:creationId xmlns:a16="http://schemas.microsoft.com/office/drawing/2014/main" id="{94E1F905-D302-4943-9B21-C0896227E7C9}"/>
              </a:ext>
            </a:extLst>
          </p:cNvPr>
          <p:cNvSpPr txBox="1"/>
          <p:nvPr/>
        </p:nvSpPr>
        <p:spPr>
          <a:xfrm>
            <a:off x="3761012" y="6122201"/>
            <a:ext cx="824108"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(ب)</a:t>
            </a:r>
            <a:endParaRPr lang="he-IL" b="1" dirty="0">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3C9F930A-DE28-4417-9BE8-14338C4DA3C9}"/>
              </a:ext>
            </a:extLst>
          </p:cNvPr>
          <p:cNvSpPr txBox="1"/>
          <p:nvPr/>
        </p:nvSpPr>
        <p:spPr>
          <a:xfrm>
            <a:off x="2719355" y="6115282"/>
            <a:ext cx="703546"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أ</a:t>
            </a:r>
            <a:endParaRPr lang="he-I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98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4977980" y="3962290"/>
            <a:ext cx="117575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endParaRPr lang="he-IL" sz="2000" dirty="0">
              <a:latin typeface="Arial" panose="020B0604020202020204" pitchFamily="34" charset="0"/>
              <a:cs typeface="Arial" panose="020B0604020202020204" pitchFamily="34" charset="0"/>
            </a:endParaRPr>
          </a:p>
        </p:txBody>
      </p:sp>
      <p:graphicFrame>
        <p:nvGraphicFramePr>
          <p:cNvPr id="14" name="תרשים 13">
            <a:extLst>
              <a:ext uri="{FF2B5EF4-FFF2-40B4-BE49-F238E27FC236}">
                <a16:creationId xmlns:a16="http://schemas.microsoft.com/office/drawing/2014/main" id="{14C12389-2A39-4637-A984-E0E877605D76}"/>
              </a:ext>
            </a:extLst>
          </p:cNvPr>
          <p:cNvGraphicFramePr>
            <a:graphicFrameLocks/>
          </p:cNvGraphicFramePr>
          <p:nvPr>
            <p:extLst>
              <p:ext uri="{D42A27DB-BD31-4B8C-83A1-F6EECF244321}">
                <p14:modId xmlns:p14="http://schemas.microsoft.com/office/powerpoint/2010/main" val="1539898803"/>
              </p:ext>
            </p:extLst>
          </p:nvPr>
        </p:nvGraphicFramePr>
        <p:xfrm>
          <a:off x="1680110" y="1323199"/>
          <a:ext cx="7519467" cy="5112497"/>
        </p:xfrm>
        <a:graphic>
          <a:graphicData uri="http://schemas.openxmlformats.org/drawingml/2006/chart">
            <c:chart xmlns:c="http://schemas.openxmlformats.org/drawingml/2006/chart" xmlns:r="http://schemas.openxmlformats.org/officeDocument/2006/relationships" r:id="rId3"/>
          </a:graphicData>
        </a:graphic>
      </p:graphicFrame>
      <p:pic>
        <p:nvPicPr>
          <p:cNvPr id="18" name="תמונה 12">
            <a:extLst>
              <a:ext uri="{FF2B5EF4-FFF2-40B4-BE49-F238E27FC236}">
                <a16:creationId xmlns:a16="http://schemas.microsoft.com/office/drawing/2014/main" id="{892169EE-FAD4-4434-A1CB-64C352441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32" y="2350727"/>
            <a:ext cx="1141076"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223;p22">
            <a:extLst>
              <a:ext uri="{FF2B5EF4-FFF2-40B4-BE49-F238E27FC236}">
                <a16:creationId xmlns:a16="http://schemas.microsoft.com/office/drawing/2014/main" id="{1B5E7104-EC78-4CD6-AD2F-F419BBB50FE6}"/>
              </a:ext>
            </a:extLst>
          </p:cNvPr>
          <p:cNvSpPr txBox="1">
            <a:spLocks/>
          </p:cNvSpPr>
          <p:nvPr/>
        </p:nvSpPr>
        <p:spPr>
          <a:xfrm>
            <a:off x="2623582" y="183075"/>
            <a:ext cx="6449112"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rPr>
              <a:t>تأثير التكافل على كبر المجموعة </a:t>
            </a:r>
            <a:endParaRPr kumimoji="0" lang="he-IL"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endParaRPr>
          </a:p>
        </p:txBody>
      </p:sp>
      <p:sp>
        <p:nvSpPr>
          <p:cNvPr id="20" name="תיבת טקסט 1">
            <a:extLst>
              <a:ext uri="{FF2B5EF4-FFF2-40B4-BE49-F238E27FC236}">
                <a16:creationId xmlns:a16="http://schemas.microsoft.com/office/drawing/2014/main" id="{6FEAA445-F638-4A4D-9532-DE3A9C5CC5F9}"/>
              </a:ext>
            </a:extLst>
          </p:cNvPr>
          <p:cNvSpPr txBox="1">
            <a:spLocks noChangeArrowheads="1"/>
          </p:cNvSpPr>
          <p:nvPr/>
        </p:nvSpPr>
        <p:spPr bwMode="auto">
          <a:xfrm>
            <a:off x="2494338" y="3879448"/>
            <a:ext cx="917972" cy="3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ar-SA" altLang="he-IL" sz="2000" dirty="0">
                <a:solidFill>
                  <a:srgbClr val="424242"/>
                </a:solidFill>
                <a:latin typeface="Arial" panose="020B0604020202020204" pitchFamily="34" charset="0"/>
                <a:ea typeface="Open Sans Hebrew"/>
              </a:rPr>
              <a:t>تنمية معاً </a:t>
            </a:r>
            <a:endParaRPr lang="he-IL" altLang="he-IL" sz="2000" dirty="0">
              <a:solidFill>
                <a:srgbClr val="424242"/>
              </a:solidFill>
              <a:latin typeface="Arial" panose="020B0604020202020204" pitchFamily="34" charset="0"/>
              <a:ea typeface="Open Sans Hebrew"/>
            </a:endParaRPr>
          </a:p>
        </p:txBody>
      </p:sp>
      <p:sp>
        <p:nvSpPr>
          <p:cNvPr id="21" name="תיבת טקסט 1">
            <a:extLst>
              <a:ext uri="{FF2B5EF4-FFF2-40B4-BE49-F238E27FC236}">
                <a16:creationId xmlns:a16="http://schemas.microsoft.com/office/drawing/2014/main" id="{9A8C485A-B8D6-4871-BCCA-8421D2DF63B1}"/>
              </a:ext>
            </a:extLst>
          </p:cNvPr>
          <p:cNvSpPr txBox="1">
            <a:spLocks noChangeArrowheads="1"/>
          </p:cNvSpPr>
          <p:nvPr/>
        </p:nvSpPr>
        <p:spPr bwMode="auto">
          <a:xfrm>
            <a:off x="4302300" y="3429000"/>
            <a:ext cx="1351360" cy="28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ar-SA" altLang="he-IL" sz="2000" dirty="0">
                <a:solidFill>
                  <a:srgbClr val="424242"/>
                </a:solidFill>
                <a:latin typeface="Arial" panose="020B0604020202020204" pitchFamily="34" charset="0"/>
                <a:ea typeface="Open Sans Hebrew"/>
              </a:rPr>
              <a:t>بعد </a:t>
            </a:r>
            <a:r>
              <a:rPr lang="ar-SA" altLang="he-IL" sz="2000" dirty="0" err="1">
                <a:solidFill>
                  <a:srgbClr val="424242"/>
                </a:solidFill>
                <a:latin typeface="Arial" panose="020B0604020202020204" pitchFamily="34" charset="0"/>
                <a:ea typeface="Open Sans Hebrew"/>
              </a:rPr>
              <a:t>الإنفصال</a:t>
            </a:r>
            <a:endParaRPr lang="he-IL" altLang="he-IL" sz="2000" dirty="0">
              <a:solidFill>
                <a:srgbClr val="424242"/>
              </a:solidFill>
              <a:latin typeface="Arial" panose="020B0604020202020204" pitchFamily="34" charset="0"/>
              <a:ea typeface="Open Sans Hebrew"/>
            </a:endParaRPr>
          </a:p>
        </p:txBody>
      </p:sp>
      <p:cxnSp>
        <p:nvCxnSpPr>
          <p:cNvPr id="22" name="מחבר חץ ישר 11">
            <a:extLst>
              <a:ext uri="{FF2B5EF4-FFF2-40B4-BE49-F238E27FC236}">
                <a16:creationId xmlns:a16="http://schemas.microsoft.com/office/drawing/2014/main" id="{470714C2-6A58-4049-88EE-2C67780B916D}"/>
              </a:ext>
            </a:extLst>
          </p:cNvPr>
          <p:cNvCxnSpPr>
            <a:cxnSpLocks noChangeShapeType="1"/>
          </p:cNvCxnSpPr>
          <p:nvPr/>
        </p:nvCxnSpPr>
        <p:spPr bwMode="auto">
          <a:xfrm flipV="1">
            <a:off x="2494338" y="3745689"/>
            <a:ext cx="0" cy="1026319"/>
          </a:xfrm>
          <a:prstGeom prst="straightConnector1">
            <a:avLst/>
          </a:prstGeom>
          <a:noFill/>
          <a:ln w="57150" algn="ctr">
            <a:solidFill>
              <a:srgbClr val="42424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תיבת טקסט 5">
            <a:extLst>
              <a:ext uri="{FF2B5EF4-FFF2-40B4-BE49-F238E27FC236}">
                <a16:creationId xmlns:a16="http://schemas.microsoft.com/office/drawing/2014/main" id="{443F8105-A003-4173-B4DC-C93962717926}"/>
              </a:ext>
            </a:extLst>
          </p:cNvPr>
          <p:cNvSpPr txBox="1"/>
          <p:nvPr/>
        </p:nvSpPr>
        <p:spPr>
          <a:xfrm rot="16200000">
            <a:off x="1185332" y="3388398"/>
            <a:ext cx="1290181" cy="369332"/>
          </a:xfrm>
          <a:prstGeom prst="rect">
            <a:avLst/>
          </a:prstGeom>
          <a:noFill/>
        </p:spPr>
        <p:txBody>
          <a:bodyPr wrap="square" rtlCol="1">
            <a:spAutoFit/>
          </a:bodyPr>
          <a:lstStyle/>
          <a:p>
            <a:pPr algn="ctr" rtl="1"/>
            <a:r>
              <a:rPr lang="ar-SA" sz="1800" dirty="0"/>
              <a:t>عدد الأفراد</a:t>
            </a:r>
            <a:endParaRPr lang="he-IL" sz="1800" dirty="0"/>
          </a:p>
        </p:txBody>
      </p:sp>
      <p:sp>
        <p:nvSpPr>
          <p:cNvPr id="25" name="תיבת טקסט 24">
            <a:extLst>
              <a:ext uri="{FF2B5EF4-FFF2-40B4-BE49-F238E27FC236}">
                <a16:creationId xmlns:a16="http://schemas.microsoft.com/office/drawing/2014/main" id="{6969F63D-91C3-4A54-8ADC-14091B7618B4}"/>
              </a:ext>
            </a:extLst>
          </p:cNvPr>
          <p:cNvSpPr txBox="1"/>
          <p:nvPr/>
        </p:nvSpPr>
        <p:spPr>
          <a:xfrm>
            <a:off x="5271892" y="6038500"/>
            <a:ext cx="824108"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(ب)</a:t>
            </a:r>
            <a:endParaRPr lang="he-IL" b="1" dirty="0">
              <a:latin typeface="Arial" panose="020B0604020202020204" pitchFamily="34" charset="0"/>
              <a:cs typeface="Arial" panose="020B0604020202020204" pitchFamily="34" charset="0"/>
            </a:endParaRPr>
          </a:p>
        </p:txBody>
      </p:sp>
      <p:sp>
        <p:nvSpPr>
          <p:cNvPr id="27" name="תיבת טקסט 26">
            <a:extLst>
              <a:ext uri="{FF2B5EF4-FFF2-40B4-BE49-F238E27FC236}">
                <a16:creationId xmlns:a16="http://schemas.microsoft.com/office/drawing/2014/main" id="{B6C5E131-22ED-43C8-B4DE-970457802523}"/>
              </a:ext>
            </a:extLst>
          </p:cNvPr>
          <p:cNvSpPr txBox="1"/>
          <p:nvPr/>
        </p:nvSpPr>
        <p:spPr>
          <a:xfrm>
            <a:off x="4142013" y="6051981"/>
            <a:ext cx="703546"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أ</a:t>
            </a:r>
            <a:endParaRPr lang="he-I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50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4977980" y="3962290"/>
            <a:ext cx="117575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endParaRPr lang="he-IL" sz="2000" dirty="0"/>
          </a:p>
        </p:txBody>
      </p:sp>
      <p:graphicFrame>
        <p:nvGraphicFramePr>
          <p:cNvPr id="3" name="תרשים 2">
            <a:extLst>
              <a:ext uri="{FF2B5EF4-FFF2-40B4-BE49-F238E27FC236}">
                <a16:creationId xmlns:a16="http://schemas.microsoft.com/office/drawing/2014/main" id="{D180F5B6-F4D5-41FD-989E-5D57DEAD0A3C}"/>
              </a:ext>
            </a:extLst>
          </p:cNvPr>
          <p:cNvGraphicFramePr>
            <a:graphicFrameLocks/>
          </p:cNvGraphicFramePr>
          <p:nvPr>
            <p:extLst>
              <p:ext uri="{D42A27DB-BD31-4B8C-83A1-F6EECF244321}">
                <p14:modId xmlns:p14="http://schemas.microsoft.com/office/powerpoint/2010/main" val="562781973"/>
              </p:ext>
            </p:extLst>
          </p:nvPr>
        </p:nvGraphicFramePr>
        <p:xfrm>
          <a:off x="544261" y="2116899"/>
          <a:ext cx="7372188" cy="4551607"/>
        </p:xfrm>
        <a:graphic>
          <a:graphicData uri="http://schemas.openxmlformats.org/drawingml/2006/chart">
            <c:chart xmlns:c="http://schemas.openxmlformats.org/drawingml/2006/chart" xmlns:r="http://schemas.openxmlformats.org/officeDocument/2006/relationships" r:id="rId3"/>
          </a:graphicData>
        </a:graphic>
      </p:graphicFrame>
      <p:pic>
        <p:nvPicPr>
          <p:cNvPr id="4" name="תמונה 3">
            <a:extLst>
              <a:ext uri="{FF2B5EF4-FFF2-40B4-BE49-F238E27FC236}">
                <a16:creationId xmlns:a16="http://schemas.microsoft.com/office/drawing/2014/main" id="{49E38BCB-9E94-4C05-AC98-B898A3C27006}"/>
              </a:ext>
            </a:extLst>
          </p:cNvPr>
          <p:cNvPicPr/>
          <p:nvPr/>
        </p:nvPicPr>
        <p:blipFill>
          <a:blip r:embed="rId4">
            <a:extLst>
              <a:ext uri="{28A0092B-C50C-407E-A947-70E740481C1C}">
                <a14:useLocalDpi xmlns:a14="http://schemas.microsoft.com/office/drawing/2010/main" val="0"/>
              </a:ext>
            </a:extLst>
          </a:blip>
          <a:stretch>
            <a:fillRect/>
          </a:stretch>
        </p:blipFill>
        <p:spPr>
          <a:xfrm>
            <a:off x="9708694" y="1611211"/>
            <a:ext cx="2200110" cy="2851732"/>
          </a:xfrm>
          <a:prstGeom prst="rect">
            <a:avLst/>
          </a:prstGeom>
          <a:ln>
            <a:noFill/>
          </a:ln>
        </p:spPr>
      </p:pic>
      <p:sp>
        <p:nvSpPr>
          <p:cNvPr id="5" name="תיבת טקסט 4">
            <a:extLst>
              <a:ext uri="{FF2B5EF4-FFF2-40B4-BE49-F238E27FC236}">
                <a16:creationId xmlns:a16="http://schemas.microsoft.com/office/drawing/2014/main" id="{93F8D6DD-17CA-4D74-AEF6-22696F3358A3}"/>
              </a:ext>
            </a:extLst>
          </p:cNvPr>
          <p:cNvSpPr txBox="1"/>
          <p:nvPr/>
        </p:nvSpPr>
        <p:spPr>
          <a:xfrm>
            <a:off x="8630433" y="1061596"/>
            <a:ext cx="3445905" cy="523220"/>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تعايش </a:t>
            </a:r>
            <a:endParaRPr kumimoji="0" lang="he-IL"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Google Shape;223;p22">
            <a:extLst>
              <a:ext uri="{FF2B5EF4-FFF2-40B4-BE49-F238E27FC236}">
                <a16:creationId xmlns:a16="http://schemas.microsoft.com/office/drawing/2014/main" id="{5AB3A4D6-402A-4797-AB07-63A3CFFEB5B7}"/>
              </a:ext>
            </a:extLst>
          </p:cNvPr>
          <p:cNvSpPr txBox="1">
            <a:spLocks/>
          </p:cNvSpPr>
          <p:nvPr/>
        </p:nvSpPr>
        <p:spPr>
          <a:xfrm>
            <a:off x="2341303" y="189494"/>
            <a:ext cx="6449112"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Calibri"/>
              </a:rPr>
              <a:t>تأثير التكافل على كبر المجموعة </a:t>
            </a:r>
            <a:endParaRPr kumimoji="0" lang="he-IL" sz="3600" b="0"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Calibri"/>
            </a:endParaRPr>
          </a:p>
        </p:txBody>
      </p:sp>
      <p:sp>
        <p:nvSpPr>
          <p:cNvPr id="2" name="תיבת טקסט 1">
            <a:extLst>
              <a:ext uri="{FF2B5EF4-FFF2-40B4-BE49-F238E27FC236}">
                <a16:creationId xmlns:a16="http://schemas.microsoft.com/office/drawing/2014/main" id="{99E1E0B8-06B0-4324-9D5E-B1E0C61871B8}"/>
              </a:ext>
            </a:extLst>
          </p:cNvPr>
          <p:cNvSpPr txBox="1"/>
          <p:nvPr/>
        </p:nvSpPr>
        <p:spPr>
          <a:xfrm>
            <a:off x="4078716" y="6316806"/>
            <a:ext cx="824108"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(ب)</a:t>
            </a:r>
            <a:endParaRPr lang="he-IL" b="1" dirty="0">
              <a:latin typeface="Arial" panose="020B060402020202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A99FAB96-52B6-468A-AB01-11C098E135DE}"/>
              </a:ext>
            </a:extLst>
          </p:cNvPr>
          <p:cNvSpPr txBox="1"/>
          <p:nvPr/>
        </p:nvSpPr>
        <p:spPr>
          <a:xfrm>
            <a:off x="2964567" y="6308699"/>
            <a:ext cx="703546" cy="307777"/>
          </a:xfrm>
          <a:prstGeom prst="rect">
            <a:avLst/>
          </a:prstGeom>
          <a:solidFill>
            <a:schemeClr val="bg1"/>
          </a:solidFill>
        </p:spPr>
        <p:txBody>
          <a:bodyPr wrap="square" rtlCol="1">
            <a:spAutoFit/>
          </a:bodyPr>
          <a:lstStyle/>
          <a:p>
            <a:pPr algn="ctr" rtl="1"/>
            <a:r>
              <a:rPr lang="ar-SA" b="1" dirty="0">
                <a:latin typeface="Arial" panose="020B0604020202020204" pitchFamily="34" charset="0"/>
                <a:cs typeface="Arial" panose="020B0604020202020204" pitchFamily="34" charset="0"/>
              </a:rPr>
              <a:t>نوع أ</a:t>
            </a:r>
            <a:endParaRPr lang="he-I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06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4977980" y="3962290"/>
            <a:ext cx="117575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endParaRPr lang="he-IL" sz="2000" dirty="0"/>
          </a:p>
        </p:txBody>
      </p:sp>
      <p:sp>
        <p:nvSpPr>
          <p:cNvPr id="3" name="Google Shape;223;p22">
            <a:extLst>
              <a:ext uri="{FF2B5EF4-FFF2-40B4-BE49-F238E27FC236}">
                <a16:creationId xmlns:a16="http://schemas.microsoft.com/office/drawing/2014/main" id="{20C75517-951A-454E-8874-85DCC12C4504}"/>
              </a:ext>
            </a:extLst>
          </p:cNvPr>
          <p:cNvSpPr txBox="1">
            <a:spLocks/>
          </p:cNvSpPr>
          <p:nvPr/>
        </p:nvSpPr>
        <p:spPr>
          <a:xfrm>
            <a:off x="2772074" y="0"/>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1">
              <a:lnSpc>
                <a:spcPct val="100000"/>
              </a:lnSpc>
              <a:spcBef>
                <a:spcPts val="0"/>
              </a:spcBef>
              <a:spcAft>
                <a:spcPts val="0"/>
              </a:spcAft>
              <a:buClr>
                <a:srgbClr val="192A72"/>
              </a:buClr>
              <a:buSzPts val="4400"/>
              <a:buFont typeface="Varela Round"/>
              <a:buNone/>
              <a:defRPr sz="4400" b="1" i="0" u="none" strike="noStrike" cap="none">
                <a:solidFill>
                  <a:srgbClr val="192A72"/>
                </a:solidFill>
                <a:latin typeface="Varela Round"/>
                <a:ea typeface="Varela Round"/>
                <a:cs typeface="Varela Round"/>
                <a:sym typeface="Varela Rou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SzPts val="3300"/>
            </a:pPr>
            <a:r>
              <a:rPr lang="ar-SA" sz="3600" dirty="0">
                <a:latin typeface="Arial" panose="020B0604020202020204" pitchFamily="34" charset="0"/>
                <a:cs typeface="Arial" panose="020B0604020202020204" pitchFamily="34" charset="0"/>
              </a:rPr>
              <a:t>سؤال للتفكير </a:t>
            </a:r>
          </a:p>
        </p:txBody>
      </p:sp>
      <p:sp>
        <p:nvSpPr>
          <p:cNvPr id="4" name="מלבן 3">
            <a:extLst>
              <a:ext uri="{FF2B5EF4-FFF2-40B4-BE49-F238E27FC236}">
                <a16:creationId xmlns:a16="http://schemas.microsoft.com/office/drawing/2014/main" id="{BC589B5E-4589-4C98-BD8A-11D5F281DE8D}"/>
              </a:ext>
            </a:extLst>
          </p:cNvPr>
          <p:cNvSpPr/>
          <p:nvPr/>
        </p:nvSpPr>
        <p:spPr>
          <a:xfrm>
            <a:off x="960608" y="460563"/>
            <a:ext cx="10058400" cy="3901837"/>
          </a:xfrm>
          <a:prstGeom prst="rect">
            <a:avLst/>
          </a:prstGeom>
        </p:spPr>
        <p:txBody>
          <a:bodyPr wrap="square">
            <a:spAutoFit/>
          </a:bodyPr>
          <a:lstStyle/>
          <a:p>
            <a:pPr algn="r" rtl="1">
              <a:lnSpc>
                <a:spcPct val="150000"/>
              </a:lnSpc>
            </a:pPr>
            <a:r>
              <a:rPr lang="ar-SA" sz="2400" dirty="0">
                <a:latin typeface="Arial" panose="020B0604020202020204" pitchFamily="34" charset="0"/>
                <a:cs typeface="Arial" panose="020B0604020202020204" pitchFamily="34" charset="0"/>
              </a:rPr>
              <a:t>اليرقات التي تقضم أوراق نبات التبغ تفرز المخاط، مما يسبب تغيرًا في المواد التي تُفرز من الأوراق. </a:t>
            </a:r>
          </a:p>
          <a:p>
            <a:pPr algn="r" rtl="1">
              <a:lnSpc>
                <a:spcPct val="150000"/>
              </a:lnSpc>
            </a:pPr>
            <a:r>
              <a:rPr lang="ar-SA" sz="2400" dirty="0">
                <a:latin typeface="Arial" panose="020B0604020202020204" pitchFamily="34" charset="0"/>
                <a:cs typeface="Arial" panose="020B0604020202020204" pitchFamily="34" charset="0"/>
              </a:rPr>
              <a:t>نتيجة لهذا التغيير تنجذب الى نبتة التبغ الحشرات التي تفترس اليرقات. </a:t>
            </a:r>
          </a:p>
          <a:p>
            <a:pPr algn="r" rtl="1">
              <a:lnSpc>
                <a:spcPct val="150000"/>
              </a:lnSpc>
            </a:pPr>
            <a:r>
              <a:rPr lang="ar-SA" sz="2400" dirty="0">
                <a:latin typeface="Arial" panose="020B0604020202020204" pitchFamily="34" charset="0"/>
                <a:cs typeface="Arial" panose="020B0604020202020204" pitchFamily="34" charset="0"/>
              </a:rPr>
              <a:t>ما هي العلاقات المتبادلة بين نباتات التبغ والحشرات المفترسة؟</a:t>
            </a:r>
            <a:endParaRPr lang="he-IL" sz="2400" dirty="0">
              <a:latin typeface="Arial" panose="020B0604020202020204" pitchFamily="34" charset="0"/>
              <a:cs typeface="Arial" panose="020B0604020202020204" pitchFamily="34" charset="0"/>
            </a:endParaRPr>
          </a:p>
          <a:p>
            <a:pPr algn="r" rtl="1">
              <a:lnSpc>
                <a:spcPct val="150000"/>
              </a:lnSpc>
            </a:pPr>
            <a:r>
              <a:rPr lang="he-IL" sz="2400" b="1" dirty="0">
                <a:latin typeface="Arial" panose="020B0604020202020204" pitchFamily="34" charset="0"/>
                <a:ea typeface="Calibri" panose="020F0502020204030204" pitchFamily="34" charset="0"/>
                <a:cs typeface="Arial" panose="020B0604020202020204" pitchFamily="34" charset="0"/>
              </a:rPr>
              <a:t>1</a:t>
            </a:r>
            <a:r>
              <a:rPr lang="he-IL" sz="2400" dirty="0">
                <a:latin typeface="Arial" panose="020B0604020202020204" pitchFamily="34" charset="0"/>
                <a:ea typeface="Calibri" panose="020F0502020204030204" pitchFamily="34" charset="0"/>
                <a:cs typeface="Arial" panose="020B0604020202020204" pitchFamily="34" charset="0"/>
              </a:rPr>
              <a:t>.   </a:t>
            </a:r>
            <a:r>
              <a:rPr lang="ar-SA" sz="2400" dirty="0">
                <a:latin typeface="Arial" panose="020B0604020202020204" pitchFamily="34" charset="0"/>
                <a:ea typeface="Calibri" panose="020F0502020204030204" pitchFamily="34" charset="0"/>
                <a:cs typeface="Arial" panose="020B0604020202020204" pitchFamily="34" charset="0"/>
              </a:rPr>
              <a:t>تطفل </a:t>
            </a:r>
            <a:br>
              <a:rPr lang="en-US" sz="2400" dirty="0">
                <a:latin typeface="Arial" panose="020B0604020202020204" pitchFamily="34" charset="0"/>
                <a:ea typeface="Calibri" panose="020F0502020204030204" pitchFamily="34" charset="0"/>
                <a:cs typeface="Arial" panose="020B0604020202020204" pitchFamily="34" charset="0"/>
              </a:rPr>
            </a:br>
            <a:r>
              <a:rPr lang="he-IL" sz="2400" dirty="0">
                <a:latin typeface="Arial" panose="020B0604020202020204" pitchFamily="34" charset="0"/>
                <a:ea typeface="Calibri" panose="020F0502020204030204" pitchFamily="34" charset="0"/>
                <a:cs typeface="Arial" panose="020B0604020202020204" pitchFamily="34" charset="0"/>
              </a:rPr>
              <a:t>2.    </a:t>
            </a:r>
            <a:r>
              <a:rPr lang="ar-SA" sz="2400" dirty="0">
                <a:latin typeface="Arial" panose="020B0604020202020204" pitchFamily="34" charset="0"/>
                <a:ea typeface="Calibri" panose="020F0502020204030204" pitchFamily="34" charset="0"/>
                <a:cs typeface="Arial" panose="020B0604020202020204" pitchFamily="34" charset="0"/>
              </a:rPr>
              <a:t>افتراس</a:t>
            </a:r>
            <a:endParaRPr lang="en-US" sz="2400" dirty="0">
              <a:latin typeface="Arial" panose="020B0604020202020204" pitchFamily="34" charset="0"/>
              <a:ea typeface="Calibri" panose="020F0502020204030204" pitchFamily="34" charset="0"/>
              <a:cs typeface="Arial" panose="020B0604020202020204" pitchFamily="34" charset="0"/>
            </a:endParaRPr>
          </a:p>
          <a:p>
            <a:pPr algn="r" rtl="1">
              <a:lnSpc>
                <a:spcPct val="150000"/>
              </a:lnSpc>
            </a:pPr>
            <a:r>
              <a:rPr lang="he-IL" sz="2400" dirty="0">
                <a:latin typeface="Arial" panose="020B0604020202020204" pitchFamily="34" charset="0"/>
                <a:ea typeface="Calibri" panose="020F0502020204030204" pitchFamily="34" charset="0"/>
                <a:cs typeface="Arial" panose="020B0604020202020204" pitchFamily="34" charset="0"/>
              </a:rPr>
              <a:t>3.    </a:t>
            </a:r>
            <a:r>
              <a:rPr lang="ar-SA" sz="2400" dirty="0">
                <a:latin typeface="Arial" panose="020B0604020202020204" pitchFamily="34" charset="0"/>
                <a:ea typeface="Calibri" panose="020F0502020204030204" pitchFamily="34" charset="0"/>
                <a:cs typeface="Arial" panose="020B0604020202020204" pitchFamily="34" charset="0"/>
              </a:rPr>
              <a:t>تنافس </a:t>
            </a:r>
            <a:r>
              <a:rPr lang="he-IL" sz="2400" dirty="0">
                <a:latin typeface="Arial" panose="020B0604020202020204" pitchFamily="34" charset="0"/>
                <a:ea typeface="Calibri" panose="020F0502020204030204" pitchFamily="34" charset="0"/>
                <a:cs typeface="Arial" panose="020B0604020202020204" pitchFamily="34" charset="0"/>
              </a:rPr>
              <a:t>		       </a:t>
            </a:r>
            <a:br>
              <a:rPr lang="en-US" sz="2400" dirty="0">
                <a:latin typeface="Arial" panose="020B0604020202020204" pitchFamily="34" charset="0"/>
                <a:ea typeface="Calibri" panose="020F0502020204030204" pitchFamily="34" charset="0"/>
                <a:cs typeface="Arial" panose="020B0604020202020204" pitchFamily="34" charset="0"/>
              </a:rPr>
            </a:br>
            <a:r>
              <a:rPr lang="he-IL" sz="2400" dirty="0">
                <a:latin typeface="Arial" panose="020B0604020202020204" pitchFamily="34" charset="0"/>
                <a:ea typeface="Calibri" panose="020F0502020204030204" pitchFamily="34" charset="0"/>
                <a:cs typeface="Arial" panose="020B0604020202020204" pitchFamily="34" charset="0"/>
              </a:rPr>
              <a:t>4.    </a:t>
            </a:r>
            <a:r>
              <a:rPr lang="ar-SA" sz="2400" dirty="0">
                <a:latin typeface="Arial" panose="020B0604020202020204" pitchFamily="34" charset="0"/>
                <a:ea typeface="Calibri" panose="020F0502020204030204" pitchFamily="34" charset="0"/>
                <a:cs typeface="Arial" panose="020B0604020202020204" pitchFamily="34" charset="0"/>
              </a:rPr>
              <a:t>تبادل منفعة </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2637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4977980" y="3962290"/>
            <a:ext cx="117575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endParaRPr lang="he-IL" sz="2000" dirty="0">
              <a:latin typeface="Arial" panose="020B0604020202020204" pitchFamily="34" charset="0"/>
              <a:cs typeface="Arial" panose="020B0604020202020204" pitchFamily="34" charset="0"/>
            </a:endParaRPr>
          </a:p>
        </p:txBody>
      </p:sp>
      <p:sp>
        <p:nvSpPr>
          <p:cNvPr id="5" name="Google Shape;223;p22">
            <a:extLst>
              <a:ext uri="{FF2B5EF4-FFF2-40B4-BE49-F238E27FC236}">
                <a16:creationId xmlns:a16="http://schemas.microsoft.com/office/drawing/2014/main" id="{35BE0B05-6A84-4E93-801F-E5BA754D6E79}"/>
              </a:ext>
            </a:extLst>
          </p:cNvPr>
          <p:cNvSpPr txBox="1">
            <a:spLocks/>
          </p:cNvSpPr>
          <p:nvPr/>
        </p:nvSpPr>
        <p:spPr>
          <a:xfrm>
            <a:off x="2556494" y="98304"/>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lang="ar-SA" sz="3600" dirty="0">
                <a:solidFill>
                  <a:schemeClr val="tx2">
                    <a:lumMod val="10000"/>
                  </a:schemeClr>
                </a:solidFill>
                <a:latin typeface="Arial" panose="020B0604020202020204" pitchFamily="34" charset="0"/>
                <a:cs typeface="Arial" panose="020B0604020202020204" pitchFamily="34" charset="0"/>
              </a:rPr>
              <a:t>سؤال للتفكير</a:t>
            </a:r>
            <a:endParaRPr kumimoji="0" lang="ar-SA"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endParaRPr>
          </a:p>
        </p:txBody>
      </p:sp>
      <p:sp>
        <p:nvSpPr>
          <p:cNvPr id="6" name="מלבן 5">
            <a:extLst>
              <a:ext uri="{FF2B5EF4-FFF2-40B4-BE49-F238E27FC236}">
                <a16:creationId xmlns:a16="http://schemas.microsoft.com/office/drawing/2014/main" id="{7C4AD895-CB79-4490-ACAD-0D25D2C883BC}"/>
              </a:ext>
            </a:extLst>
          </p:cNvPr>
          <p:cNvSpPr/>
          <p:nvPr/>
        </p:nvSpPr>
        <p:spPr>
          <a:xfrm>
            <a:off x="125260" y="843052"/>
            <a:ext cx="10885118" cy="4190314"/>
          </a:xfrm>
          <a:prstGeom prst="rect">
            <a:avLst/>
          </a:prstGeom>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اليرقات التي تقضم أوراق</a:t>
            </a:r>
            <a:r>
              <a:rPr kumimoji="0" lang="he-IL"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نبتة التبغ </a:t>
            </a:r>
            <a:r>
              <a:rPr kumimoji="0" lang="he-IL"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تفرز مخاط،</a:t>
            </a:r>
            <a:r>
              <a:rPr kumimoji="0" lang="ar-SA"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مما يسبب تغيرًا في المواد التي تُفرز من الأوراق.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نتيجة لهذا التغيير تنجذب الى نبتة التبغ  الحشرات التي تفترس اليرقات.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82A5">
                    <a:lumMod val="75000"/>
                  </a:srgbClr>
                </a:solidFill>
                <a:effectLst/>
                <a:uLnTx/>
                <a:uFillTx/>
                <a:latin typeface="Arial" panose="020B0604020202020204" pitchFamily="34" charset="0"/>
                <a:cs typeface="Arial" panose="020B0604020202020204" pitchFamily="34" charset="0"/>
              </a:rPr>
              <a:t>ما هي العلاقات المتبادلة  بين نباتات التبغ والحشرات المفترسة؟</a:t>
            </a:r>
            <a:endParaRPr kumimoji="0" lang="he-IL" sz="2000" b="1" i="0" u="none" strike="noStrike" kern="0" cap="none" spc="0" normalizeH="0" baseline="0" noProof="0" dirty="0">
              <a:ln>
                <a:noFill/>
              </a:ln>
              <a:solidFill>
                <a:srgbClr val="FF82A5">
                  <a:lumMod val="75000"/>
                </a:srgbClr>
              </a:solidFill>
              <a:effectLst/>
              <a:uLnTx/>
              <a:uFillTx/>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ar-SA"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تطفل </a:t>
            </a:r>
            <a:r>
              <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b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br>
            <a:r>
              <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ar-SA"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افتراس </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914400" rtl="1" eaLnBrk="1" fontAlgn="auto" latinLnBrk="0" hangingPunct="1">
              <a:lnSpc>
                <a:spcPct val="150000"/>
              </a:lnSpc>
              <a:spcBef>
                <a:spcPts val="0"/>
              </a:spcBef>
              <a:spcAft>
                <a:spcPts val="0"/>
              </a:spcAft>
              <a:buClrTx/>
              <a:buSzTx/>
              <a:buFont typeface="Arial"/>
              <a:buAutoNum type="arabicPeriod" startAt="3"/>
              <a:tabLst/>
              <a:defRPr/>
            </a:pPr>
            <a:r>
              <a:rPr kumimoji="0" lang="ar-SA"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ar-SA" sz="20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kumimoji="0" lang="ar-SA"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تنافس </a:t>
            </a:r>
            <a:r>
              <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r" defTabSz="914400" rtl="1" eaLnBrk="1" fontAlgn="auto" latinLnBrk="0" hangingPunct="1">
              <a:lnSpc>
                <a:spcPct val="150000"/>
              </a:lnSpc>
              <a:spcBef>
                <a:spcPts val="0"/>
              </a:spcBef>
              <a:spcAft>
                <a:spcPts val="0"/>
              </a:spcAft>
              <a:buClrTx/>
              <a:buSzTx/>
              <a:buFont typeface="Arial"/>
              <a:buAutoNum type="arabicPeriod" startAt="3"/>
              <a:tabLst/>
              <a:defRPr/>
            </a:pPr>
            <a:r>
              <a:rPr kumimoji="0" lang="ar-SA"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تبادل منفعة </a:t>
            </a:r>
            <a:r>
              <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r" defTabSz="914400" rtl="1" eaLnBrk="1" fontAlgn="auto" latinLnBrk="0" hangingPunct="1">
              <a:lnSpc>
                <a:spcPct val="150000"/>
              </a:lnSpc>
              <a:spcBef>
                <a:spcPts val="0"/>
              </a:spcBef>
              <a:spcAft>
                <a:spcPts val="0"/>
              </a:spcAft>
              <a:buClrTx/>
              <a:buSzTx/>
              <a:buFont typeface="Arial"/>
              <a:buAutoNum type="arabicPeriod" startAt="3"/>
              <a:tabLst/>
              <a:defRPr/>
            </a:pPr>
            <a:endPar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אליפסה 6">
            <a:extLst>
              <a:ext uri="{FF2B5EF4-FFF2-40B4-BE49-F238E27FC236}">
                <a16:creationId xmlns:a16="http://schemas.microsoft.com/office/drawing/2014/main" id="{7B4F0EC2-8130-4E9E-B2A9-7C801283A519}"/>
              </a:ext>
            </a:extLst>
          </p:cNvPr>
          <p:cNvSpPr/>
          <p:nvPr/>
        </p:nvSpPr>
        <p:spPr>
          <a:xfrm>
            <a:off x="5090808" y="1289694"/>
            <a:ext cx="2600173" cy="539999"/>
          </a:xfrm>
          <a:prstGeom prst="ellipse">
            <a:avLst/>
          </a:prstGeom>
          <a:noFill/>
          <a:ln w="25400" cap="flat" cmpd="sng" algn="ctr">
            <a:solidFill>
              <a:srgbClr val="FF0000"/>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אליפסה 7">
            <a:extLst>
              <a:ext uri="{FF2B5EF4-FFF2-40B4-BE49-F238E27FC236}">
                <a16:creationId xmlns:a16="http://schemas.microsoft.com/office/drawing/2014/main" id="{E9F0C38B-DA5E-422C-BA1B-299A0EF18D0D}"/>
              </a:ext>
            </a:extLst>
          </p:cNvPr>
          <p:cNvSpPr/>
          <p:nvPr/>
        </p:nvSpPr>
        <p:spPr>
          <a:xfrm>
            <a:off x="7214992" y="843052"/>
            <a:ext cx="1280525" cy="447129"/>
          </a:xfrm>
          <a:prstGeom prst="ellipse">
            <a:avLst/>
          </a:prstGeom>
          <a:noFill/>
          <a:ln w="25400" cap="flat" cmpd="sng" algn="ctr">
            <a:solidFill>
              <a:srgbClr val="FF0000"/>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אליפסה 9">
            <a:extLst>
              <a:ext uri="{FF2B5EF4-FFF2-40B4-BE49-F238E27FC236}">
                <a16:creationId xmlns:a16="http://schemas.microsoft.com/office/drawing/2014/main" id="{73074B4C-5BDC-4037-B6DB-A3961ACA3DD5}"/>
              </a:ext>
            </a:extLst>
          </p:cNvPr>
          <p:cNvSpPr/>
          <p:nvPr/>
        </p:nvSpPr>
        <p:spPr>
          <a:xfrm>
            <a:off x="8766494" y="750182"/>
            <a:ext cx="2243884" cy="539999"/>
          </a:xfrm>
          <a:prstGeom prst="ellipse">
            <a:avLst/>
          </a:prstGeom>
          <a:noFill/>
          <a:ln w="25400" cap="flat" cmpd="sng" algn="ctr">
            <a:solidFill>
              <a:srgbClr val="FF0000"/>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1" name="מחבר חץ ישר 10">
            <a:extLst>
              <a:ext uri="{FF2B5EF4-FFF2-40B4-BE49-F238E27FC236}">
                <a16:creationId xmlns:a16="http://schemas.microsoft.com/office/drawing/2014/main" id="{C41116CF-99A3-4B37-939D-050B2E520A89}"/>
              </a:ext>
            </a:extLst>
          </p:cNvPr>
          <p:cNvCxnSpPr>
            <a:cxnSpLocks/>
          </p:cNvCxnSpPr>
          <p:nvPr/>
        </p:nvCxnSpPr>
        <p:spPr>
          <a:xfrm flipH="1">
            <a:off x="2893512" y="3300399"/>
            <a:ext cx="616190" cy="560218"/>
          </a:xfrm>
          <a:prstGeom prst="straightConnector1">
            <a:avLst/>
          </a:prstGeom>
          <a:noFill/>
          <a:ln w="57150" cap="flat" cmpd="sng" algn="ctr">
            <a:solidFill>
              <a:srgbClr val="1152C9">
                <a:shade val="95000"/>
                <a:satMod val="105000"/>
              </a:srgbClr>
            </a:solidFill>
            <a:prstDash val="solid"/>
            <a:tailEnd type="triangle"/>
          </a:ln>
          <a:effectLst/>
        </p:spPr>
      </p:cxnSp>
      <p:cxnSp>
        <p:nvCxnSpPr>
          <p:cNvPr id="12" name="מחבר חץ ישר 11">
            <a:extLst>
              <a:ext uri="{FF2B5EF4-FFF2-40B4-BE49-F238E27FC236}">
                <a16:creationId xmlns:a16="http://schemas.microsoft.com/office/drawing/2014/main" id="{DE6F5798-85E6-4B15-A11F-616DFAF9E40E}"/>
              </a:ext>
            </a:extLst>
          </p:cNvPr>
          <p:cNvCxnSpPr>
            <a:cxnSpLocks/>
          </p:cNvCxnSpPr>
          <p:nvPr/>
        </p:nvCxnSpPr>
        <p:spPr>
          <a:xfrm>
            <a:off x="1657688" y="3103324"/>
            <a:ext cx="1502390" cy="0"/>
          </a:xfrm>
          <a:prstGeom prst="straightConnector1">
            <a:avLst/>
          </a:prstGeom>
          <a:noFill/>
          <a:ln w="57150" cap="flat" cmpd="sng" algn="ctr">
            <a:solidFill>
              <a:srgbClr val="1152C9">
                <a:shade val="95000"/>
                <a:satMod val="105000"/>
              </a:srgbClr>
            </a:solidFill>
            <a:prstDash val="solid"/>
            <a:tailEnd type="triangle"/>
          </a:ln>
          <a:effectLst/>
        </p:spPr>
      </p:cxnSp>
      <p:sp>
        <p:nvSpPr>
          <p:cNvPr id="2" name="תיבת טקסט 1">
            <a:extLst>
              <a:ext uri="{FF2B5EF4-FFF2-40B4-BE49-F238E27FC236}">
                <a16:creationId xmlns:a16="http://schemas.microsoft.com/office/drawing/2014/main" id="{1CC3C688-B79C-4C62-ABFF-7E3809D122BC}"/>
              </a:ext>
            </a:extLst>
          </p:cNvPr>
          <p:cNvSpPr txBox="1"/>
          <p:nvPr/>
        </p:nvSpPr>
        <p:spPr>
          <a:xfrm>
            <a:off x="3466829" y="2903269"/>
            <a:ext cx="683200" cy="400110"/>
          </a:xfrm>
          <a:prstGeom prst="rect">
            <a:avLst/>
          </a:prstGeom>
          <a:noFill/>
        </p:spPr>
        <p:txBody>
          <a:bodyPr wrap="none" rtlCol="1">
            <a:spAutoFit/>
          </a:bodyPr>
          <a:lstStyle/>
          <a:p>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يرقات</a:t>
            </a:r>
            <a:endParaRPr lang="he-IL" sz="2000" b="1" dirty="0"/>
          </a:p>
        </p:txBody>
      </p:sp>
      <p:sp>
        <p:nvSpPr>
          <p:cNvPr id="13" name="תיבת טקסט 12">
            <a:extLst>
              <a:ext uri="{FF2B5EF4-FFF2-40B4-BE49-F238E27FC236}">
                <a16:creationId xmlns:a16="http://schemas.microsoft.com/office/drawing/2014/main" id="{A07301F3-31DA-4FA9-A7F6-EC587861BF33}"/>
              </a:ext>
            </a:extLst>
          </p:cNvPr>
          <p:cNvSpPr txBox="1"/>
          <p:nvPr/>
        </p:nvSpPr>
        <p:spPr>
          <a:xfrm>
            <a:off x="1757529" y="3715835"/>
            <a:ext cx="1302707" cy="400110"/>
          </a:xfrm>
          <a:prstGeom prst="rect">
            <a:avLst/>
          </a:prstGeom>
          <a:noFill/>
        </p:spPr>
        <p:txBody>
          <a:bodyPr wrap="square" rtlCol="1">
            <a:spAutoFit/>
          </a:bodyPr>
          <a:lstStyle/>
          <a:p>
            <a:pPr algn="ctr" rtl="1"/>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حشرات</a:t>
            </a:r>
            <a:endParaRPr lang="he-IL" sz="2000" b="1" dirty="0"/>
          </a:p>
        </p:txBody>
      </p:sp>
      <p:sp>
        <p:nvSpPr>
          <p:cNvPr id="14" name="תיבת טקסט 13">
            <a:extLst>
              <a:ext uri="{FF2B5EF4-FFF2-40B4-BE49-F238E27FC236}">
                <a16:creationId xmlns:a16="http://schemas.microsoft.com/office/drawing/2014/main" id="{A0A1161C-420A-4795-A0C4-E64F97E4EF71}"/>
              </a:ext>
            </a:extLst>
          </p:cNvPr>
          <p:cNvSpPr txBox="1"/>
          <p:nvPr/>
        </p:nvSpPr>
        <p:spPr>
          <a:xfrm>
            <a:off x="780789" y="2903269"/>
            <a:ext cx="801666" cy="400110"/>
          </a:xfrm>
          <a:prstGeom prst="rect">
            <a:avLst/>
          </a:prstGeom>
          <a:noFill/>
        </p:spPr>
        <p:txBody>
          <a:bodyPr wrap="square" rtlCol="1">
            <a:spAutoFit/>
          </a:bodyPr>
          <a:lstStyle/>
          <a:p>
            <a:pPr algn="ctr" rtl="1"/>
            <a:r>
              <a:rPr kumimoji="0" lang="ar-SA"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نبتة</a:t>
            </a:r>
            <a:endParaRPr lang="he-IL" sz="2000" b="1" dirty="0"/>
          </a:p>
        </p:txBody>
      </p:sp>
    </p:spTree>
    <p:extLst>
      <p:ext uri="{BB962C8B-B14F-4D97-AF65-F5344CB8AC3E}">
        <p14:creationId xmlns:p14="http://schemas.microsoft.com/office/powerpoint/2010/main" val="2276495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D1002656-7AAE-4AF7-940F-568CD4B56CB5}"/>
              </a:ext>
            </a:extLst>
          </p:cNvPr>
          <p:cNvSpPr txBox="1">
            <a:spLocks/>
          </p:cNvSpPr>
          <p:nvPr/>
        </p:nvSpPr>
        <p:spPr>
          <a:xfrm>
            <a:off x="2774656" y="50104"/>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rPr>
              <a:t>سؤال من أسئلة البجروت </a:t>
            </a:r>
            <a:endParaRPr kumimoji="0" lang="he-IL" sz="3600" b="0" i="0" u="none" strike="noStrike" kern="0" cap="none" spc="0" normalizeH="0" baseline="0" noProof="0" dirty="0">
              <a:ln>
                <a:noFill/>
              </a:ln>
              <a:solidFill>
                <a:schemeClr val="tx2">
                  <a:lumMod val="10000"/>
                </a:schemeClr>
              </a:solidFill>
              <a:effectLst/>
              <a:uLnTx/>
              <a:uFillTx/>
              <a:latin typeface="Arial" panose="020B0604020202020204" pitchFamily="34" charset="0"/>
              <a:cs typeface="Arial" panose="020B0604020202020204" pitchFamily="34" charset="0"/>
              <a:sym typeface="Calibri"/>
            </a:endParaRPr>
          </a:p>
        </p:txBody>
      </p:sp>
      <p:sp>
        <p:nvSpPr>
          <p:cNvPr id="11" name="תיבת טקסט 10">
            <a:extLst>
              <a:ext uri="{FF2B5EF4-FFF2-40B4-BE49-F238E27FC236}">
                <a16:creationId xmlns:a16="http://schemas.microsoft.com/office/drawing/2014/main" id="{02C3A2D7-6DF9-43E5-B8A2-AD3315C9F511}"/>
              </a:ext>
            </a:extLst>
          </p:cNvPr>
          <p:cNvSpPr txBox="1"/>
          <p:nvPr/>
        </p:nvSpPr>
        <p:spPr>
          <a:xfrm>
            <a:off x="1" y="540000"/>
            <a:ext cx="12012460" cy="1883336"/>
          </a:xfrm>
          <a:prstGeom prst="rect">
            <a:avLst/>
          </a:prstGeom>
          <a:noFill/>
        </p:spPr>
        <p:txBody>
          <a:bodyPr wrap="square" rtlCol="1">
            <a:spAutoFit/>
          </a:bodyPr>
          <a:lstStyle/>
          <a:p>
            <a:pPr algn="r" rtl="1">
              <a:lnSpc>
                <a:spcPct val="150000"/>
              </a:lnSpc>
            </a:pPr>
            <a:r>
              <a:rPr lang="ar-JO" sz="2000" dirty="0">
                <a:effectLst/>
                <a:latin typeface="Times New Roman" panose="02020603050405020304" pitchFamily="18" charset="0"/>
                <a:ea typeface="Times New Roman" panose="02020603050405020304" pitchFamily="18" charset="0"/>
              </a:rPr>
              <a:t>يعيش نوعان من المخلوقات</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"أ" – "ب"</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في بيتَي تنمية متشابهين</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II-I</a:t>
            </a:r>
            <a:r>
              <a:rPr lang="ar-JO" sz="20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r" rtl="1">
              <a:lnSpc>
                <a:spcPct val="150000"/>
              </a:lnSpc>
            </a:pPr>
            <a:r>
              <a:rPr lang="ar-JO" sz="2000" dirty="0">
                <a:effectLst/>
                <a:latin typeface="Times New Roman" panose="02020603050405020304" pitchFamily="18" charset="0"/>
                <a:ea typeface="Times New Roman" panose="02020603050405020304" pitchFamily="18" charset="0"/>
              </a:rPr>
              <a:t>إلى بيت التنمية </a:t>
            </a:r>
            <a:r>
              <a:rPr lang="en-US" sz="2000" dirty="0">
                <a:effectLst/>
                <a:latin typeface="Times New Roman" panose="02020603050405020304" pitchFamily="18" charset="0"/>
                <a:ea typeface="Times New Roman" panose="02020603050405020304" pitchFamily="18" charset="0"/>
              </a:rPr>
              <a:t>I</a:t>
            </a:r>
            <a:r>
              <a:rPr lang="ar-SA" sz="2000" dirty="0">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الذي كانت فيه مخلوقات من النوع "أ" ولم تكن فيه مخلوقات من النوع "ب"</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أدخلوا مخلوقات من النوع "ب"</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وإلى بيت التنمية </a:t>
            </a:r>
            <a:r>
              <a:rPr lang="en-US" sz="2000" dirty="0">
                <a:effectLst/>
                <a:latin typeface="Times New Roman" panose="02020603050405020304" pitchFamily="18" charset="0"/>
                <a:ea typeface="Times New Roman" panose="02020603050405020304" pitchFamily="18" charset="0"/>
              </a:rPr>
              <a:t> II</a:t>
            </a:r>
            <a:r>
              <a:rPr lang="ar-SA" sz="2000" dirty="0">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الذي كانت فيه مخلوقات من النوع "ب" ولم تكن فيه مخلوقات من النوع "أ"</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أدخلوا مخلوقات من النوع "أ". المنحنيان اللذان أمامك يصفان عدد الأفراد كدالة للزمن</a:t>
            </a:r>
            <a:r>
              <a:rPr lang="ar-SA" sz="2000" dirty="0">
                <a:effectLst/>
                <a:latin typeface="Times New Roman" panose="02020603050405020304" pitchFamily="18" charset="0"/>
                <a:ea typeface="Times New Roman" panose="02020603050405020304" pitchFamily="18" charset="0"/>
              </a:rPr>
              <a:t>،</a:t>
            </a:r>
            <a:r>
              <a:rPr lang="ar-JO" sz="2000" dirty="0">
                <a:effectLst/>
                <a:latin typeface="Times New Roman" panose="02020603050405020304" pitchFamily="18" charset="0"/>
                <a:ea typeface="Times New Roman" panose="02020603050405020304" pitchFamily="18" charset="0"/>
              </a:rPr>
              <a:t> قبل إدخال النوع الأخر إلى بيت التنمية وبعد إدخاله.</a:t>
            </a:r>
            <a:endParaRPr lang="en-US" sz="2000" dirty="0">
              <a:effectLst/>
              <a:latin typeface="Times New Roman" panose="02020603050405020304" pitchFamily="18" charset="0"/>
              <a:ea typeface="Times New Roman" panose="02020603050405020304" pitchFamily="18" charset="0"/>
            </a:endParaRPr>
          </a:p>
        </p:txBody>
      </p:sp>
      <p:sp>
        <p:nvSpPr>
          <p:cNvPr id="13" name="תיבת טקסט 12">
            <a:extLst>
              <a:ext uri="{FF2B5EF4-FFF2-40B4-BE49-F238E27FC236}">
                <a16:creationId xmlns:a16="http://schemas.microsoft.com/office/drawing/2014/main" id="{54F09FF9-2F2E-44D7-95D0-1CCEFE67743F}"/>
              </a:ext>
            </a:extLst>
          </p:cNvPr>
          <p:cNvSpPr txBox="1"/>
          <p:nvPr/>
        </p:nvSpPr>
        <p:spPr>
          <a:xfrm>
            <a:off x="5767703" y="2369735"/>
            <a:ext cx="6244758" cy="2118529"/>
          </a:xfrm>
          <a:prstGeom prst="rect">
            <a:avLst/>
          </a:prstGeom>
          <a:noFill/>
        </p:spPr>
        <p:txBody>
          <a:bodyPr wrap="square" rtlCol="1">
            <a:spAutoFit/>
          </a:bodyPr>
          <a:lstStyle/>
          <a:p>
            <a:pPr algn="r" rtl="1">
              <a:lnSpc>
                <a:spcPct val="150000"/>
              </a:lnSpc>
            </a:pPr>
            <a:r>
              <a:rPr lang="ar-JO" sz="1800" dirty="0">
                <a:effectLst/>
                <a:latin typeface="Times New Roman" panose="02020603050405020304" pitchFamily="18" charset="0"/>
                <a:ea typeface="Times New Roman" panose="02020603050405020304" pitchFamily="18" charset="0"/>
              </a:rPr>
              <a:t> من الم</a:t>
            </a:r>
            <a:r>
              <a:rPr lang="ar-SA" sz="1800" dirty="0">
                <a:effectLst/>
                <a:latin typeface="Times New Roman" panose="02020603050405020304" pitchFamily="18" charset="0"/>
                <a:ea typeface="Times New Roman" panose="02020603050405020304" pitchFamily="18" charset="0"/>
              </a:rPr>
              <a:t>ُ</a:t>
            </a:r>
            <a:r>
              <a:rPr lang="ar-JO" sz="1800" dirty="0">
                <a:effectLst/>
                <a:latin typeface="Times New Roman" panose="02020603050405020304" pitchFamily="18" charset="0"/>
                <a:ea typeface="Times New Roman" panose="02020603050405020304" pitchFamily="18" charset="0"/>
              </a:rPr>
              <a:t>رجّح </a:t>
            </a:r>
            <a:r>
              <a:rPr lang="ar-JO" sz="1800" dirty="0" err="1">
                <a:effectLst/>
                <a:latin typeface="Times New Roman" panose="02020603050405020304" pitchFamily="18" charset="0"/>
                <a:ea typeface="Times New Roman" panose="02020603050405020304" pitchFamily="18" charset="0"/>
              </a:rPr>
              <a:t>إفتراضه</a:t>
            </a:r>
            <a:r>
              <a:rPr lang="ar-JO" sz="1800" dirty="0">
                <a:effectLst/>
                <a:latin typeface="Times New Roman" panose="02020603050405020304" pitchFamily="18" charset="0"/>
                <a:ea typeface="Times New Roman" panose="02020603050405020304" pitchFamily="18" charset="0"/>
              </a:rPr>
              <a:t> أنّ العلاقات المتبادَلة بين النوعين هي:</a:t>
            </a:r>
            <a:endParaRPr lang="en-US" sz="1800" dirty="0">
              <a:effectLst/>
              <a:latin typeface="Times New Roman" panose="02020603050405020304" pitchFamily="18" charset="0"/>
              <a:ea typeface="Times New Roman" panose="02020603050405020304" pitchFamily="18" charset="0"/>
            </a:endParaRPr>
          </a:p>
          <a:p>
            <a:pPr algn="r" rtl="1">
              <a:lnSpc>
                <a:spcPct val="150000"/>
              </a:lnSpc>
            </a:pPr>
            <a:r>
              <a:rPr lang="ar-JO" sz="1800" dirty="0">
                <a:effectLst/>
                <a:latin typeface="Times New Roman" panose="02020603050405020304" pitchFamily="18" charset="0"/>
                <a:ea typeface="Times New Roman" panose="02020603050405020304" pitchFamily="18" charset="0"/>
              </a:rPr>
              <a:t>     1.   تكافل من نوع تبادلي (يستفيد فيه كلا الشريكين).</a:t>
            </a:r>
            <a:endParaRPr lang="en-US" sz="1800" dirty="0">
              <a:effectLst/>
              <a:latin typeface="Times New Roman" panose="02020603050405020304" pitchFamily="18" charset="0"/>
              <a:ea typeface="Times New Roman" panose="02020603050405020304" pitchFamily="18" charset="0"/>
            </a:endParaRPr>
          </a:p>
          <a:p>
            <a:pPr algn="r" rtl="1">
              <a:lnSpc>
                <a:spcPct val="150000"/>
              </a:lnSpc>
            </a:pPr>
            <a:r>
              <a:rPr lang="ar-JO" sz="1800" dirty="0">
                <a:effectLst/>
                <a:latin typeface="Times New Roman" panose="02020603050405020304" pitchFamily="18" charset="0"/>
                <a:ea typeface="Times New Roman" panose="02020603050405020304" pitchFamily="18" charset="0"/>
              </a:rPr>
              <a:t>     2.   تكافل من نوع تعايش (يستفيد فيه أحد الشريكين</a:t>
            </a:r>
            <a:r>
              <a:rPr lang="ar-SA" sz="1800" dirty="0">
                <a:effectLst/>
                <a:latin typeface="Times New Roman" panose="02020603050405020304" pitchFamily="18" charset="0"/>
                <a:ea typeface="Times New Roman" panose="02020603050405020304" pitchFamily="18" charset="0"/>
              </a:rPr>
              <a:t>،</a:t>
            </a:r>
            <a:r>
              <a:rPr lang="ar-JO" sz="1800" dirty="0">
                <a:effectLst/>
                <a:latin typeface="Times New Roman" panose="02020603050405020304" pitchFamily="18" charset="0"/>
                <a:ea typeface="Times New Roman" panose="02020603050405020304" pitchFamily="18" charset="0"/>
              </a:rPr>
              <a:t> والآخر لا يتضرّر).</a:t>
            </a:r>
            <a:endParaRPr lang="en-US" sz="1800" dirty="0">
              <a:effectLst/>
              <a:latin typeface="Times New Roman" panose="02020603050405020304" pitchFamily="18" charset="0"/>
              <a:ea typeface="Times New Roman" panose="02020603050405020304" pitchFamily="18" charset="0"/>
            </a:endParaRPr>
          </a:p>
          <a:p>
            <a:pPr algn="r" rtl="1">
              <a:lnSpc>
                <a:spcPct val="150000"/>
              </a:lnSpc>
            </a:pPr>
            <a:r>
              <a:rPr lang="ar-JO" sz="1800" dirty="0">
                <a:effectLst/>
                <a:latin typeface="Times New Roman" panose="02020603050405020304" pitchFamily="18" charset="0"/>
                <a:ea typeface="Times New Roman" panose="02020603050405020304" pitchFamily="18" charset="0"/>
              </a:rPr>
              <a:t>     3.   </a:t>
            </a:r>
            <a:r>
              <a:rPr lang="ar-JO" sz="1800" dirty="0" err="1">
                <a:effectLst/>
                <a:latin typeface="Times New Roman" panose="02020603050405020304" pitchFamily="18" charset="0"/>
                <a:ea typeface="Times New Roman" panose="02020603050405020304" pitchFamily="18" charset="0"/>
              </a:rPr>
              <a:t>إفتراس</a:t>
            </a:r>
            <a:r>
              <a:rPr lang="ar-JO"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r" rtl="1">
              <a:lnSpc>
                <a:spcPct val="150000"/>
              </a:lnSpc>
            </a:pPr>
            <a:r>
              <a:rPr lang="ar-JO" sz="1800" dirty="0">
                <a:effectLst/>
                <a:latin typeface="Times New Roman" panose="02020603050405020304" pitchFamily="18" charset="0"/>
                <a:ea typeface="Times New Roman" panose="02020603050405020304" pitchFamily="18" charset="0"/>
              </a:rPr>
              <a:t>     4.   تنافس.</a:t>
            </a:r>
            <a:endParaRPr lang="he-IL" dirty="0"/>
          </a:p>
        </p:txBody>
      </p:sp>
      <p:pic>
        <p:nvPicPr>
          <p:cNvPr id="15" name="תמונה 14">
            <a:extLst>
              <a:ext uri="{FF2B5EF4-FFF2-40B4-BE49-F238E27FC236}">
                <a16:creationId xmlns:a16="http://schemas.microsoft.com/office/drawing/2014/main" id="{75943611-B1B6-4DDF-89D9-50CD5673BC76}"/>
              </a:ext>
            </a:extLst>
          </p:cNvPr>
          <p:cNvPicPr>
            <a:picLocks noChangeAspect="1"/>
          </p:cNvPicPr>
          <p:nvPr/>
        </p:nvPicPr>
        <p:blipFill>
          <a:blip r:embed="rId3"/>
          <a:stretch>
            <a:fillRect/>
          </a:stretch>
        </p:blipFill>
        <p:spPr>
          <a:xfrm>
            <a:off x="249081" y="3983278"/>
            <a:ext cx="6502627" cy="2824530"/>
          </a:xfrm>
          <a:prstGeom prst="rect">
            <a:avLst/>
          </a:prstGeom>
        </p:spPr>
      </p:pic>
    </p:spTree>
    <p:extLst>
      <p:ext uri="{BB962C8B-B14F-4D97-AF65-F5344CB8AC3E}">
        <p14:creationId xmlns:p14="http://schemas.microsoft.com/office/powerpoint/2010/main" val="408939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4"/>
          <p:cNvPicPr preferRelativeResize="0"/>
          <p:nvPr/>
        </p:nvPicPr>
        <p:blipFill rotWithShape="1">
          <a:blip r:embed="rId3">
            <a:alphaModFix/>
          </a:blip>
          <a:srcRect l="39172" r="34233" b="66411"/>
          <a:stretch/>
        </p:blipFill>
        <p:spPr>
          <a:xfrm>
            <a:off x="4775994" y="0"/>
            <a:ext cx="3241964" cy="1471918"/>
          </a:xfrm>
          <a:prstGeom prst="rect">
            <a:avLst/>
          </a:prstGeom>
          <a:noFill/>
          <a:ln>
            <a:noFill/>
          </a:ln>
        </p:spPr>
      </p:pic>
      <p:sp>
        <p:nvSpPr>
          <p:cNvPr id="267" name="Google Shape;267;p14"/>
          <p:cNvSpPr txBox="1"/>
          <p:nvPr/>
        </p:nvSpPr>
        <p:spPr>
          <a:xfrm>
            <a:off x="450575" y="3020759"/>
            <a:ext cx="11489634" cy="2985392"/>
          </a:xfrm>
          <a:prstGeom prst="rect">
            <a:avLst/>
          </a:prstGeom>
          <a:noFill/>
          <a:ln>
            <a:noFill/>
          </a:ln>
        </p:spPr>
        <p:txBody>
          <a:bodyPr spcFirstLastPara="1" wrap="square" lIns="91425" tIns="45700" rIns="91425" bIns="45700" anchor="t" anchorCtr="0">
            <a:spAutoFit/>
          </a:bodyPr>
          <a:lstStyle/>
          <a:p>
            <a:pPr marL="89535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192A72"/>
                </a:solidFill>
                <a:effectLst/>
                <a:uLnTx/>
                <a:uFillTx/>
                <a:latin typeface="Times New Roman" panose="02020603050405020304" pitchFamily="18" charset="0"/>
                <a:ea typeface="Varela Round"/>
                <a:cs typeface="Arial" panose="020B0604020202020204" pitchFamily="34" charset="0"/>
                <a:sym typeface="Varela Round"/>
              </a:rPr>
              <a:t>يتم استخدام هذا المنتج أثناء هذا البث وفقًا للبند 27 أ من قانون حقوق الطبع والنشر لعام 2007. إذا كنت تمتلك حقوق أحد المنتجات ، فيمكنك أن تطلب منا التوقف عن استخدام المنتج، وذلك عبر البريد </a:t>
            </a:r>
            <a:r>
              <a:rPr kumimoji="0" lang="ar-SA" sz="2400" b="0" i="0" u="none" strike="noStrike" kern="0" cap="none" spc="0" normalizeH="0" baseline="0" noProof="0" dirty="0">
                <a:ln>
                  <a:noFill/>
                </a:ln>
                <a:solidFill>
                  <a:srgbClr val="192A72"/>
                </a:solidFill>
                <a:effectLst/>
                <a:uLnTx/>
                <a:uFillTx/>
                <a:latin typeface="Times New Roman" panose="02020603050405020304" pitchFamily="18" charset="0"/>
                <a:ea typeface="Varela Round"/>
                <a:cs typeface="Arial" panose="020B0604020202020204" pitchFamily="34" charset="0"/>
                <a:sym typeface="Varela Round"/>
                <a:hlinkClick r:id="rId4"/>
              </a:rPr>
              <a:t>الإلكتروني</a:t>
            </a:r>
            <a:r>
              <a:rPr kumimoji="0" lang="x-none" sz="2400" b="0" i="0" u="none" strike="noStrike" kern="0" cap="none" spc="0" normalizeH="0" baseline="0" noProof="0" dirty="0">
                <a:ln>
                  <a:noFill/>
                </a:ln>
                <a:solidFill>
                  <a:srgbClr val="192A72"/>
                </a:solidFill>
                <a:effectLst/>
                <a:uLnTx/>
                <a:uFillTx/>
                <a:latin typeface="Varela Round"/>
                <a:ea typeface="Varela Round"/>
                <a:cs typeface="Arial"/>
                <a:sym typeface="Varela Round"/>
                <a:hlinkClick r:id="rId4"/>
              </a:rPr>
              <a:t>rights@education.gov.il</a:t>
            </a:r>
            <a:endParaRPr kumimoji="0" lang="ar-SA" sz="2400" b="0" i="0" u="none" strike="noStrike" kern="0" cap="none" spc="0" normalizeH="0" baseline="0" noProof="0" dirty="0">
              <a:ln>
                <a:noFill/>
              </a:ln>
              <a:solidFill>
                <a:srgbClr val="192A72"/>
              </a:solidFill>
              <a:effectLst/>
              <a:uLnTx/>
              <a:uFillTx/>
              <a:latin typeface="Varela Round"/>
              <a:ea typeface="Varela Round"/>
              <a:cs typeface="Arial" panose="020B0604020202020204" pitchFamily="34" charset="0"/>
              <a:sym typeface="Varela Round"/>
            </a:endParaRPr>
          </a:p>
          <a:p>
            <a:pPr marL="89535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endParaRPr kumimoji="0" lang="ar-SA" sz="2400" b="0" i="0" u="none" strike="noStrike" kern="0" cap="none" spc="0" normalizeH="0" baseline="0" noProof="0" dirty="0">
              <a:ln>
                <a:noFill/>
              </a:ln>
              <a:solidFill>
                <a:srgbClr val="192A72"/>
              </a:solidFill>
              <a:effectLst/>
              <a:uLnTx/>
              <a:uFillTx/>
              <a:latin typeface="Varela Round"/>
              <a:ea typeface="Varela Round"/>
              <a:cs typeface="Arial" panose="020B0604020202020204" pitchFamily="34" charset="0"/>
              <a:sym typeface="Varela Round"/>
            </a:endParaRPr>
          </a:p>
          <a:p>
            <a:pPr marL="89535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192A72"/>
                </a:solidFill>
                <a:effectLst/>
                <a:uLnTx/>
                <a:uFillTx/>
                <a:latin typeface="Varela Round"/>
                <a:ea typeface="Varela Round"/>
                <a:cs typeface="Arial"/>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kumimoji="0" lang="en-US" sz="2400" b="0" i="0" u="none" strike="noStrike" kern="0" cap="none" spc="0" normalizeH="0" baseline="0" noProof="0" dirty="0">
                <a:ln>
                  <a:noFill/>
                </a:ln>
                <a:solidFill>
                  <a:srgbClr val="192A72"/>
                </a:solidFill>
                <a:effectLst/>
                <a:uLnTx/>
                <a:uFillTx/>
                <a:latin typeface="Varela Round"/>
                <a:ea typeface="Varela Round"/>
                <a:cs typeface="Arial"/>
                <a:sym typeface="Varela Round"/>
              </a:rPr>
              <a:t>rights@education.gov.il</a:t>
            </a:r>
          </a:p>
          <a:p>
            <a:pPr marL="89535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92A72"/>
              </a:solidFill>
              <a:effectLst/>
              <a:uLnTx/>
              <a:uFillTx/>
              <a:latin typeface="Varela Round"/>
              <a:ea typeface="Varela Round"/>
              <a:cs typeface="Arial"/>
              <a:sym typeface="Varela Round"/>
            </a:endParaRPr>
          </a:p>
        </p:txBody>
      </p:sp>
      <p:sp>
        <p:nvSpPr>
          <p:cNvPr id="268" name="Google Shape;268;p14"/>
          <p:cNvSpPr/>
          <p:nvPr/>
        </p:nvSpPr>
        <p:spPr>
          <a:xfrm>
            <a:off x="0" y="1471918"/>
            <a:ext cx="12190413" cy="1200288"/>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a:noFill/>
                </a:ln>
                <a:solidFill>
                  <a:srgbClr val="192A72"/>
                </a:solidFill>
                <a:effectLst/>
                <a:uLnTx/>
                <a:uFillTx/>
                <a:latin typeface="Times New Roman" panose="02020603050405020304" pitchFamily="18" charset="0"/>
                <a:ea typeface="Varela Round"/>
                <a:cs typeface="Arial" panose="020B0604020202020204" pitchFamily="34" charset="0"/>
                <a:sym typeface="Varela Round"/>
              </a:rPr>
              <a:t>جميع الحقوق محفوظة لاستعمال المنتج وإيجاد أصحاب الحق</a:t>
            </a: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192A72"/>
                </a:solidFill>
                <a:effectLst/>
                <a:uLnTx/>
                <a:uFillTx/>
                <a:latin typeface="Varela Round"/>
                <a:ea typeface="Varela Round"/>
                <a:cs typeface="Arial"/>
                <a:sym typeface="Varela Round"/>
              </a:rPr>
              <a:t>שימוש ביצירות מוגנות בזכויות יוצרים ואיתור בעלי זכויות </a:t>
            </a:r>
            <a:r>
              <a:rPr kumimoji="0" lang="ar-SA" sz="2400" b="1" i="0" u="none" strike="noStrike" kern="0" cap="none" spc="0" normalizeH="0" baseline="0" noProof="0" dirty="0">
                <a:ln>
                  <a:noFill/>
                </a:ln>
                <a:solidFill>
                  <a:srgbClr val="192A72"/>
                </a:solidFill>
                <a:effectLst/>
                <a:uLnTx/>
                <a:uFillTx/>
                <a:latin typeface="Times New Roman" panose="02020603050405020304" pitchFamily="18" charset="0"/>
                <a:ea typeface="Varela Round"/>
                <a:cs typeface="Arial" panose="020B0604020202020204" pitchFamily="34" charset="0"/>
                <a:sym typeface="Varela Round"/>
              </a:rPr>
              <a:t> </a:t>
            </a:r>
            <a:r>
              <a:rPr kumimoji="0" lang="x-none" sz="2400" b="1" i="0" u="none" strike="noStrike" kern="0" cap="none" spc="0" normalizeH="0" baseline="0" noProof="0" dirty="0">
                <a:ln>
                  <a:noFill/>
                </a:ln>
                <a:solidFill>
                  <a:srgbClr val="192A72"/>
                </a:solidFill>
                <a:effectLst/>
                <a:uLnTx/>
                <a:uFillTx/>
                <a:latin typeface="Varela Round"/>
                <a:ea typeface="Varela Round"/>
                <a:cs typeface="Arial"/>
                <a:sym typeface="Varela Round"/>
              </a:rPr>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3119718" y="482036"/>
            <a:ext cx="9072282" cy="701305"/>
          </a:xfrm>
          <a:prstGeom prst="rect">
            <a:avLst/>
          </a:prstGeom>
          <a:noFill/>
          <a:ln>
            <a:noFill/>
          </a:ln>
        </p:spPr>
        <p:txBody>
          <a:bodyPr spcFirstLastPara="1" wrap="square" lIns="91425" tIns="45700" rIns="91425" bIns="45700" anchor="ctr" anchorCtr="0">
            <a:noAutofit/>
          </a:bodyPr>
          <a:lstStyle/>
          <a:p>
            <a:pPr lvl="0">
              <a:buClr>
                <a:srgbClr val="192A72"/>
              </a:buClr>
            </a:pPr>
            <a:r>
              <a:rPr lang="ar-JO" dirty="0">
                <a:latin typeface="Arial" panose="020B0604020202020204" pitchFamily="34" charset="0"/>
                <a:ea typeface="Tahoma" panose="020B0604030504040204" pitchFamily="34" charset="0"/>
                <a:cs typeface="Arial" panose="020B0604020202020204" pitchFamily="34" charset="0"/>
              </a:rPr>
              <a:t>ماذا سوف نتعلم:</a:t>
            </a:r>
            <a:endParaRPr dirty="0">
              <a:latin typeface="Arial" panose="020B0604020202020204" pitchFamily="34" charset="0"/>
              <a:ea typeface="Tahoma" panose="020B0604030504040204" pitchFamily="34" charset="0"/>
              <a:cs typeface="Arial" panose="020B0604020202020204" pitchFamily="34" charset="0"/>
            </a:endParaRPr>
          </a:p>
        </p:txBody>
      </p:sp>
      <p:pic>
        <p:nvPicPr>
          <p:cNvPr id="2" name="תמונה 12">
            <a:extLst>
              <a:ext uri="{FF2B5EF4-FFF2-40B4-BE49-F238E27FC236}">
                <a16:creationId xmlns:a16="http://schemas.microsoft.com/office/drawing/2014/main" id="{871CD0A0-310F-462E-A87F-F427A16BD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0" y="1183341"/>
            <a:ext cx="1141076"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a:extLst>
              <a:ext uri="{FF2B5EF4-FFF2-40B4-BE49-F238E27FC236}">
                <a16:creationId xmlns:a16="http://schemas.microsoft.com/office/drawing/2014/main" id="{A07949B6-9E76-43EC-9E97-4DDC756686BA}"/>
              </a:ext>
            </a:extLst>
          </p:cNvPr>
          <p:cNvPicPr/>
          <p:nvPr/>
        </p:nvPicPr>
        <p:blipFill>
          <a:blip r:embed="rId4">
            <a:extLst>
              <a:ext uri="{28A0092B-C50C-407E-A947-70E740481C1C}">
                <a14:useLocalDpi xmlns:a14="http://schemas.microsoft.com/office/drawing/2010/main" val="0"/>
              </a:ext>
            </a:extLst>
          </a:blip>
          <a:stretch>
            <a:fillRect/>
          </a:stretch>
        </p:blipFill>
        <p:spPr>
          <a:xfrm>
            <a:off x="290330" y="4684734"/>
            <a:ext cx="1585190" cy="1761800"/>
          </a:xfrm>
          <a:prstGeom prst="rect">
            <a:avLst/>
          </a:prstGeom>
        </p:spPr>
      </p:pic>
      <p:sp>
        <p:nvSpPr>
          <p:cNvPr id="7" name="Google Shape;218;p21">
            <a:extLst>
              <a:ext uri="{FF2B5EF4-FFF2-40B4-BE49-F238E27FC236}">
                <a16:creationId xmlns:a16="http://schemas.microsoft.com/office/drawing/2014/main" id="{01C6E2AF-F3FD-40F9-8109-3C3F1E2C3AF4}"/>
              </a:ext>
            </a:extLst>
          </p:cNvPr>
          <p:cNvSpPr txBox="1">
            <a:spLocks/>
          </p:cNvSpPr>
          <p:nvPr/>
        </p:nvSpPr>
        <p:spPr>
          <a:xfrm>
            <a:off x="3394553" y="1293461"/>
            <a:ext cx="8512113" cy="13506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indent="-400050" algn="r">
              <a:lnSpc>
                <a:spcPct val="150000"/>
              </a:lnSpc>
              <a:buFont typeface="Arial"/>
              <a:buChar char="●"/>
            </a:pPr>
            <a:r>
              <a:rPr lang="ar-SA" sz="2800" dirty="0">
                <a:latin typeface="Arial" panose="020B0604020202020204" pitchFamily="34" charset="0"/>
                <a:cs typeface="Arial" panose="020B0604020202020204" pitchFamily="34" charset="0"/>
              </a:rPr>
              <a:t>ما هو التكافل</a:t>
            </a:r>
          </a:p>
          <a:p>
            <a:pPr indent="-400050" algn="r">
              <a:lnSpc>
                <a:spcPct val="150000"/>
              </a:lnSpc>
              <a:spcBef>
                <a:spcPts val="0"/>
              </a:spcBef>
              <a:buFont typeface="Arial"/>
              <a:buChar char="●"/>
            </a:pPr>
            <a:r>
              <a:rPr lang="ar-SA" sz="2800" dirty="0">
                <a:latin typeface="Arial" panose="020B0604020202020204" pitchFamily="34" charset="0"/>
                <a:cs typeface="Arial" panose="020B0604020202020204" pitchFamily="34" charset="0"/>
              </a:rPr>
              <a:t>انواع من التكافل</a:t>
            </a:r>
          </a:p>
          <a:p>
            <a:pPr indent="-400050" algn="r">
              <a:lnSpc>
                <a:spcPct val="150000"/>
              </a:lnSpc>
              <a:spcBef>
                <a:spcPts val="0"/>
              </a:spcBef>
              <a:buFont typeface="Arial"/>
              <a:buChar char="●"/>
            </a:pPr>
            <a:r>
              <a:rPr lang="ar-SA" sz="2800" dirty="0">
                <a:latin typeface="Arial" panose="020B0604020202020204" pitchFamily="34" charset="0"/>
                <a:cs typeface="Arial" panose="020B0604020202020204" pitchFamily="34" charset="0"/>
              </a:rPr>
              <a:t>ما هو تأثير التكافل على مجموعات الكائنات الحية المشتركة بالعلاقة. </a:t>
            </a:r>
          </a:p>
          <a:p>
            <a:pPr indent="-400050" algn="r">
              <a:lnSpc>
                <a:spcPct val="150000"/>
              </a:lnSpc>
              <a:spcBef>
                <a:spcPts val="0"/>
              </a:spcBef>
              <a:buFont typeface="Arial"/>
              <a:buChar char="●"/>
            </a:pPr>
            <a:endParaRPr lang="ar-SA" sz="2800" dirty="0">
              <a:latin typeface="Arial" panose="020B0604020202020204" pitchFamily="34" charset="0"/>
              <a:cs typeface="Arial" panose="020B0604020202020204" pitchFamily="34" charset="0"/>
            </a:endParaRPr>
          </a:p>
        </p:txBody>
      </p:sp>
      <p:pic>
        <p:nvPicPr>
          <p:cNvPr id="9" name="Picture 6" descr="תוצאת תמונה עבור symbiosis">
            <a:extLst>
              <a:ext uri="{FF2B5EF4-FFF2-40B4-BE49-F238E27FC236}">
                <a16:creationId xmlns:a16="http://schemas.microsoft.com/office/drawing/2014/main" id="{E19B2A76-B3D0-46FB-B1BB-2ED59324B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795" y="4684734"/>
            <a:ext cx="1657586" cy="17037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תוצאת תמונה עבור comensalism">
            <a:extLst>
              <a:ext uri="{FF2B5EF4-FFF2-40B4-BE49-F238E27FC236}">
                <a16:creationId xmlns:a16="http://schemas.microsoft.com/office/drawing/2014/main" id="{6A0FB2D0-1769-4EA2-A764-9C9EEFA32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122" y="4684734"/>
            <a:ext cx="1730018" cy="1761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תוצאת תמונה עבור parasitism">
            <a:extLst>
              <a:ext uri="{FF2B5EF4-FFF2-40B4-BE49-F238E27FC236}">
                <a16:creationId xmlns:a16="http://schemas.microsoft.com/office/drawing/2014/main" id="{50FA9BCD-9508-42F6-A8C5-67E9676DB7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9435" y="4684734"/>
            <a:ext cx="1681036" cy="170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8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3;p22">
            <a:extLst>
              <a:ext uri="{FF2B5EF4-FFF2-40B4-BE49-F238E27FC236}">
                <a16:creationId xmlns:a16="http://schemas.microsoft.com/office/drawing/2014/main" id="{D7AA50EF-3280-4BD0-848D-A8AAA96816BF}"/>
              </a:ext>
            </a:extLst>
          </p:cNvPr>
          <p:cNvSpPr txBox="1">
            <a:spLocks/>
          </p:cNvSpPr>
          <p:nvPr/>
        </p:nvSpPr>
        <p:spPr>
          <a:xfrm>
            <a:off x="2605414" y="184193"/>
            <a:ext cx="6599082"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1">
              <a:lnSpc>
                <a:spcPct val="100000"/>
              </a:lnSpc>
              <a:spcBef>
                <a:spcPts val="0"/>
              </a:spcBef>
              <a:spcAft>
                <a:spcPts val="0"/>
              </a:spcAft>
              <a:buClr>
                <a:srgbClr val="192A72"/>
              </a:buClr>
              <a:buSzPts val="4400"/>
              <a:buFont typeface="Varela Round"/>
              <a:buNone/>
              <a:defRPr sz="4400" b="1" i="0" u="none" strike="noStrike" cap="none">
                <a:solidFill>
                  <a:srgbClr val="192A72"/>
                </a:solidFill>
                <a:latin typeface="Varela Round"/>
                <a:ea typeface="Varela Round"/>
                <a:cs typeface="Varela Round"/>
                <a:sym typeface="Varela Rou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SzPts val="3300"/>
            </a:pPr>
            <a:r>
              <a:rPr lang="ar-SA" sz="3600" dirty="0">
                <a:latin typeface="Arial" panose="020B0604020202020204" pitchFamily="34" charset="0"/>
                <a:cs typeface="Arial" panose="020B0604020202020204" pitchFamily="34" charset="0"/>
              </a:rPr>
              <a:t>ما هي </a:t>
            </a:r>
            <a:r>
              <a:rPr lang="ar-SA" sz="3600" dirty="0" err="1">
                <a:latin typeface="Arial" panose="020B0604020202020204" pitchFamily="34" charset="0"/>
                <a:cs typeface="Arial" panose="020B0604020202020204" pitchFamily="34" charset="0"/>
              </a:rPr>
              <a:t>السمبيوزا</a:t>
            </a:r>
            <a:r>
              <a:rPr lang="ar-SA" sz="3600" dirty="0">
                <a:latin typeface="Arial" panose="020B0604020202020204" pitchFamily="34" charset="0"/>
                <a:cs typeface="Arial" panose="020B0604020202020204" pitchFamily="34" charset="0"/>
              </a:rPr>
              <a:t> او علاقة التكافل?</a:t>
            </a:r>
          </a:p>
        </p:txBody>
      </p:sp>
      <p:sp>
        <p:nvSpPr>
          <p:cNvPr id="4" name="מלבן 1">
            <a:extLst>
              <a:ext uri="{FF2B5EF4-FFF2-40B4-BE49-F238E27FC236}">
                <a16:creationId xmlns:a16="http://schemas.microsoft.com/office/drawing/2014/main" id="{073E8B06-4B8D-4096-A077-4C7FF0A33885}"/>
              </a:ext>
            </a:extLst>
          </p:cNvPr>
          <p:cNvSpPr>
            <a:spLocks noChangeArrowheads="1"/>
          </p:cNvSpPr>
          <p:nvPr/>
        </p:nvSpPr>
        <p:spPr bwMode="auto">
          <a:xfrm>
            <a:off x="165339" y="1280160"/>
            <a:ext cx="11771966" cy="195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lnSpc>
                <a:spcPct val="150000"/>
              </a:lnSpc>
            </a:pPr>
            <a:r>
              <a:rPr lang="ar-SA" altLang="he-IL" sz="2800" b="1" dirty="0">
                <a:solidFill>
                  <a:srgbClr val="0070C0"/>
                </a:solidFill>
                <a:latin typeface="Arial" panose="020B0604020202020204" pitchFamily="34" charset="0"/>
              </a:rPr>
              <a:t>السمبيوزا او علاقة التكافل </a:t>
            </a:r>
            <a:endParaRPr lang="he-IL" altLang="he-IL" sz="2800" b="1" dirty="0">
              <a:solidFill>
                <a:srgbClr val="0070C0"/>
              </a:solidFill>
              <a:latin typeface="Arial" panose="020B0604020202020204" pitchFamily="34" charset="0"/>
            </a:endParaRPr>
          </a:p>
          <a:p>
            <a:pPr algn="r" rtl="1">
              <a:lnSpc>
                <a:spcPct val="150000"/>
              </a:lnSpc>
            </a:pPr>
            <a:r>
              <a:rPr lang="ar-SA" altLang="he-IL" sz="2800" dirty="0">
                <a:solidFill>
                  <a:srgbClr val="222222"/>
                </a:solidFill>
                <a:latin typeface="Arial" panose="020B0604020202020204" pitchFamily="34" charset="0"/>
              </a:rPr>
              <a:t>هي كل نوع من العلاقات المتبادلة التي فيها افراد من نوعين مختلفين</a:t>
            </a:r>
            <a:r>
              <a:rPr lang="he-IL" altLang="he-IL" sz="2800" dirty="0">
                <a:solidFill>
                  <a:srgbClr val="222222"/>
                </a:solidFill>
                <a:latin typeface="Arial" panose="020B0604020202020204" pitchFamily="34" charset="0"/>
              </a:rPr>
              <a:t> </a:t>
            </a:r>
            <a:r>
              <a:rPr lang="ar-SA" altLang="he-IL" sz="2800" dirty="0">
                <a:solidFill>
                  <a:srgbClr val="222222"/>
                </a:solidFill>
                <a:latin typeface="Arial" panose="020B0604020202020204" pitchFamily="34" charset="0"/>
              </a:rPr>
              <a:t>تعيش</a:t>
            </a:r>
            <a:r>
              <a:rPr lang="he-IL" altLang="he-IL" sz="2800" dirty="0">
                <a:solidFill>
                  <a:srgbClr val="222222"/>
                </a:solidFill>
                <a:latin typeface="Arial" panose="020B0604020202020204" pitchFamily="34" charset="0"/>
              </a:rPr>
              <a:t> </a:t>
            </a:r>
            <a:r>
              <a:rPr lang="ar-SA" altLang="he-IL" sz="2800" dirty="0">
                <a:solidFill>
                  <a:srgbClr val="222222"/>
                </a:solidFill>
                <a:latin typeface="Arial" panose="020B0604020202020204" pitchFamily="34" charset="0"/>
              </a:rPr>
              <a:t>بتقارب واحد بجانب الاخر من ناحية المكان لفترة زمنية طويلة. </a:t>
            </a:r>
            <a:endParaRPr lang="he-IL" altLang="he-IL" sz="2800" dirty="0">
              <a:latin typeface="Arial" panose="020B0604020202020204" pitchFamily="34" charset="0"/>
            </a:endParaRPr>
          </a:p>
        </p:txBody>
      </p:sp>
      <p:pic>
        <p:nvPicPr>
          <p:cNvPr id="5" name="Picture 16" descr="תוצאת תמונה עבור comensalism">
            <a:extLst>
              <a:ext uri="{FF2B5EF4-FFF2-40B4-BE49-F238E27FC236}">
                <a16:creationId xmlns:a16="http://schemas.microsoft.com/office/drawing/2014/main" id="{39EDD30F-CC29-4C1A-8CE0-F44547D88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414" y="4657304"/>
            <a:ext cx="3226405" cy="2016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תוצאת תמונה עבור parasitism">
            <a:extLst>
              <a:ext uri="{FF2B5EF4-FFF2-40B4-BE49-F238E27FC236}">
                <a16:creationId xmlns:a16="http://schemas.microsoft.com/office/drawing/2014/main" id="{6B08ED74-38CA-481B-9765-26B8333EC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486" y="4657304"/>
            <a:ext cx="3220891" cy="2009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תוצאת תמונה עבור symbiosis">
            <a:extLst>
              <a:ext uri="{FF2B5EF4-FFF2-40B4-BE49-F238E27FC236}">
                <a16:creationId xmlns:a16="http://schemas.microsoft.com/office/drawing/2014/main" id="{93C76364-019D-45BB-93DE-19531F8EC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38" y="4650212"/>
            <a:ext cx="1638409" cy="201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4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3;p22">
            <a:extLst>
              <a:ext uri="{FF2B5EF4-FFF2-40B4-BE49-F238E27FC236}">
                <a16:creationId xmlns:a16="http://schemas.microsoft.com/office/drawing/2014/main" id="{D6CCD191-7D66-45DA-BFBF-F0A56F48F297}"/>
              </a:ext>
            </a:extLst>
          </p:cNvPr>
          <p:cNvSpPr txBox="1">
            <a:spLocks/>
          </p:cNvSpPr>
          <p:nvPr/>
        </p:nvSpPr>
        <p:spPr>
          <a:xfrm>
            <a:off x="2991000" y="109037"/>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انواع مختلفة من التكافل – التطفُّل </a:t>
            </a:r>
          </a:p>
        </p:txBody>
      </p:sp>
      <p:pic>
        <p:nvPicPr>
          <p:cNvPr id="4" name="Picture 18" descr="תוצאת תמונה עבור parasitism">
            <a:extLst>
              <a:ext uri="{FF2B5EF4-FFF2-40B4-BE49-F238E27FC236}">
                <a16:creationId xmlns:a16="http://schemas.microsoft.com/office/drawing/2014/main" id="{753F5A19-54A5-4BBE-9407-9B9DF16FC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45" y="3519815"/>
            <a:ext cx="3818165" cy="2528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תוצאת תמונה עבור symbiosys">
            <a:extLst>
              <a:ext uri="{FF2B5EF4-FFF2-40B4-BE49-F238E27FC236}">
                <a16:creationId xmlns:a16="http://schemas.microsoft.com/office/drawing/2014/main" id="{52078CBC-1BA2-4B47-8503-70B037CD1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64" y="3519815"/>
            <a:ext cx="3887639" cy="2559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7064FD0-BAE1-4F1C-AAE5-273D4D670B03}"/>
              </a:ext>
            </a:extLst>
          </p:cNvPr>
          <p:cNvSpPr txBox="1">
            <a:spLocks noChangeArrowheads="1"/>
          </p:cNvSpPr>
          <p:nvPr/>
        </p:nvSpPr>
        <p:spPr bwMode="auto">
          <a:xfrm>
            <a:off x="0" y="1443211"/>
            <a:ext cx="12191999" cy="985838"/>
          </a:xfrm>
          <a:prstGeom prst="rect">
            <a:avLst/>
          </a:prstGeom>
          <a:solidFill>
            <a:srgbClr val="FFFFFF"/>
          </a:solidFill>
          <a:ln>
            <a:noFill/>
          </a:ln>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marL="0" marR="0" lvl="0" indent="0" algn="ctr" defTabSz="336550" rtl="1" eaLnBrk="1" fontAlgn="auto" latinLnBrk="0" hangingPunct="1">
              <a:lnSpc>
                <a:spcPct val="90000"/>
              </a:lnSpc>
              <a:spcBef>
                <a:spcPct val="0"/>
              </a:spcBef>
              <a:spcAft>
                <a:spcPts val="0"/>
              </a:spcAft>
              <a:buClr>
                <a:srgbClr val="000000"/>
              </a:buClr>
              <a:buSzPct val="100000"/>
              <a:buFont typeface="Times New Roman" panose="02020603050405020304" pitchFamily="18" charset="0"/>
              <a:buNone/>
              <a:tabLst/>
              <a:defRPr/>
            </a:pPr>
            <a:r>
              <a:rPr kumimoji="0" lang="ar-SA"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تطفُّل </a:t>
            </a:r>
            <a:r>
              <a:rPr kumimoji="0" lang="ar-SA"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 نوع معيَّن يستغل نوع اخر من اجل الحصول على موارد (غذاء، ماء ) أيّ </a:t>
            </a:r>
            <a:r>
              <a:rPr kumimoji="0" lang="he-IL"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a:t>
            </a:r>
            <a:r>
              <a:rPr kumimoji="0" lang="ar-SA"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يعيش على حسابه</a:t>
            </a:r>
            <a:r>
              <a:rPr kumimoji="0" lang="he-IL"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a:t>
            </a:r>
            <a:endParaRPr kumimoji="0" lang="en-US"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endParaRPr>
          </a:p>
        </p:txBody>
      </p:sp>
      <p:sp>
        <p:nvSpPr>
          <p:cNvPr id="2" name="תיבת טקסט 1">
            <a:extLst>
              <a:ext uri="{FF2B5EF4-FFF2-40B4-BE49-F238E27FC236}">
                <a16:creationId xmlns:a16="http://schemas.microsoft.com/office/drawing/2014/main" id="{97C59FA0-5F00-46C5-ADDB-A522A39F0617}"/>
              </a:ext>
            </a:extLst>
          </p:cNvPr>
          <p:cNvSpPr txBox="1"/>
          <p:nvPr/>
        </p:nvSpPr>
        <p:spPr>
          <a:xfrm>
            <a:off x="274038" y="6174126"/>
            <a:ext cx="4460799" cy="461665"/>
          </a:xfrm>
          <a:prstGeom prst="rect">
            <a:avLst/>
          </a:prstGeom>
          <a:noFill/>
        </p:spPr>
        <p:txBody>
          <a:bodyPr wrap="square" rtlCol="1">
            <a:spAutoFit/>
          </a:bodyPr>
          <a:lstStyle/>
          <a:p>
            <a:pPr algn="ctr"/>
            <a:r>
              <a:rPr lang="ar-SA" sz="2400" dirty="0">
                <a:latin typeface="Arial" panose="020B0604020202020204" pitchFamily="34" charset="0"/>
                <a:cs typeface="Arial" panose="020B0604020202020204" pitchFamily="34" charset="0"/>
              </a:rPr>
              <a:t>حشرة المن تتغذى على سوائل الخلايا النباتية</a:t>
            </a:r>
            <a:endParaRPr lang="he-IL" sz="2400" dirty="0">
              <a:latin typeface="Arial" panose="020B0604020202020204" pitchFamily="34" charset="0"/>
              <a:cs typeface="Arial" panose="020B0604020202020204" pitchFamily="34" charset="0"/>
            </a:endParaRPr>
          </a:p>
        </p:txBody>
      </p:sp>
      <p:sp>
        <p:nvSpPr>
          <p:cNvPr id="10" name="תיבת טקסט 9">
            <a:extLst>
              <a:ext uri="{FF2B5EF4-FFF2-40B4-BE49-F238E27FC236}">
                <a16:creationId xmlns:a16="http://schemas.microsoft.com/office/drawing/2014/main" id="{AEA7D980-6653-408B-9460-0D99A244D335}"/>
              </a:ext>
            </a:extLst>
          </p:cNvPr>
          <p:cNvSpPr txBox="1"/>
          <p:nvPr/>
        </p:nvSpPr>
        <p:spPr>
          <a:xfrm>
            <a:off x="5624186" y="6078820"/>
            <a:ext cx="3380744" cy="461665"/>
          </a:xfrm>
          <a:prstGeom prst="rect">
            <a:avLst/>
          </a:prstGeom>
          <a:noFill/>
        </p:spPr>
        <p:txBody>
          <a:bodyPr wrap="square" rtlCol="1">
            <a:spAutoFit/>
          </a:bodyPr>
          <a:lstStyle/>
          <a:p>
            <a:pPr algn="ctr"/>
            <a:r>
              <a:rPr lang="ar-SA" sz="2100" dirty="0">
                <a:latin typeface="Arial" panose="020B0604020202020204" pitchFamily="34" charset="0"/>
                <a:cs typeface="Arial" panose="020B0604020202020204" pitchFamily="34" charset="0"/>
              </a:rPr>
              <a:t>بعوضة </a:t>
            </a:r>
            <a:r>
              <a:rPr lang="ar-SA" sz="2400" dirty="0">
                <a:latin typeface="Arial" panose="020B0604020202020204" pitchFamily="34" charset="0"/>
                <a:cs typeface="Arial" panose="020B0604020202020204" pitchFamily="34" charset="0"/>
              </a:rPr>
              <a:t>تلسع</a:t>
            </a:r>
            <a:r>
              <a:rPr lang="ar-SA" sz="2100" dirty="0">
                <a:latin typeface="Arial" panose="020B0604020202020204" pitchFamily="34" charset="0"/>
                <a:cs typeface="Arial" panose="020B0604020202020204" pitchFamily="34" charset="0"/>
              </a:rPr>
              <a:t> انسان </a:t>
            </a:r>
            <a:endParaRPr lang="he-IL"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02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3;p22">
            <a:extLst>
              <a:ext uri="{FF2B5EF4-FFF2-40B4-BE49-F238E27FC236}">
                <a16:creationId xmlns:a16="http://schemas.microsoft.com/office/drawing/2014/main" id="{3F0A12E0-EFDF-4C6F-80E7-95F87DFEAF36}"/>
              </a:ext>
            </a:extLst>
          </p:cNvPr>
          <p:cNvSpPr txBox="1">
            <a:spLocks/>
          </p:cNvSpPr>
          <p:nvPr/>
        </p:nvSpPr>
        <p:spPr>
          <a:xfrm>
            <a:off x="2926104" y="181677"/>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انواع مختلفة من التكافل - تطفُّل</a:t>
            </a:r>
          </a:p>
        </p:txBody>
      </p:sp>
      <p:pic>
        <p:nvPicPr>
          <p:cNvPr id="4" name="תמונה 6">
            <a:extLst>
              <a:ext uri="{FF2B5EF4-FFF2-40B4-BE49-F238E27FC236}">
                <a16:creationId xmlns:a16="http://schemas.microsoft.com/office/drawing/2014/main" id="{4709A3A2-321B-4B43-BBF4-217B46927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432" y="1327486"/>
            <a:ext cx="2495220" cy="256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תוצאת תמונה עבור ‪parasitism examples‬‏">
            <a:extLst>
              <a:ext uri="{FF2B5EF4-FFF2-40B4-BE49-F238E27FC236}">
                <a16:creationId xmlns:a16="http://schemas.microsoft.com/office/drawing/2014/main" id="{6D5491F6-9FB8-4727-A20F-DB81EB36C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00" y="4146116"/>
            <a:ext cx="4035781" cy="250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תוצאת תמונה עבור symbiosys">
            <a:extLst>
              <a:ext uri="{FF2B5EF4-FFF2-40B4-BE49-F238E27FC236}">
                <a16:creationId xmlns:a16="http://schemas.microsoft.com/office/drawing/2014/main" id="{467DD819-A887-48C3-B5E2-3A76AE974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94" y="1121341"/>
            <a:ext cx="2495220" cy="2950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תוצאת תמונה עבור parasitic plant&quot;">
            <a:extLst>
              <a:ext uri="{FF2B5EF4-FFF2-40B4-BE49-F238E27FC236}">
                <a16:creationId xmlns:a16="http://schemas.microsoft.com/office/drawing/2014/main" id="{408DB5A5-6DFD-452D-8821-20E52951B0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366" y="4132783"/>
            <a:ext cx="2760672" cy="251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1DAED45-D813-46F2-9420-358FBFD44B11}"/>
              </a:ext>
            </a:extLst>
          </p:cNvPr>
          <p:cNvSpPr txBox="1">
            <a:spLocks noChangeArrowheads="1"/>
          </p:cNvSpPr>
          <p:nvPr/>
        </p:nvSpPr>
        <p:spPr bwMode="auto">
          <a:xfrm>
            <a:off x="6930615" y="1492922"/>
            <a:ext cx="5173249" cy="982871"/>
          </a:xfrm>
          <a:prstGeom prst="rect">
            <a:avLst/>
          </a:prstGeom>
          <a:solidFill>
            <a:srgbClr val="FFFFFF"/>
          </a:solidFill>
          <a:ln>
            <a:noFill/>
          </a:ln>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marL="457200" marR="0" lvl="0" indent="-457200" defTabSz="336550" rtl="1" eaLnBrk="1" fontAlgn="auto" latinLnBrk="0" hangingPunct="1">
              <a:lnSpc>
                <a:spcPct val="90000"/>
              </a:lnSpc>
              <a:spcBef>
                <a:spcPct val="0"/>
              </a:spcBef>
              <a:spcAft>
                <a:spcPts val="0"/>
              </a:spcAft>
              <a:buClr>
                <a:srgbClr val="000000"/>
              </a:buClr>
              <a:buSzPct val="100000"/>
              <a:buFont typeface="Arial" panose="020B0604020202020204" pitchFamily="34" charset="0"/>
              <a:buChar char="•"/>
              <a:tabLst/>
              <a:defRPr/>
            </a:pPr>
            <a:r>
              <a:rPr kumimoji="0" lang="ar-SA"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التطفُّل موجود بأشكال وبأنواع مختلفة عند الكائنات الحية</a:t>
            </a:r>
            <a:br>
              <a:rPr kumimoji="0" lang="en-US"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br>
            <a:endParaRPr kumimoji="0" lang="en-US"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endParaRPr>
          </a:p>
        </p:txBody>
      </p:sp>
      <p:sp>
        <p:nvSpPr>
          <p:cNvPr id="10" name="Rectangle 2">
            <a:extLst>
              <a:ext uri="{FF2B5EF4-FFF2-40B4-BE49-F238E27FC236}">
                <a16:creationId xmlns:a16="http://schemas.microsoft.com/office/drawing/2014/main" id="{1E6625C2-DF28-459C-92DE-3A5BDC990571}"/>
              </a:ext>
            </a:extLst>
          </p:cNvPr>
          <p:cNvSpPr txBox="1">
            <a:spLocks noChangeArrowheads="1"/>
          </p:cNvSpPr>
          <p:nvPr/>
        </p:nvSpPr>
        <p:spPr bwMode="auto">
          <a:xfrm>
            <a:off x="6434350" y="2317576"/>
            <a:ext cx="5748992" cy="131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marL="342900" indent="-342900">
              <a:lnSpc>
                <a:spcPct val="150000"/>
              </a:lnSpc>
              <a:spcBef>
                <a:spcPct val="0"/>
              </a:spcBef>
              <a:buFont typeface="Arial" panose="020B0604020202020204" pitchFamily="34" charset="0"/>
              <a:buChar char="•"/>
            </a:pPr>
            <a:r>
              <a:rPr lang="ar-SA" altLang="he-IL" sz="2400" dirty="0">
                <a:solidFill>
                  <a:srgbClr val="424242"/>
                </a:solidFill>
                <a:latin typeface="Arial" panose="020B0604020202020204" pitchFamily="34" charset="0"/>
                <a:ea typeface="Open Sans Hebrew Condensed"/>
                <a:cs typeface="Arial" panose="020B0604020202020204" pitchFamily="34" charset="0"/>
              </a:rPr>
              <a:t>ال</a:t>
            </a:r>
            <a:r>
              <a:rPr lang="ar-SA" altLang="he-IL" sz="2400" dirty="0">
                <a:solidFill>
                  <a:srgbClr val="1152C9"/>
                </a:solidFill>
                <a:latin typeface="Arial" panose="020B0604020202020204" pitchFamily="34" charset="0"/>
                <a:ea typeface="Open Sans Hebrew Condensed"/>
                <a:cs typeface="Arial" panose="020B0604020202020204" pitchFamily="34" charset="0"/>
              </a:rPr>
              <a:t>متطفل </a:t>
            </a:r>
            <a:r>
              <a:rPr lang="he-IL" altLang="he-IL" sz="2400" dirty="0">
                <a:solidFill>
                  <a:srgbClr val="424242"/>
                </a:solidFill>
                <a:latin typeface="Arial" panose="020B0604020202020204" pitchFamily="34" charset="0"/>
                <a:ea typeface="Open Sans Hebrew Condensed"/>
                <a:cs typeface="Arial" panose="020B0604020202020204" pitchFamily="34" charset="0"/>
              </a:rPr>
              <a:t> </a:t>
            </a:r>
            <a:r>
              <a:rPr lang="ar-SA" altLang="he-IL" sz="2400" dirty="0">
                <a:solidFill>
                  <a:srgbClr val="424242"/>
                </a:solidFill>
                <a:latin typeface="Arial" panose="020B0604020202020204" pitchFamily="34" charset="0"/>
                <a:ea typeface="Open Sans Hebrew Condensed"/>
                <a:cs typeface="Arial" panose="020B0604020202020204" pitchFamily="34" charset="0"/>
              </a:rPr>
              <a:t>يربح،</a:t>
            </a:r>
            <a:r>
              <a:rPr lang="he-IL" altLang="he-IL" sz="2400" dirty="0">
                <a:solidFill>
                  <a:srgbClr val="424242"/>
                </a:solidFill>
                <a:latin typeface="Arial" panose="020B0604020202020204" pitchFamily="34" charset="0"/>
                <a:ea typeface="Open Sans Hebrew Condensed"/>
                <a:cs typeface="Arial" panose="020B0604020202020204" pitchFamily="34" charset="0"/>
              </a:rPr>
              <a:t> </a:t>
            </a:r>
            <a:r>
              <a:rPr lang="ar-SA" altLang="he-IL" sz="2400" dirty="0">
                <a:solidFill>
                  <a:srgbClr val="424242"/>
                </a:solidFill>
                <a:latin typeface="Arial" panose="020B0604020202020204" pitchFamily="34" charset="0"/>
                <a:ea typeface="Open Sans Hebrew Condensed"/>
                <a:cs typeface="Arial" panose="020B0604020202020204" pitchFamily="34" charset="0"/>
              </a:rPr>
              <a:t>ال </a:t>
            </a:r>
            <a:r>
              <a:rPr lang="ar-SA" altLang="he-IL" sz="2400" dirty="0">
                <a:solidFill>
                  <a:srgbClr val="FF0000"/>
                </a:solidFill>
                <a:latin typeface="Arial" panose="020B0604020202020204" pitchFamily="34" charset="0"/>
                <a:ea typeface="Open Sans Hebrew Condensed"/>
                <a:cs typeface="Arial" panose="020B0604020202020204" pitchFamily="34" charset="0"/>
              </a:rPr>
              <a:t>حاضن </a:t>
            </a:r>
            <a:r>
              <a:rPr lang="he-IL" altLang="he-IL" sz="2400" dirty="0">
                <a:solidFill>
                  <a:srgbClr val="424242"/>
                </a:solidFill>
                <a:latin typeface="Arial" panose="020B0604020202020204" pitchFamily="34" charset="0"/>
                <a:ea typeface="Open Sans Hebrew Condensed"/>
                <a:cs typeface="Arial" panose="020B0604020202020204" pitchFamily="34" charset="0"/>
              </a:rPr>
              <a:t> </a:t>
            </a:r>
            <a:r>
              <a:rPr lang="ar-SA" altLang="he-IL" sz="2400" dirty="0">
                <a:solidFill>
                  <a:srgbClr val="424242"/>
                </a:solidFill>
                <a:latin typeface="Arial" panose="020B0604020202020204" pitchFamily="34" charset="0"/>
                <a:ea typeface="Open Sans Hebrew Condensed"/>
                <a:cs typeface="Arial" panose="020B0604020202020204" pitchFamily="34" charset="0"/>
              </a:rPr>
              <a:t>يخسر </a:t>
            </a:r>
            <a:r>
              <a:rPr lang="he-IL" altLang="he-IL" sz="2400" dirty="0">
                <a:solidFill>
                  <a:srgbClr val="424242"/>
                </a:solidFill>
                <a:latin typeface="Arial" panose="020B0604020202020204" pitchFamily="34" charset="0"/>
                <a:ea typeface="Open Sans Hebrew Condensed"/>
                <a:cs typeface="Arial" panose="020B0604020202020204" pitchFamily="34" charset="0"/>
              </a:rPr>
              <a:t> (+/-)</a:t>
            </a:r>
            <a:r>
              <a:rPr lang="ar-SA" altLang="he-IL" sz="2400" dirty="0">
                <a:solidFill>
                  <a:srgbClr val="424242"/>
                </a:solidFill>
                <a:latin typeface="Arial" panose="020B0604020202020204" pitchFamily="34" charset="0"/>
                <a:ea typeface="Open Sans Hebrew Condensed"/>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ar-SA" altLang="he-IL" sz="2400" dirty="0">
                <a:solidFill>
                  <a:srgbClr val="424242"/>
                </a:solidFill>
                <a:latin typeface="Arial" panose="020B0604020202020204" pitchFamily="34" charset="0"/>
                <a:ea typeface="Open Sans Hebrew Condensed"/>
                <a:cs typeface="Arial" panose="020B0604020202020204" pitchFamily="34" charset="0"/>
              </a:rPr>
              <a:t>متطفل جيد </a:t>
            </a:r>
            <a:r>
              <a:rPr lang="he-IL" altLang="he-IL" sz="2400" dirty="0">
                <a:solidFill>
                  <a:srgbClr val="424242"/>
                </a:solidFill>
                <a:latin typeface="Arial" panose="020B0604020202020204" pitchFamily="34" charset="0"/>
                <a:ea typeface="Open Sans Hebrew Condensed"/>
                <a:cs typeface="Arial" panose="020B0604020202020204" pitchFamily="34" charset="0"/>
              </a:rPr>
              <a:t> ("</a:t>
            </a:r>
            <a:r>
              <a:rPr lang="ar-SA" altLang="he-IL" sz="2400" dirty="0">
                <a:solidFill>
                  <a:srgbClr val="424242"/>
                </a:solidFill>
                <a:latin typeface="Arial" panose="020B0604020202020204" pitchFamily="34" charset="0"/>
                <a:ea typeface="Open Sans Hebrew Condensed"/>
                <a:cs typeface="Arial" panose="020B0604020202020204" pitchFamily="34" charset="0"/>
              </a:rPr>
              <a:t>ناجح</a:t>
            </a:r>
            <a:r>
              <a:rPr lang="he-IL" altLang="he-IL" sz="2400" dirty="0">
                <a:solidFill>
                  <a:srgbClr val="424242"/>
                </a:solidFill>
                <a:latin typeface="Arial" panose="020B0604020202020204" pitchFamily="34" charset="0"/>
                <a:ea typeface="Open Sans Hebrew Condensed"/>
                <a:cs typeface="Arial" panose="020B0604020202020204" pitchFamily="34" charset="0"/>
              </a:rPr>
              <a:t>") </a:t>
            </a:r>
            <a:r>
              <a:rPr lang="ar-SA" altLang="he-IL" sz="2400" dirty="0">
                <a:solidFill>
                  <a:srgbClr val="424242"/>
                </a:solidFill>
                <a:latin typeface="Arial" panose="020B0604020202020204" pitchFamily="34" charset="0"/>
                <a:ea typeface="Open Sans Hebrew Condensed"/>
                <a:cs typeface="Arial" panose="020B0604020202020204" pitchFamily="34" charset="0"/>
              </a:rPr>
              <a:t>لا يتسبب بموت الحاضن له. </a:t>
            </a:r>
            <a:endParaRPr lang="en-US" altLang="he-IL" sz="2400" dirty="0">
              <a:solidFill>
                <a:srgbClr val="424242"/>
              </a:solidFill>
              <a:latin typeface="Arial" panose="020B0604020202020204" pitchFamily="34" charset="0"/>
              <a:ea typeface="Open Sans Hebrew Condensed"/>
              <a:cs typeface="Arial" panose="020B0604020202020204" pitchFamily="34" charset="0"/>
            </a:endParaRPr>
          </a:p>
        </p:txBody>
      </p:sp>
    </p:spTree>
    <p:extLst>
      <p:ext uri="{BB962C8B-B14F-4D97-AF65-F5344CB8AC3E}">
        <p14:creationId xmlns:p14="http://schemas.microsoft.com/office/powerpoint/2010/main" val="416963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ounded Rectangle 3"/>
          <p:cNvSpPr/>
          <p:nvPr/>
        </p:nvSpPr>
        <p:spPr>
          <a:xfrm>
            <a:off x="4991100" y="2641600"/>
            <a:ext cx="2565400" cy="147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Google Shape;223;p22">
            <a:extLst>
              <a:ext uri="{FF2B5EF4-FFF2-40B4-BE49-F238E27FC236}">
                <a16:creationId xmlns:a16="http://schemas.microsoft.com/office/drawing/2014/main" id="{11B15828-036B-4538-95B8-27B94AEB79A9}"/>
              </a:ext>
            </a:extLst>
          </p:cNvPr>
          <p:cNvSpPr txBox="1">
            <a:spLocks/>
          </p:cNvSpPr>
          <p:nvPr/>
        </p:nvSpPr>
        <p:spPr>
          <a:xfrm>
            <a:off x="2991000" y="196177"/>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أنواع مختلفة من التكافل- التعايش</a:t>
            </a:r>
          </a:p>
        </p:txBody>
      </p:sp>
      <p:pic>
        <p:nvPicPr>
          <p:cNvPr id="13" name="תמונה 12">
            <a:extLst>
              <a:ext uri="{FF2B5EF4-FFF2-40B4-BE49-F238E27FC236}">
                <a16:creationId xmlns:a16="http://schemas.microsoft.com/office/drawing/2014/main" id="{F9B1E6F6-1F74-42E9-A3F8-D19F212BE085}"/>
              </a:ext>
            </a:extLst>
          </p:cNvPr>
          <p:cNvPicPr/>
          <p:nvPr/>
        </p:nvPicPr>
        <p:blipFill>
          <a:blip r:embed="rId3">
            <a:extLst>
              <a:ext uri="{28A0092B-C50C-407E-A947-70E740481C1C}">
                <a14:useLocalDpi xmlns:a14="http://schemas.microsoft.com/office/drawing/2010/main" val="0"/>
              </a:ext>
            </a:extLst>
          </a:blip>
          <a:stretch>
            <a:fillRect/>
          </a:stretch>
        </p:blipFill>
        <p:spPr>
          <a:xfrm>
            <a:off x="329428" y="3194100"/>
            <a:ext cx="3222175" cy="3448694"/>
          </a:xfrm>
          <a:prstGeom prst="rect">
            <a:avLst/>
          </a:prstGeom>
          <a:ln>
            <a:noFill/>
          </a:ln>
        </p:spPr>
      </p:pic>
      <p:pic>
        <p:nvPicPr>
          <p:cNvPr id="14" name="Picture 6" descr="תוצאת תמונה עבור symbiosis">
            <a:extLst>
              <a:ext uri="{FF2B5EF4-FFF2-40B4-BE49-F238E27FC236}">
                <a16:creationId xmlns:a16="http://schemas.microsoft.com/office/drawing/2014/main" id="{89795F5D-B410-4056-A0B3-3AD6D2560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007" y="3194100"/>
            <a:ext cx="2802065" cy="3448694"/>
          </a:xfrm>
          <a:prstGeom prst="rect">
            <a:avLst/>
          </a:prstGeom>
          <a:noFill/>
          <a:extLst>
            <a:ext uri="{909E8E84-426E-40DD-AFC4-6F175D3DCCD1}">
              <a14:hiddenFill xmlns:a14="http://schemas.microsoft.com/office/drawing/2010/main">
                <a:solidFill>
                  <a:srgbClr val="FFFFFF"/>
                </a:solidFill>
              </a14:hiddenFill>
            </a:ext>
          </a:extLst>
        </p:spPr>
      </p:pic>
      <p:sp>
        <p:nvSpPr>
          <p:cNvPr id="15" name="מלבן 14">
            <a:extLst>
              <a:ext uri="{FF2B5EF4-FFF2-40B4-BE49-F238E27FC236}">
                <a16:creationId xmlns:a16="http://schemas.microsoft.com/office/drawing/2014/main" id="{51821427-F529-4A6B-B77C-1081E24A5492}"/>
              </a:ext>
            </a:extLst>
          </p:cNvPr>
          <p:cNvSpPr/>
          <p:nvPr/>
        </p:nvSpPr>
        <p:spPr>
          <a:xfrm>
            <a:off x="3948007" y="6059216"/>
            <a:ext cx="973667" cy="458780"/>
          </a:xfrm>
          <a:prstGeom prst="rect">
            <a:avLst/>
          </a:prstGeom>
          <a:solidFill>
            <a:srgbClr val="FEC100">
              <a:lumMod val="85000"/>
            </a:srgbClr>
          </a:solid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tab pos="911860" algn="l"/>
              </a:tabLst>
              <a:defRPr/>
            </a:pPr>
            <a:r>
              <a:rPr kumimoji="0" lang="ar-SA" sz="2400" b="0" i="0" u="sng" strike="noStrike" kern="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التعايش </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B4A8D36E-998F-4BE9-9394-C6A0000655AF}"/>
              </a:ext>
            </a:extLst>
          </p:cNvPr>
          <p:cNvSpPr txBox="1">
            <a:spLocks noChangeArrowheads="1"/>
          </p:cNvSpPr>
          <p:nvPr/>
        </p:nvSpPr>
        <p:spPr bwMode="auto">
          <a:xfrm>
            <a:off x="3194137" y="1189369"/>
            <a:ext cx="8628692" cy="689535"/>
          </a:xfrm>
          <a:prstGeom prst="rect">
            <a:avLst/>
          </a:prstGeom>
          <a:solidFill>
            <a:srgbClr val="FFFFFF"/>
          </a:solidFill>
          <a:ln>
            <a:noFill/>
          </a:ln>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marL="0" marR="0" lvl="0" indent="0" defTabSz="336550" rtl="1" eaLnBrk="1" fontAlgn="auto" latinLnBrk="0" hangingPunct="1">
              <a:lnSpc>
                <a:spcPct val="90000"/>
              </a:lnSpc>
              <a:spcBef>
                <a:spcPct val="0"/>
              </a:spcBef>
              <a:spcAft>
                <a:spcPts val="0"/>
              </a:spcAft>
              <a:buClr>
                <a:srgbClr val="000000"/>
              </a:buClr>
              <a:buSzPct val="100000"/>
              <a:buFont typeface="Times New Roman" panose="02020603050405020304" pitchFamily="18" charset="0"/>
              <a:buNone/>
              <a:tabLst/>
              <a:defRPr/>
            </a:pPr>
            <a:r>
              <a:rPr kumimoji="0" lang="ar-SA" altLang="he-IL" sz="2800" b="1" i="0" u="sng"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التعايش - </a:t>
            </a:r>
            <a:r>
              <a:rPr kumimoji="0" lang="ar-SA"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نوع معين يستفيد من النوع الاخر دون أن يتسبب له بالضرر.</a:t>
            </a:r>
          </a:p>
          <a:p>
            <a:pPr marL="0" marR="0" lvl="0" indent="0" defTabSz="336550" rtl="1" eaLnBrk="1" fontAlgn="auto" latinLnBrk="0" hangingPunct="1">
              <a:lnSpc>
                <a:spcPct val="90000"/>
              </a:lnSpc>
              <a:spcBef>
                <a:spcPct val="0"/>
              </a:spcBef>
              <a:spcAft>
                <a:spcPts val="0"/>
              </a:spcAft>
              <a:buClr>
                <a:srgbClr val="000000"/>
              </a:buClr>
              <a:buSzPct val="100000"/>
              <a:buFont typeface="Times New Roman" panose="02020603050405020304" pitchFamily="18" charset="0"/>
              <a:buNone/>
              <a:tabLst/>
              <a:defRPr/>
            </a:pPr>
            <a:r>
              <a:rPr kumimoji="0" lang="ar-SA"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 </a:t>
            </a:r>
            <a:r>
              <a:rPr kumimoji="0" lang="he-IL"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 </a:t>
            </a:r>
            <a:endParaRPr kumimoji="0" lang="en-US" altLang="he-IL" sz="2800"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endParaRPr>
          </a:p>
        </p:txBody>
      </p:sp>
      <p:sp>
        <p:nvSpPr>
          <p:cNvPr id="17" name="Rectangle 2">
            <a:extLst>
              <a:ext uri="{FF2B5EF4-FFF2-40B4-BE49-F238E27FC236}">
                <a16:creationId xmlns:a16="http://schemas.microsoft.com/office/drawing/2014/main" id="{D921C82C-1E8F-4B7F-8A8F-26BF377E4E94}"/>
              </a:ext>
            </a:extLst>
          </p:cNvPr>
          <p:cNvSpPr txBox="1">
            <a:spLocks noChangeArrowheads="1"/>
          </p:cNvSpPr>
          <p:nvPr/>
        </p:nvSpPr>
        <p:spPr bwMode="auto">
          <a:xfrm>
            <a:off x="4610206" y="1750994"/>
            <a:ext cx="7212624"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a:spcBef>
                <a:spcPct val="0"/>
              </a:spcBef>
            </a:pPr>
            <a:br>
              <a:rPr lang="en-US" altLang="he-IL" sz="2800" b="1" u="sng" dirty="0">
                <a:solidFill>
                  <a:srgbClr val="424242"/>
                </a:solidFill>
                <a:latin typeface="Arial" panose="020B0604020202020204" pitchFamily="34" charset="0"/>
                <a:ea typeface="Open Sans Hebrew Condensed"/>
                <a:cs typeface="Arial" panose="020B0604020202020204" pitchFamily="34" charset="0"/>
              </a:rPr>
            </a:br>
            <a:r>
              <a:rPr lang="ar-SA" altLang="he-IL" sz="2800" dirty="0">
                <a:solidFill>
                  <a:srgbClr val="424242"/>
                </a:solidFill>
                <a:latin typeface="Arial" panose="020B0604020202020204" pitchFamily="34" charset="0"/>
                <a:ea typeface="Open Sans Hebrew Condensed"/>
                <a:cs typeface="Arial" panose="020B0604020202020204" pitchFamily="34" charset="0"/>
              </a:rPr>
              <a:t>النوع (أ) يربح، والنوع (ب) لا يربح ولا يتضرر</a:t>
            </a:r>
            <a:r>
              <a:rPr lang="he-IL" altLang="he-IL" sz="2800" dirty="0">
                <a:solidFill>
                  <a:srgbClr val="424242"/>
                </a:solidFill>
                <a:latin typeface="Arial" panose="020B0604020202020204" pitchFamily="34" charset="0"/>
                <a:ea typeface="Open Sans Hebrew Condensed"/>
                <a:cs typeface="Arial" panose="020B0604020202020204" pitchFamily="34" charset="0"/>
              </a:rPr>
              <a:t> </a:t>
            </a:r>
            <a:r>
              <a:rPr lang="he-IL" altLang="he-IL" sz="2800" b="1" dirty="0">
                <a:solidFill>
                  <a:srgbClr val="424242"/>
                </a:solidFill>
                <a:latin typeface="Arial" panose="020B0604020202020204" pitchFamily="34" charset="0"/>
                <a:ea typeface="Open Sans Hebrew Condensed"/>
                <a:cs typeface="Arial" panose="020B0604020202020204" pitchFamily="34" charset="0"/>
              </a:rPr>
              <a:t>(+/0)</a:t>
            </a:r>
            <a:br>
              <a:rPr lang="en-US" altLang="he-IL" sz="2800" b="1" dirty="0">
                <a:solidFill>
                  <a:srgbClr val="424242"/>
                </a:solidFill>
                <a:latin typeface="Arial" panose="020B0604020202020204" pitchFamily="34" charset="0"/>
                <a:ea typeface="Open Sans Hebrew Condensed"/>
                <a:cs typeface="Arial" panose="020B0604020202020204" pitchFamily="34" charset="0"/>
              </a:rPr>
            </a:br>
            <a:endParaRPr lang="en-US" altLang="he-IL" sz="2800" b="1" dirty="0">
              <a:solidFill>
                <a:srgbClr val="424242"/>
              </a:solidFill>
              <a:latin typeface="Arial" panose="020B0604020202020204" pitchFamily="34" charset="0"/>
              <a:ea typeface="Open Sans Hebrew Condensed"/>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Google Shape;223;p22">
            <a:extLst>
              <a:ext uri="{FF2B5EF4-FFF2-40B4-BE49-F238E27FC236}">
                <a16:creationId xmlns:a16="http://schemas.microsoft.com/office/drawing/2014/main" id="{E972E0F3-1B0C-423D-8272-94A5185CA2A4}"/>
              </a:ext>
            </a:extLst>
          </p:cNvPr>
          <p:cNvSpPr txBox="1">
            <a:spLocks/>
          </p:cNvSpPr>
          <p:nvPr/>
        </p:nvSpPr>
        <p:spPr>
          <a:xfrm>
            <a:off x="2724552" y="171488"/>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أنواع مختلفة من التكافل – تبادل منفعة</a:t>
            </a:r>
          </a:p>
        </p:txBody>
      </p:sp>
      <p:sp>
        <p:nvSpPr>
          <p:cNvPr id="7" name="Rectangle 2">
            <a:extLst>
              <a:ext uri="{FF2B5EF4-FFF2-40B4-BE49-F238E27FC236}">
                <a16:creationId xmlns:a16="http://schemas.microsoft.com/office/drawing/2014/main" id="{CBF23C09-6976-4AC7-8A8B-40D646CAC282}"/>
              </a:ext>
            </a:extLst>
          </p:cNvPr>
          <p:cNvSpPr txBox="1">
            <a:spLocks noChangeArrowheads="1"/>
          </p:cNvSpPr>
          <p:nvPr/>
        </p:nvSpPr>
        <p:spPr bwMode="auto">
          <a:xfrm>
            <a:off x="3493098" y="520101"/>
            <a:ext cx="8698902" cy="2373519"/>
          </a:xfrm>
          <a:prstGeom prst="rect">
            <a:avLst/>
          </a:prstGeom>
          <a:noFill/>
          <a:ln>
            <a:noFill/>
          </a:ln>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a:lnSpc>
                <a:spcPct val="150000"/>
              </a:lnSpc>
              <a:spcBef>
                <a:spcPct val="0"/>
              </a:spcBef>
            </a:pPr>
            <a:r>
              <a:rPr lang="ar-SA" altLang="he-IL" sz="2800" b="1" dirty="0">
                <a:solidFill>
                  <a:schemeClr val="tx1"/>
                </a:solidFill>
                <a:latin typeface="Arial" panose="020B0604020202020204" pitchFamily="34" charset="0"/>
                <a:ea typeface="Open Sans Hebrew Condensed"/>
                <a:cs typeface="Arial" panose="020B0604020202020204" pitchFamily="34" charset="0"/>
              </a:rPr>
              <a:t>تبادُل منفعَة:</a:t>
            </a:r>
            <a:endParaRPr lang="en-US" altLang="he-IL" sz="2800" b="1" dirty="0">
              <a:solidFill>
                <a:schemeClr val="tx1"/>
              </a:solidFill>
              <a:latin typeface="Arial" panose="020B0604020202020204" pitchFamily="34" charset="0"/>
              <a:ea typeface="Open Sans Hebrew Condensed"/>
              <a:cs typeface="Arial" panose="020B0604020202020204" pitchFamily="34" charset="0"/>
            </a:endParaRPr>
          </a:p>
          <a:p>
            <a:pPr marL="457200" indent="-457200">
              <a:lnSpc>
                <a:spcPct val="150000"/>
              </a:lnSpc>
              <a:spcBef>
                <a:spcPct val="0"/>
              </a:spcBef>
              <a:buFont typeface="Wingdings" panose="05000000000000000000" pitchFamily="2" charset="2"/>
              <a:buChar char="§"/>
            </a:pPr>
            <a:r>
              <a:rPr lang="ar-SA" altLang="he-IL" sz="2800" dirty="0">
                <a:solidFill>
                  <a:schemeClr val="tx1"/>
                </a:solidFill>
                <a:latin typeface="Arial" panose="020B0604020202020204" pitchFamily="34" charset="0"/>
                <a:ea typeface="Open Sans Hebrew Condensed"/>
                <a:cs typeface="Arial" panose="020B0604020202020204" pitchFamily="34" charset="0"/>
              </a:rPr>
              <a:t>كل واحد من النوعين يُفيد ويَستفيد </a:t>
            </a:r>
            <a:r>
              <a:rPr lang="he-IL" altLang="he-IL" sz="2800" dirty="0">
                <a:solidFill>
                  <a:schemeClr val="tx1"/>
                </a:solidFill>
                <a:latin typeface="Arial" panose="020B0604020202020204" pitchFamily="34" charset="0"/>
                <a:ea typeface="Open Sans Hebrew Condensed"/>
                <a:cs typeface="Arial" panose="020B0604020202020204" pitchFamily="34" charset="0"/>
              </a:rPr>
              <a:t>: </a:t>
            </a:r>
            <a:r>
              <a:rPr lang="ar-SA" altLang="he-IL" sz="2800" dirty="0">
                <a:solidFill>
                  <a:schemeClr val="tx1"/>
                </a:solidFill>
                <a:latin typeface="Arial" panose="020B0604020202020204" pitchFamily="34" charset="0"/>
                <a:ea typeface="Open Sans Hebrew Condensed"/>
                <a:cs typeface="Arial" panose="020B0604020202020204" pitchFamily="34" charset="0"/>
              </a:rPr>
              <a:t>مورد</a:t>
            </a:r>
            <a:r>
              <a:rPr lang="he-IL" altLang="he-IL" sz="2800" dirty="0">
                <a:solidFill>
                  <a:schemeClr val="tx1"/>
                </a:solidFill>
                <a:latin typeface="Arial" panose="020B0604020202020204" pitchFamily="34" charset="0"/>
                <a:ea typeface="Open Sans Hebrew Condensed"/>
                <a:cs typeface="Arial" panose="020B0604020202020204" pitchFamily="34" charset="0"/>
              </a:rPr>
              <a:t> (</a:t>
            </a:r>
            <a:r>
              <a:rPr lang="ar-SA" altLang="he-IL" sz="2800" dirty="0">
                <a:solidFill>
                  <a:schemeClr val="tx1"/>
                </a:solidFill>
                <a:latin typeface="Arial" panose="020B0604020202020204" pitchFamily="34" charset="0"/>
                <a:ea typeface="Open Sans Hebrew Condensed"/>
                <a:cs typeface="Arial" panose="020B0604020202020204" pitchFamily="34" charset="0"/>
              </a:rPr>
              <a:t>غذاء</a:t>
            </a:r>
            <a:r>
              <a:rPr lang="he-IL" altLang="he-IL" sz="2800" dirty="0">
                <a:solidFill>
                  <a:schemeClr val="tx1"/>
                </a:solidFill>
                <a:latin typeface="Arial" panose="020B0604020202020204" pitchFamily="34" charset="0"/>
                <a:ea typeface="Open Sans Hebrew Condensed"/>
                <a:cs typeface="Arial" panose="020B0604020202020204" pitchFamily="34" charset="0"/>
              </a:rPr>
              <a:t>) </a:t>
            </a:r>
            <a:r>
              <a:rPr lang="ar-SA" altLang="he-IL" sz="2800" dirty="0">
                <a:solidFill>
                  <a:schemeClr val="tx1"/>
                </a:solidFill>
                <a:latin typeface="Arial" panose="020B0604020202020204" pitchFamily="34" charset="0"/>
                <a:ea typeface="Open Sans Hebrew Condensed"/>
                <a:cs typeface="Arial" panose="020B0604020202020204" pitchFamily="34" charset="0"/>
              </a:rPr>
              <a:t>أو خدمة</a:t>
            </a:r>
            <a:r>
              <a:rPr lang="he-IL" altLang="he-IL" sz="2800" dirty="0">
                <a:solidFill>
                  <a:schemeClr val="tx1"/>
                </a:solidFill>
                <a:latin typeface="Arial" panose="020B0604020202020204" pitchFamily="34" charset="0"/>
                <a:ea typeface="Open Sans Hebrew Condensed"/>
                <a:cs typeface="Arial" panose="020B0604020202020204" pitchFamily="34" charset="0"/>
              </a:rPr>
              <a:t> (</a:t>
            </a:r>
            <a:r>
              <a:rPr lang="ar-SA" altLang="he-IL" sz="2800" dirty="0">
                <a:solidFill>
                  <a:schemeClr val="tx1"/>
                </a:solidFill>
                <a:latin typeface="Arial" panose="020B0604020202020204" pitchFamily="34" charset="0"/>
                <a:ea typeface="Open Sans Hebrew Condensed"/>
                <a:cs typeface="Arial" panose="020B0604020202020204" pitchFamily="34" charset="0"/>
              </a:rPr>
              <a:t>تنظيف</a:t>
            </a:r>
            <a:r>
              <a:rPr lang="he-IL" altLang="he-IL" sz="2800" dirty="0">
                <a:solidFill>
                  <a:schemeClr val="tx1"/>
                </a:solidFill>
                <a:latin typeface="Arial" panose="020B0604020202020204" pitchFamily="34" charset="0"/>
                <a:ea typeface="Open Sans Hebrew Condensed"/>
                <a:cs typeface="Arial" panose="020B0604020202020204" pitchFamily="34" charset="0"/>
              </a:rPr>
              <a:t>)</a:t>
            </a:r>
            <a:endParaRPr lang="ar-SA" altLang="he-IL" sz="2800" dirty="0">
              <a:solidFill>
                <a:schemeClr val="tx1"/>
              </a:solidFill>
              <a:latin typeface="Arial" panose="020B0604020202020204" pitchFamily="34" charset="0"/>
              <a:ea typeface="Open Sans Hebrew Condensed"/>
              <a:cs typeface="Arial" panose="020B0604020202020204" pitchFamily="34" charset="0"/>
            </a:endParaRPr>
          </a:p>
          <a:p>
            <a:pPr marL="457200" indent="-457200">
              <a:lnSpc>
                <a:spcPct val="150000"/>
              </a:lnSpc>
              <a:spcBef>
                <a:spcPct val="0"/>
              </a:spcBef>
              <a:buFont typeface="Wingdings" panose="05000000000000000000" pitchFamily="2" charset="2"/>
              <a:buChar char="§"/>
            </a:pPr>
            <a:r>
              <a:rPr lang="ar-SA" altLang="he-IL" sz="2800" dirty="0">
                <a:solidFill>
                  <a:schemeClr val="tx1"/>
                </a:solidFill>
                <a:latin typeface="Arial" panose="020B0604020202020204" pitchFamily="34" charset="0"/>
                <a:ea typeface="Open Sans Hebrew Condensed"/>
                <a:cs typeface="Arial" panose="020B0604020202020204" pitchFamily="34" charset="0"/>
              </a:rPr>
              <a:t>النوعان يربحان </a:t>
            </a:r>
            <a:r>
              <a:rPr lang="he-IL" altLang="he-IL" sz="2800" dirty="0">
                <a:solidFill>
                  <a:schemeClr val="tx1"/>
                </a:solidFill>
                <a:latin typeface="Arial" panose="020B0604020202020204" pitchFamily="34" charset="0"/>
                <a:ea typeface="Open Sans Hebrew Condensed"/>
                <a:cs typeface="Arial" panose="020B0604020202020204" pitchFamily="34" charset="0"/>
              </a:rPr>
              <a:t>(+/+)</a:t>
            </a:r>
            <a:endParaRPr lang="en-US" altLang="he-IL" sz="2800" dirty="0">
              <a:solidFill>
                <a:schemeClr val="tx1"/>
              </a:solidFill>
              <a:latin typeface="Arial" panose="020B0604020202020204" pitchFamily="34" charset="0"/>
              <a:ea typeface="Open Sans Hebrew Condensed"/>
              <a:cs typeface="Arial" panose="020B0604020202020204" pitchFamily="34" charset="0"/>
            </a:endParaRPr>
          </a:p>
        </p:txBody>
      </p:sp>
      <p:pic>
        <p:nvPicPr>
          <p:cNvPr id="8" name="תמונה 7">
            <a:extLst>
              <a:ext uri="{FF2B5EF4-FFF2-40B4-BE49-F238E27FC236}">
                <a16:creationId xmlns:a16="http://schemas.microsoft.com/office/drawing/2014/main" id="{56AEE6F6-5AF1-43EE-AAF9-A57645E8B1BF}"/>
              </a:ext>
            </a:extLst>
          </p:cNvPr>
          <p:cNvPicPr/>
          <p:nvPr/>
        </p:nvPicPr>
        <p:blipFill>
          <a:blip r:embed="rId3">
            <a:extLst>
              <a:ext uri="{28A0092B-C50C-407E-A947-70E740481C1C}">
                <a14:useLocalDpi xmlns:a14="http://schemas.microsoft.com/office/drawing/2010/main" val="0"/>
              </a:ext>
            </a:extLst>
          </a:blip>
          <a:stretch>
            <a:fillRect/>
          </a:stretch>
        </p:blipFill>
        <p:spPr>
          <a:xfrm>
            <a:off x="3584762" y="4265601"/>
            <a:ext cx="3667808" cy="2582449"/>
          </a:xfrm>
          <a:prstGeom prst="rect">
            <a:avLst/>
          </a:prstGeom>
        </p:spPr>
      </p:pic>
      <p:pic>
        <p:nvPicPr>
          <p:cNvPr id="9" name="תמונה 8">
            <a:extLst>
              <a:ext uri="{FF2B5EF4-FFF2-40B4-BE49-F238E27FC236}">
                <a16:creationId xmlns:a16="http://schemas.microsoft.com/office/drawing/2014/main" id="{ABD4BE67-B2CB-44DC-98A3-BE5988FA9069}"/>
              </a:ext>
            </a:extLst>
          </p:cNvPr>
          <p:cNvPicPr/>
          <p:nvPr/>
        </p:nvPicPr>
        <p:blipFill>
          <a:blip r:embed="rId4">
            <a:extLst>
              <a:ext uri="{28A0092B-C50C-407E-A947-70E740481C1C}">
                <a14:useLocalDpi xmlns:a14="http://schemas.microsoft.com/office/drawing/2010/main" val="0"/>
              </a:ext>
            </a:extLst>
          </a:blip>
          <a:stretch>
            <a:fillRect/>
          </a:stretch>
        </p:blipFill>
        <p:spPr>
          <a:xfrm>
            <a:off x="0" y="4337835"/>
            <a:ext cx="2596982" cy="2520165"/>
          </a:xfrm>
          <a:prstGeom prst="rect">
            <a:avLst/>
          </a:prstGeom>
        </p:spPr>
      </p:pic>
      <p:sp>
        <p:nvSpPr>
          <p:cNvPr id="3" name="מלבן 2">
            <a:extLst>
              <a:ext uri="{FF2B5EF4-FFF2-40B4-BE49-F238E27FC236}">
                <a16:creationId xmlns:a16="http://schemas.microsoft.com/office/drawing/2014/main" id="{9718AE7D-7396-4547-B3B4-1909C8236B10}"/>
              </a:ext>
            </a:extLst>
          </p:cNvPr>
          <p:cNvSpPr/>
          <p:nvPr/>
        </p:nvSpPr>
        <p:spPr>
          <a:xfrm>
            <a:off x="128606" y="1138292"/>
            <a:ext cx="1394934" cy="367216"/>
          </a:xfrm>
          <a:prstGeom prst="rect">
            <a:avLst/>
          </a:prstGeom>
          <a:solidFill>
            <a:schemeClr val="accent2">
              <a:lumMod val="20000"/>
              <a:lumOff val="80000"/>
            </a:schemeClr>
          </a:solidFill>
          <a:ln>
            <a:solidFill>
              <a:srgbClr val="00B050"/>
            </a:solidFill>
          </a:ln>
        </p:spPr>
        <p:txBody>
          <a:bodyPr wrap="none">
            <a:spAutoFit/>
          </a:bodyPr>
          <a:lstStyle/>
          <a:p>
            <a:pPr algn="r" rtl="1">
              <a:lnSpc>
                <a:spcPct val="107000"/>
              </a:lnSpc>
              <a:spcAft>
                <a:spcPts val="800"/>
              </a:spcAft>
              <a:defRPr/>
            </a:pPr>
            <a:r>
              <a:rPr lang="ar-SA" sz="1800" u="sng" dirty="0">
                <a:solidFill>
                  <a:srgbClr val="0563C1"/>
                </a:solidFill>
                <a:latin typeface="Arial" panose="020B0604020202020204" pitchFamily="34" charset="0"/>
                <a:ea typeface="Calibri" panose="020F0502020204030204" pitchFamily="34" charset="0"/>
                <a:cs typeface="Arial" panose="020B0604020202020204" pitchFamily="34" charset="0"/>
              </a:rPr>
              <a:t>التمساح والطيور</a:t>
            </a:r>
            <a:endParaRPr lang="en-US" sz="1800" dirty="0">
              <a:latin typeface="Arial" panose="020B0604020202020204" pitchFamily="34" charset="0"/>
              <a:ea typeface="Calibri" panose="020F0502020204030204" pitchFamily="34" charset="0"/>
              <a:cs typeface="Arial" panose="020B0604020202020204" pitchFamily="34" charset="0"/>
            </a:endParaRPr>
          </a:p>
        </p:txBody>
      </p:sp>
      <p:pic>
        <p:nvPicPr>
          <p:cNvPr id="12" name="תמונה 11">
            <a:hlinkClick r:id="rId5"/>
            <a:extLst>
              <a:ext uri="{FF2B5EF4-FFF2-40B4-BE49-F238E27FC236}">
                <a16:creationId xmlns:a16="http://schemas.microsoft.com/office/drawing/2014/main" id="{B2730402-AF8A-4EAA-8FCF-85327120016C}"/>
              </a:ext>
            </a:extLst>
          </p:cNvPr>
          <p:cNvPicPr>
            <a:picLocks noChangeAspect="1"/>
          </p:cNvPicPr>
          <p:nvPr/>
        </p:nvPicPr>
        <p:blipFill>
          <a:blip r:embed="rId6"/>
          <a:stretch>
            <a:fillRect/>
          </a:stretch>
        </p:blipFill>
        <p:spPr>
          <a:xfrm>
            <a:off x="0" y="1668957"/>
            <a:ext cx="4026407" cy="2505429"/>
          </a:xfrm>
          <a:prstGeom prst="rect">
            <a:avLst/>
          </a:prstGeom>
        </p:spPr>
      </p:pic>
    </p:spTree>
    <p:extLst>
      <p:ext uri="{BB962C8B-B14F-4D97-AF65-F5344CB8AC3E}">
        <p14:creationId xmlns:p14="http://schemas.microsoft.com/office/powerpoint/2010/main" val="410102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Google Shape;223;p22">
            <a:extLst>
              <a:ext uri="{FF2B5EF4-FFF2-40B4-BE49-F238E27FC236}">
                <a16:creationId xmlns:a16="http://schemas.microsoft.com/office/drawing/2014/main" id="{6E0E3BE0-0D3D-482F-BDF0-FA5C746DDEB7}"/>
              </a:ext>
            </a:extLst>
          </p:cNvPr>
          <p:cNvSpPr txBox="1">
            <a:spLocks/>
          </p:cNvSpPr>
          <p:nvPr/>
        </p:nvSpPr>
        <p:spPr>
          <a:xfrm>
            <a:off x="2824760" y="46415"/>
            <a:ext cx="6210000" cy="540000"/>
          </a:xfrm>
          <a:prstGeom prst="rect">
            <a:avLst/>
          </a:prstGeom>
          <a:solidFill>
            <a:schemeClr val="bg1"/>
          </a:solid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90000"/>
              </a:lnSpc>
              <a:spcBef>
                <a:spcPts val="0"/>
              </a:spcBef>
              <a:spcAft>
                <a:spcPts val="0"/>
              </a:spcAft>
              <a:buClr>
                <a:srgbClr val="FFFFFF"/>
              </a:buClr>
              <a:buSzPts val="3300"/>
              <a:buFont typeface="Calibri"/>
              <a:buNone/>
              <a:tabLst/>
              <a:defRPr/>
            </a:pPr>
            <a:r>
              <a:rPr kumimoji="0" lang="ar-SA" sz="36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rPr>
              <a:t>أنواع مختلفة من التكافل –  تبادل مَنفعة</a:t>
            </a:r>
          </a:p>
        </p:txBody>
      </p:sp>
      <p:pic>
        <p:nvPicPr>
          <p:cNvPr id="7" name="תמונה 3">
            <a:extLst>
              <a:ext uri="{FF2B5EF4-FFF2-40B4-BE49-F238E27FC236}">
                <a16:creationId xmlns:a16="http://schemas.microsoft.com/office/drawing/2014/main" id="{7615A1F7-BB81-44EC-9745-C5233AC7B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05" y="1669259"/>
            <a:ext cx="3913302" cy="147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תוצאת תמונה עבור lichen">
            <a:extLst>
              <a:ext uri="{FF2B5EF4-FFF2-40B4-BE49-F238E27FC236}">
                <a16:creationId xmlns:a16="http://schemas.microsoft.com/office/drawing/2014/main" id="{A32A14E8-EDDE-4900-8F80-6FA6D134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143" y="4233943"/>
            <a:ext cx="3752332" cy="253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מחבר חץ ישר 8">
            <a:extLst>
              <a:ext uri="{FF2B5EF4-FFF2-40B4-BE49-F238E27FC236}">
                <a16:creationId xmlns:a16="http://schemas.microsoft.com/office/drawing/2014/main" id="{AB08779B-1BBB-4973-802A-DC3C67EE4D22}"/>
              </a:ext>
            </a:extLst>
          </p:cNvPr>
          <p:cNvCxnSpPr/>
          <p:nvPr/>
        </p:nvCxnSpPr>
        <p:spPr bwMode="auto">
          <a:xfrm flipH="1" flipV="1">
            <a:off x="4083305" y="2286501"/>
            <a:ext cx="1252682" cy="185186"/>
          </a:xfrm>
          <a:prstGeom prst="straightConnector1">
            <a:avLst/>
          </a:prstGeom>
          <a:solidFill>
            <a:srgbClr val="00B8FF"/>
          </a:solidFill>
          <a:ln w="76200" cap="flat" cmpd="sng" algn="ctr">
            <a:solidFill>
              <a:srgbClr val="42424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תיבת טקסט 9">
            <a:extLst>
              <a:ext uri="{FF2B5EF4-FFF2-40B4-BE49-F238E27FC236}">
                <a16:creationId xmlns:a16="http://schemas.microsoft.com/office/drawing/2014/main" id="{20C183DE-C36E-4A04-848B-CB1BD7815740}"/>
              </a:ext>
            </a:extLst>
          </p:cNvPr>
          <p:cNvSpPr txBox="1"/>
          <p:nvPr/>
        </p:nvSpPr>
        <p:spPr>
          <a:xfrm>
            <a:off x="5391280" y="2144248"/>
            <a:ext cx="1076960" cy="523220"/>
          </a:xfrm>
          <a:prstGeom prst="rect">
            <a:avLst/>
          </a:prstGeom>
          <a:solidFill>
            <a:srgbClr val="FFFFFF"/>
          </a:solidFill>
        </p:spPr>
        <p:txBody>
          <a:bodyPr wrap="square" rtlCol="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28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طحلب</a:t>
            </a:r>
            <a:endParaRPr kumimoji="0" lang="he-IL" sz="28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11" name="תיבת טקסט 10">
            <a:extLst>
              <a:ext uri="{FF2B5EF4-FFF2-40B4-BE49-F238E27FC236}">
                <a16:creationId xmlns:a16="http://schemas.microsoft.com/office/drawing/2014/main" id="{726CCD34-606F-41F2-848C-533BE1C81A0B}"/>
              </a:ext>
            </a:extLst>
          </p:cNvPr>
          <p:cNvSpPr txBox="1"/>
          <p:nvPr/>
        </p:nvSpPr>
        <p:spPr>
          <a:xfrm>
            <a:off x="4671520" y="2876205"/>
            <a:ext cx="1241040" cy="523220"/>
          </a:xfrm>
          <a:prstGeom prst="rect">
            <a:avLst/>
          </a:prstGeom>
          <a:solidFill>
            <a:srgbClr val="FFFFFF"/>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فطر</a:t>
            </a:r>
            <a:endParaRPr kumimoji="0" lang="he-IL"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cxnSp>
        <p:nvCxnSpPr>
          <p:cNvPr id="12" name="מחבר חץ ישר 11">
            <a:extLst>
              <a:ext uri="{FF2B5EF4-FFF2-40B4-BE49-F238E27FC236}">
                <a16:creationId xmlns:a16="http://schemas.microsoft.com/office/drawing/2014/main" id="{78653CF5-156B-4C0E-9A91-F156249D17B3}"/>
              </a:ext>
            </a:extLst>
          </p:cNvPr>
          <p:cNvCxnSpPr/>
          <p:nvPr/>
        </p:nvCxnSpPr>
        <p:spPr bwMode="auto">
          <a:xfrm flipH="1" flipV="1">
            <a:off x="3993409" y="2842576"/>
            <a:ext cx="997691" cy="261349"/>
          </a:xfrm>
          <a:prstGeom prst="straightConnector1">
            <a:avLst/>
          </a:prstGeom>
          <a:solidFill>
            <a:srgbClr val="00B8FF"/>
          </a:solidFill>
          <a:ln w="76200" cap="flat" cmpd="sng" algn="ctr">
            <a:solidFill>
              <a:srgbClr val="42424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תמונה 12">
            <a:extLst>
              <a:ext uri="{FF2B5EF4-FFF2-40B4-BE49-F238E27FC236}">
                <a16:creationId xmlns:a16="http://schemas.microsoft.com/office/drawing/2014/main" id="{B1993E3C-F94C-48CE-8EDE-A8671A8B442D}"/>
              </a:ext>
            </a:extLst>
          </p:cNvPr>
          <p:cNvPicPr/>
          <p:nvPr/>
        </p:nvPicPr>
        <p:blipFill>
          <a:blip r:embed="rId5">
            <a:extLst>
              <a:ext uri="{28A0092B-C50C-407E-A947-70E740481C1C}">
                <a14:useLocalDpi xmlns:a14="http://schemas.microsoft.com/office/drawing/2010/main" val="0"/>
              </a:ext>
            </a:extLst>
          </a:blip>
          <a:stretch>
            <a:fillRect/>
          </a:stretch>
        </p:blipFill>
        <p:spPr>
          <a:xfrm>
            <a:off x="72224" y="3657600"/>
            <a:ext cx="2409825" cy="3200400"/>
          </a:xfrm>
          <a:prstGeom prst="rect">
            <a:avLst/>
          </a:prstGeom>
        </p:spPr>
      </p:pic>
      <p:sp>
        <p:nvSpPr>
          <p:cNvPr id="14" name="Rectangle 2">
            <a:extLst>
              <a:ext uri="{FF2B5EF4-FFF2-40B4-BE49-F238E27FC236}">
                <a16:creationId xmlns:a16="http://schemas.microsoft.com/office/drawing/2014/main" id="{EF104251-7B1E-4365-A2F0-C1587784E3B1}"/>
              </a:ext>
            </a:extLst>
          </p:cNvPr>
          <p:cNvSpPr txBox="1">
            <a:spLocks noChangeArrowheads="1"/>
          </p:cNvSpPr>
          <p:nvPr/>
        </p:nvSpPr>
        <p:spPr bwMode="auto">
          <a:xfrm>
            <a:off x="2116899" y="862473"/>
            <a:ext cx="10011601" cy="636694"/>
          </a:xfrm>
          <a:prstGeom prst="rect">
            <a:avLst/>
          </a:prstGeom>
          <a:solidFill>
            <a:srgbClr val="FFFFFF"/>
          </a:solidFill>
          <a:ln>
            <a:noFill/>
          </a:ln>
        </p:spPr>
        <p:txBody>
          <a:bodyPr/>
          <a:lstStyle>
            <a:lvl1pPr algn="r" defTabSz="336550" rtl="1">
              <a:lnSpc>
                <a:spcPct val="90000"/>
              </a:lnSpc>
              <a:spcBef>
                <a:spcPts val="750"/>
              </a:spcBef>
              <a:buClr>
                <a:srgbClr val="000000"/>
              </a:buClr>
              <a:buSzPct val="100000"/>
              <a:buFont typeface="Times New Roman" panose="02020603050405020304" pitchFamily="18" charset="0"/>
              <a:defRPr sz="2100">
                <a:solidFill>
                  <a:srgbClr val="FAF6EB"/>
                </a:solidFill>
                <a:latin typeface="Open Sans Hebrew Light"/>
                <a:ea typeface="Open Sans Hebrew"/>
                <a:cs typeface="Open Sans Hebrew"/>
              </a:defRPr>
            </a:lvl1pPr>
            <a:lvl2pPr marL="555625" indent="-212725"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2pPr>
            <a:lvl3pPr marL="855663" indent="-169863" algn="r" defTabSz="336550" rtl="1">
              <a:lnSpc>
                <a:spcPct val="90000"/>
              </a:lnSpc>
              <a:spcBef>
                <a:spcPts val="375"/>
              </a:spcBef>
              <a:buClr>
                <a:srgbClr val="000000"/>
              </a:buClr>
              <a:buSzPct val="100000"/>
              <a:buFont typeface="Times New Roman" panose="02020603050405020304" pitchFamily="18" charset="0"/>
              <a:defRPr sz="1500">
                <a:solidFill>
                  <a:srgbClr val="FAF6EB"/>
                </a:solidFill>
                <a:latin typeface="Open Sans Hebrew Light"/>
                <a:ea typeface="Open Sans Hebrew"/>
                <a:cs typeface="Open Sans Hebrew"/>
              </a:defRPr>
            </a:lvl3pPr>
            <a:lvl4pPr marL="11985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4pPr>
            <a:lvl5pPr marL="1541463" indent="-169863" algn="r" defTabSz="336550" rtl="1">
              <a:lnSpc>
                <a:spcPct val="90000"/>
              </a:lnSpc>
              <a:spcBef>
                <a:spcPts val="375"/>
              </a:spcBef>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5pPr>
            <a:lvl6pPr marL="19986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6pPr>
            <a:lvl7pPr marL="24558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7pPr>
            <a:lvl8pPr marL="29130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8pPr>
            <a:lvl9pPr marL="3370263" indent="-169863" defTabSz="336550" eaLnBrk="0" fontAlgn="base" hangingPunct="0">
              <a:lnSpc>
                <a:spcPct val="90000"/>
              </a:lnSpc>
              <a:spcBef>
                <a:spcPts val="375"/>
              </a:spcBef>
              <a:spcAft>
                <a:spcPct val="0"/>
              </a:spcAft>
              <a:buClr>
                <a:srgbClr val="000000"/>
              </a:buClr>
              <a:buSzPct val="100000"/>
              <a:buFont typeface="Times New Roman" panose="02020603050405020304" pitchFamily="18" charset="0"/>
              <a:defRPr>
                <a:solidFill>
                  <a:srgbClr val="FAF6EB"/>
                </a:solidFill>
                <a:latin typeface="Open Sans Hebrew Light"/>
                <a:ea typeface="Open Sans Hebrew"/>
                <a:cs typeface="Open Sans Hebrew"/>
              </a:defRPr>
            </a:lvl9pPr>
          </a:lstStyle>
          <a:p>
            <a:pPr marL="0" marR="0" lvl="0" indent="0" algn="ctr" defTabSz="336550" rtl="1" eaLnBrk="1" fontAlgn="auto" latinLnBrk="0" hangingPunct="1">
              <a:lnSpc>
                <a:spcPct val="90000"/>
              </a:lnSpc>
              <a:spcBef>
                <a:spcPct val="0"/>
              </a:spcBef>
              <a:spcAft>
                <a:spcPts val="0"/>
              </a:spcAft>
              <a:buClr>
                <a:srgbClr val="000000"/>
              </a:buClr>
              <a:buSzPct val="100000"/>
              <a:buFont typeface="Times New Roman" panose="02020603050405020304" pitchFamily="18" charset="0"/>
              <a:buNone/>
              <a:tabLst/>
              <a:defRPr/>
            </a:pPr>
            <a:r>
              <a:rPr kumimoji="0" lang="ar-SA" altLang="he-IL" sz="2800" b="1" i="0" u="none" strike="noStrike" kern="0" cap="none" spc="0" normalizeH="0" baseline="0" noProof="0" dirty="0" err="1">
                <a:ln>
                  <a:noFill/>
                </a:ln>
                <a:solidFill>
                  <a:srgbClr val="424242"/>
                </a:solidFill>
                <a:effectLst/>
                <a:uLnTx/>
                <a:uFillTx/>
                <a:latin typeface="Arial" panose="020B0604020202020204" pitchFamily="34" charset="0"/>
                <a:ea typeface="Open Sans Hebrew Condensed"/>
                <a:cs typeface="Arial" panose="020B0604020202020204" pitchFamily="34" charset="0"/>
              </a:rPr>
              <a:t>الأشنات</a:t>
            </a:r>
            <a:r>
              <a:rPr kumimoji="0" lang="he-IL"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 – </a:t>
            </a:r>
            <a:r>
              <a:rPr kumimoji="0" lang="ar-SA"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علاقة تبادُل منفعة</a:t>
            </a:r>
            <a:r>
              <a:rPr kumimoji="0" lang="he-IL"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 </a:t>
            </a:r>
            <a:r>
              <a:rPr kumimoji="0" lang="ar-SA"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التي  تُمكِّن الاستمرار في ظروف صعبة من الجفاف</a:t>
            </a:r>
            <a:r>
              <a:rPr kumimoji="0" lang="he-IL"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rPr>
              <a:t>   </a:t>
            </a:r>
            <a:endParaRPr kumimoji="0" lang="en-US" altLang="he-IL" sz="2800" b="1" i="0" u="none" strike="noStrike" kern="0" cap="none" spc="0" normalizeH="0" baseline="0" noProof="0" dirty="0">
              <a:ln>
                <a:noFill/>
              </a:ln>
              <a:solidFill>
                <a:srgbClr val="424242"/>
              </a:solidFill>
              <a:effectLst/>
              <a:uLnTx/>
              <a:uFillTx/>
              <a:latin typeface="Arial" panose="020B0604020202020204" pitchFamily="34" charset="0"/>
              <a:ea typeface="Open Sans Hebrew Condensed"/>
              <a:cs typeface="Arial" panose="020B0604020202020204" pitchFamily="34" charset="0"/>
            </a:endParaRPr>
          </a:p>
        </p:txBody>
      </p:sp>
      <p:pic>
        <p:nvPicPr>
          <p:cNvPr id="15" name="תמונה 14">
            <a:extLst>
              <a:ext uri="{FF2B5EF4-FFF2-40B4-BE49-F238E27FC236}">
                <a16:creationId xmlns:a16="http://schemas.microsoft.com/office/drawing/2014/main" id="{E2828201-F30E-459F-9FCD-5CA5A0EC3D09}"/>
              </a:ext>
            </a:extLst>
          </p:cNvPr>
          <p:cNvPicPr/>
          <p:nvPr/>
        </p:nvPicPr>
        <p:blipFill>
          <a:blip r:embed="rId6">
            <a:extLst>
              <a:ext uri="{28A0092B-C50C-407E-A947-70E740481C1C}">
                <a14:useLocalDpi xmlns:a14="http://schemas.microsoft.com/office/drawing/2010/main" val="0"/>
              </a:ext>
            </a:extLst>
          </a:blip>
          <a:stretch>
            <a:fillRect/>
          </a:stretch>
        </p:blipFill>
        <p:spPr>
          <a:xfrm>
            <a:off x="2502270" y="4549403"/>
            <a:ext cx="2675652" cy="2262182"/>
          </a:xfrm>
          <a:prstGeom prst="rect">
            <a:avLst/>
          </a:prstGeom>
        </p:spPr>
      </p:pic>
    </p:spTree>
    <p:extLst>
      <p:ext uri="{BB962C8B-B14F-4D97-AF65-F5344CB8AC3E}">
        <p14:creationId xmlns:p14="http://schemas.microsoft.com/office/powerpoint/2010/main" val="3681179321"/>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4.xml><?xml version="1.0" encoding="utf-8"?>
<a:theme xmlns:a="http://schemas.openxmlformats.org/drawingml/2006/main" name="2_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6533</TotalTime>
  <Words>2021</Words>
  <Application>Microsoft Office PowerPoint</Application>
  <PresentationFormat>מסך רחב</PresentationFormat>
  <Paragraphs>211</Paragraphs>
  <Slides>28</Slides>
  <Notes>28</Notes>
  <HiddenSlides>0</HiddenSlides>
  <MMClips>0</MMClips>
  <ScaleCrop>false</ScaleCrop>
  <HeadingPairs>
    <vt:vector size="6" baseType="variant">
      <vt:variant>
        <vt:lpstr>גופנים בשימוש</vt:lpstr>
      </vt:variant>
      <vt:variant>
        <vt:i4>6</vt:i4>
      </vt:variant>
      <vt:variant>
        <vt:lpstr>ערכת נושא</vt:lpstr>
      </vt:variant>
      <vt:variant>
        <vt:i4>4</vt:i4>
      </vt:variant>
      <vt:variant>
        <vt:lpstr>כותרות שקופיות</vt:lpstr>
      </vt:variant>
      <vt:variant>
        <vt:i4>28</vt:i4>
      </vt:variant>
    </vt:vector>
  </HeadingPairs>
  <TitlesOfParts>
    <vt:vector size="38" baseType="lpstr">
      <vt:lpstr>Tahoma</vt:lpstr>
      <vt:lpstr>Wingdings</vt:lpstr>
      <vt:lpstr>Times New Roman</vt:lpstr>
      <vt:lpstr>Arial</vt:lpstr>
      <vt:lpstr>Varela Round</vt:lpstr>
      <vt:lpstr>Calibri</vt:lpstr>
      <vt:lpstr>ערכת נושא Office</vt:lpstr>
      <vt:lpstr>1_ערכת נושא Office</vt:lpstr>
      <vt:lpstr>1_Office Theme</vt:lpstr>
      <vt:lpstr>2_ערכת נושא Office</vt:lpstr>
      <vt:lpstr>מערכת שידורים לאומית منظومة البثّ الوطنيّة</vt:lpstr>
      <vt:lpstr>علاقات متبادلة – سِمبيوزا (تكافل) יחסי גומלין - סימביוזה</vt:lpstr>
      <vt:lpstr>ماذا سوف نتعلم:</vt:lpstr>
      <vt:lpstr>מצגת של PowerPoint‏</vt:lpstr>
      <vt:lpstr>מצגת של PowerPoint‏</vt:lpstr>
      <vt:lpstr>מצגת של PowerPoint‏</vt:lpstr>
      <vt:lpstr>מצגת של PowerPoint‏</vt:lpstr>
      <vt:lpstr>מצגת של PowerPoint‏</vt:lpstr>
      <vt:lpstr>מצגת של PowerPoint‏</vt:lpstr>
      <vt:lpstr>تكافل في بيت التنمية</vt:lpstr>
      <vt:lpstr>سؤال من بجروت محوسب 2017</vt:lpstr>
      <vt:lpstr>علاقات متبادلة  - تكافل</vt:lpstr>
      <vt:lpstr>سؤال من بجروت محوسب 2017</vt:lpstr>
      <vt:lpstr>מצגת של PowerPoint‏</vt:lpstr>
      <vt:lpstr>מצגת של PowerPoint‏</vt:lpstr>
      <vt:lpstr>מצגת של PowerPoint‏</vt:lpstr>
      <vt:lpstr>מצגת של PowerPoint‏</vt:lpstr>
      <vt:lpstr>تأثير التكافل على كبر المجموعة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user</dc:creator>
  <cp:lastModifiedBy>Anat Kaldaron</cp:lastModifiedBy>
  <cp:revision>252</cp:revision>
  <dcterms:created xsi:type="dcterms:W3CDTF">2020-03-15T19:13:03Z</dcterms:created>
  <dcterms:modified xsi:type="dcterms:W3CDTF">2020-08-19T06:12:19Z</dcterms:modified>
</cp:coreProperties>
</file>